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716" r:id="rId3"/>
    <p:sldId id="709" r:id="rId4"/>
    <p:sldId id="718" r:id="rId5"/>
    <p:sldId id="701" r:id="rId6"/>
    <p:sldId id="735" r:id="rId7"/>
    <p:sldId id="700" r:id="rId8"/>
    <p:sldId id="687" r:id="rId9"/>
    <p:sldId id="691" r:id="rId10"/>
    <p:sldId id="267" r:id="rId11"/>
    <p:sldId id="265" r:id="rId12"/>
    <p:sldId id="262" r:id="rId13"/>
    <p:sldId id="734" r:id="rId14"/>
    <p:sldId id="720" r:id="rId15"/>
    <p:sldId id="729" r:id="rId16"/>
    <p:sldId id="264" r:id="rId17"/>
    <p:sldId id="708" r:id="rId18"/>
    <p:sldId id="733" r:id="rId19"/>
    <p:sldId id="732" r:id="rId20"/>
    <p:sldId id="736" r:id="rId21"/>
    <p:sldId id="737" r:id="rId22"/>
    <p:sldId id="727" r:id="rId23"/>
    <p:sldId id="266" r:id="rId24"/>
    <p:sldId id="714" r:id="rId25"/>
    <p:sldId id="728" r:id="rId26"/>
    <p:sldId id="726" r:id="rId27"/>
    <p:sldId id="731" r:id="rId28"/>
    <p:sldId id="7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CB17"/>
    <a:srgbClr val="7BE281"/>
    <a:srgbClr val="CD170B"/>
    <a:srgbClr val="2F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 autoAdjust="0"/>
    <p:restoredTop sz="68640" autoAdjust="0"/>
  </p:normalViewPr>
  <p:slideViewPr>
    <p:cSldViewPr snapToGrid="0">
      <p:cViewPr varScale="1">
        <p:scale>
          <a:sx n="53" d="100"/>
          <a:sy n="53" d="100"/>
        </p:scale>
        <p:origin x="150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D391E-029E-4489-8778-589EF833F30C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329C9-BF3C-40C0-9A1B-AB96AE5B3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7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4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9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0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38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44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5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7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4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38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40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2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18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38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92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12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75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07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7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7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29C9-BF3C-40C0-9A1B-AB96AE5B34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129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28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4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D198-1E77-4BF7-8A1B-34E72DA5F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E21A8-B1A8-4E98-BF43-3600252F2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E04BC-E579-49CF-A2E1-CC0D0877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C5AC-0E02-4000-8890-9101B4E6A311}" type="datetime1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5DA9B-2D62-45A4-9253-98F79383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468D9-9580-4DBE-BD4D-0AA425F4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Allen-School-purple-RGB.png" descr="Allen-School-purple-RGB.png">
            <a:extLst>
              <a:ext uri="{FF2B5EF4-FFF2-40B4-BE49-F238E27FC236}">
                <a16:creationId xmlns:a16="http://schemas.microsoft.com/office/drawing/2014/main" id="{0675F4C9-9BA3-4557-AA66-29AF9991F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34" y="8661158"/>
            <a:ext cx="5616612" cy="5948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906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A2AB8-F0FE-43F2-BAD8-DDBA626D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0ACDD-BCEF-4131-A923-CFB7CAC20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BB287-C78C-4AF6-85E0-0E590E9F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41A-E709-4765-AD16-65F93E0898DF}" type="datetime1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B95EA-2994-484E-AACF-095158F8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D978C-E75A-433E-A1D1-E3DAF90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1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70E6B-9134-4BAC-B759-421360DE2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39CD7-964B-481B-B606-90945D743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01514-51A2-4A61-8680-E86448FF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81D1-36FF-404D-8EE6-1A4B4F281850}" type="datetime1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71F7A-3959-464F-A91F-66F47881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7731F-9B13-4440-818B-A0E85E60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5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F2DF-B5B4-473E-B9A0-4578E420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BD03-CED9-4E96-8F92-907884969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A0E0F-22D2-439B-97F1-8DCF1A46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F833-446B-43CA-B93A-882C40B77B1C}" type="datetime1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39AF4-B964-4065-AE6D-75373BA4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7F9F-3316-4ACC-8BBE-7382B799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2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1296-8950-4A71-BA8F-A059576E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BDC09-CCE7-4827-A212-FA347F869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50C1A-2B8F-420B-A8E1-577D063C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CD308-C1E2-46FD-9CC2-7FF682EBEFB9}" type="datetime1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DA74B-16B4-495A-8143-080F7EF3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69903-AF8A-4B09-968B-1E0100C2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7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28A5-9B76-48F2-8846-FE92A743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7DF93-91E9-40F4-B438-E4D2ED7EA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E0529-9DD2-4409-B370-37DCACE86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6638B-D29E-4794-A323-A2BE51A9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2633-260E-42DD-9C39-D2607E0387E0}" type="datetime1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4A17D-299A-424B-A5D6-32846A2A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ABA48-3688-4BFD-9EBF-FF1548CD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5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A350-E32B-438D-9BE8-1E43FA7F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F7DB8-66E6-46B0-9A01-4A5199B6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1037C-7673-4655-A1F5-DA4D51E3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9E9AE-4B08-40D3-B0D5-76D15EC30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6A967-037C-4AFF-AE6B-D92158F60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EC2D0-B81F-4DA6-B23B-1B98EF92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915B-CD75-4915-8CB8-9CE41ABCEDB5}" type="datetime1">
              <a:rPr lang="en-US" smtClean="0"/>
              <a:t>11/8/2018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3774A7-79E7-4D70-8766-E5FBCA9C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63AD4-79BD-4D2F-B398-662778AE9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7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8F0F7-FED2-4419-8FE0-27F7F84CC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AD6867-EFBE-4642-89E2-C622C97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5A15-46AC-48FE-B970-FC1307D1B075}" type="datetime1">
              <a:rPr lang="en-US" smtClean="0"/>
              <a:t>11/8/2018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B309DB-5816-4C98-9E75-6499DCF2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CA0D6-8B06-4273-BD08-137BA0B3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A500C-A9E0-4F8D-B07C-187E2A4C8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6F87E-188C-4152-9BAD-31203ACA55CB}" type="datetime1">
              <a:rPr lang="en-US" smtClean="0"/>
              <a:t>11/8/2018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D9EFE-7DD5-46F8-83C2-AC809DFC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B31B5-720F-4AA4-9F74-EBA6818E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D3703-9596-42DA-A066-A33C8822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03D05-6C5B-4C6E-A16B-EECD6207D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B2F2B-E410-494D-ADD6-E800C9C46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27783-FC0E-400B-A796-E9995ABD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AB5D5-5072-4494-BF37-8D713517F1AD}" type="datetime1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9AA71-48A4-4B4C-BA64-CF316C31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32F81-6ED5-40D7-B5B1-170D0F20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2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776F-B87C-4345-AA7D-5C22D8EC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FA896-5E67-4818-9941-FF1B1E12A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4810-602C-4407-A0DA-99C6948A3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3E51B-95C9-4998-A8AA-FDD68153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C2DE-25C7-47AA-8E7C-CBE4C5C0CB0D}" type="datetime1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B48AC-ACE1-46C4-9B82-C109BD96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AF3A8-51D5-468E-8B0C-D6979BC3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2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E3DC4-843F-48E7-8217-D98F0D35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F2C12-1B7C-47A1-95F4-A5E3D88A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DBA5-1B8A-40BA-B928-5703556CA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E50A5-A377-47E3-93C7-F1877F6C031A}" type="datetime1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10508-53D6-4765-AB84-67ED47B23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03B3B-BF5E-4EBE-B100-CF402079B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DFF2A-8DE4-4F55-917F-394B4E27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F50B-1A44-4FFF-A4D0-17F2E2088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 Analytics for 3D Printed Objects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AB5DF2-BD89-40FA-832F-0E446D535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00528"/>
            <a:ext cx="9144000" cy="84117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Vikram Iyer, Justin Chan, Ian Culhane, </a:t>
            </a:r>
            <a:br>
              <a:rPr lang="en-US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Jennifer </a:t>
            </a:r>
            <a:r>
              <a:rPr lang="en-US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Mankoff</a:t>
            </a:r>
            <a:r>
              <a:rPr lang="en-US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Shyam</a:t>
            </a:r>
            <a:r>
              <a:rPr lang="en-US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Gollakota</a:t>
            </a:r>
            <a:endParaRPr lang="en-US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" name="Allen-School-purple-RGB.png" descr="Allen-School-purple-RGB.png">
            <a:extLst>
              <a:ext uri="{FF2B5EF4-FFF2-40B4-BE49-F238E27FC236}">
                <a16:creationId xmlns:a16="http://schemas.microsoft.com/office/drawing/2014/main" id="{B99C5DBB-63E5-408B-8F41-6C30E72AA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52" y="6008692"/>
            <a:ext cx="5616612" cy="5948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291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FC95DEF-6DB1-4A94-B200-34DCF812AB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do we build a switch?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00ECD-2188-45AA-982C-7DCDA16FD9D1}"/>
              </a:ext>
            </a:extLst>
          </p:cNvPr>
          <p:cNvSpPr txBox="1"/>
          <p:nvPr/>
        </p:nvSpPr>
        <p:spPr>
          <a:xfrm>
            <a:off x="614910" y="1409979"/>
            <a:ext cx="502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1.  Conductive contact</a:t>
            </a:r>
          </a:p>
        </p:txBody>
      </p:sp>
      <p:pic>
        <p:nvPicPr>
          <p:cNvPr id="7170" name="Picture 2" descr="processed_v5">
            <a:extLst>
              <a:ext uri="{FF2B5EF4-FFF2-40B4-BE49-F238E27FC236}">
                <a16:creationId xmlns:a16="http://schemas.microsoft.com/office/drawing/2014/main" id="{E82B4B53-230C-4606-B4BF-0E297077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43" y="2225507"/>
            <a:ext cx="3604922" cy="30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759C1A-24E4-4D80-AD75-278A5DF5F689}"/>
              </a:ext>
            </a:extLst>
          </p:cNvPr>
          <p:cNvSpPr txBox="1"/>
          <p:nvPr/>
        </p:nvSpPr>
        <p:spPr>
          <a:xfrm>
            <a:off x="6619992" y="1397752"/>
            <a:ext cx="502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2.  Bi-directional spring</a:t>
            </a:r>
          </a:p>
        </p:txBody>
      </p:sp>
      <p:sp>
        <p:nvSpPr>
          <p:cNvPr id="14" name="Requires batteries">
            <a:extLst>
              <a:ext uri="{FF2B5EF4-FFF2-40B4-BE49-F238E27FC236}">
                <a16:creationId xmlns:a16="http://schemas.microsoft.com/office/drawing/2014/main" id="{05180A0E-0CC3-433F-AB79-E7A92F385922}"/>
              </a:ext>
            </a:extLst>
          </p:cNvPr>
          <p:cNvSpPr/>
          <p:nvPr/>
        </p:nvSpPr>
        <p:spPr>
          <a:xfrm>
            <a:off x="729400" y="5448021"/>
            <a:ext cx="4910699" cy="10636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Conductive</a:t>
            </a: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filament</a:t>
            </a:r>
            <a:endParaRPr lang="en-US" sz="40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12BA2B-E086-483F-8BB8-6D0F778C32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313" y="2915719"/>
            <a:ext cx="4112059" cy="1564106"/>
          </a:xfrm>
          <a:prstGeom prst="rect">
            <a:avLst/>
          </a:pr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59FB60A7-9E4C-4963-A3FC-F277B79F05CF}"/>
              </a:ext>
            </a:extLst>
          </p:cNvPr>
          <p:cNvSpPr/>
          <p:nvPr/>
        </p:nvSpPr>
        <p:spPr>
          <a:xfrm rot="1765573">
            <a:off x="9200120" y="2965991"/>
            <a:ext cx="1477681" cy="1523133"/>
          </a:xfrm>
          <a:prstGeom prst="arc">
            <a:avLst>
              <a:gd name="adj1" fmla="val 16200000"/>
              <a:gd name="adj2" fmla="val 1130367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quires batteries">
            <a:extLst>
              <a:ext uri="{FF2B5EF4-FFF2-40B4-BE49-F238E27FC236}">
                <a16:creationId xmlns:a16="http://schemas.microsoft.com/office/drawing/2014/main" id="{245592D1-659C-468D-8C5F-EBB84137219A}"/>
              </a:ext>
            </a:extLst>
          </p:cNvPr>
          <p:cNvSpPr/>
          <p:nvPr/>
        </p:nvSpPr>
        <p:spPr>
          <a:xfrm>
            <a:off x="6619992" y="5448020"/>
            <a:ext cx="4910699" cy="10636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Cantilever</a:t>
            </a: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spring</a:t>
            </a:r>
            <a:endParaRPr lang="en-US" sz="40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VID_20180406_052831">
            <a:hlinkClick r:id="" action="ppaction://media"/>
            <a:extLst>
              <a:ext uri="{FF2B5EF4-FFF2-40B4-BE49-F238E27FC236}">
                <a16:creationId xmlns:a16="http://schemas.microsoft.com/office/drawing/2014/main" id="{D52731B9-2061-4002-A544-2E7BCE192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6096000" y="2027993"/>
            <a:ext cx="5936991" cy="33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3" grpId="0"/>
      <p:bldP spid="14" grpId="0" animBg="1" advAuto="0"/>
      <p:bldP spid="25" grpId="0" animBg="1"/>
      <p:bldP spid="2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_20180406_052831">
            <a:hlinkClick r:id="" action="ppaction://media"/>
            <a:extLst>
              <a:ext uri="{FF2B5EF4-FFF2-40B4-BE49-F238E27FC236}">
                <a16:creationId xmlns:a16="http://schemas.microsoft.com/office/drawing/2014/main" id="{C052DA7D-DD33-4D40-AD47-DECFD6BC8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021941" y="1616409"/>
            <a:ext cx="7735711" cy="43513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9EAAF0-77B8-40B6-B229-8F604B319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1" y="1616409"/>
            <a:ext cx="562935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2B71D-21F1-437E-81ED-45DEA0AD0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58" y="1616409"/>
            <a:ext cx="5629353" cy="43513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CE877A-8022-4020-9E6E-35D4C5600B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does our switch work?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758EDAD-3ABA-49B6-960A-2867D365ED1A}"/>
              </a:ext>
            </a:extLst>
          </p:cNvPr>
          <p:cNvSpPr/>
          <p:nvPr/>
        </p:nvSpPr>
        <p:spPr>
          <a:xfrm rot="12600000">
            <a:off x="3484326" y="3363033"/>
            <a:ext cx="1477681" cy="1523133"/>
          </a:xfrm>
          <a:prstGeom prst="arc">
            <a:avLst>
              <a:gd name="adj1" fmla="val 16200000"/>
              <a:gd name="adj2" fmla="val 1130367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FC6934-3C67-4C49-AC25-E33B5CC4D206}"/>
              </a:ext>
            </a:extLst>
          </p:cNvPr>
          <p:cNvSpPr/>
          <p:nvPr/>
        </p:nvSpPr>
        <p:spPr>
          <a:xfrm>
            <a:off x="2608689" y="3920149"/>
            <a:ext cx="325925" cy="325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10EB6C-C0D8-4E22-BC06-44EE32CD5DDF}"/>
              </a:ext>
            </a:extLst>
          </p:cNvPr>
          <p:cNvSpPr/>
          <p:nvPr/>
        </p:nvSpPr>
        <p:spPr>
          <a:xfrm>
            <a:off x="9249624" y="3920149"/>
            <a:ext cx="325925" cy="325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6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  <p:bldP spid="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E30C80F-7D56-4AD6-A87B-EC08C439B0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 in action</a:t>
            </a:r>
          </a:p>
        </p:txBody>
      </p:sp>
      <p:pic>
        <p:nvPicPr>
          <p:cNvPr id="9" name="Wireless30">
            <a:hlinkClick r:id="" action="ppaction://media"/>
            <a:extLst>
              <a:ext uri="{FF2B5EF4-FFF2-40B4-BE49-F238E27FC236}">
                <a16:creationId xmlns:a16="http://schemas.microsoft.com/office/drawing/2014/main" id="{7B3DC8CE-D04D-4C73-B44D-5A9DC3374D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-4" b="545"/>
          <a:stretch>
            <a:fillRect/>
          </a:stretch>
        </p:blipFill>
        <p:spPr>
          <a:xfrm>
            <a:off x="985165" y="1143000"/>
            <a:ext cx="10221669" cy="571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0D3042-DFC9-488C-882A-D968A074CA35}"/>
              </a:ext>
            </a:extLst>
          </p:cNvPr>
          <p:cNvSpPr txBox="1"/>
          <p:nvPr/>
        </p:nvSpPr>
        <p:spPr>
          <a:xfrm>
            <a:off x="3793078" y="5301909"/>
            <a:ext cx="843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Analytics outside wireless range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1AC67-ED82-45D5-AC31-7DB5E6D0B7F1}"/>
              </a:ext>
            </a:extLst>
          </p:cNvPr>
          <p:cNvGrpSpPr/>
          <p:nvPr/>
        </p:nvGrpSpPr>
        <p:grpSpPr>
          <a:xfrm>
            <a:off x="228257" y="171496"/>
            <a:ext cx="3125143" cy="2081345"/>
            <a:chOff x="228257" y="171496"/>
            <a:chExt cx="3125143" cy="2081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FD2E7B-7F60-4DEC-8C35-3A0B33D6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171496"/>
              <a:ext cx="3125143" cy="208134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CA29F6-B495-4E55-AA36-A434127271E5}"/>
                </a:ext>
              </a:extLst>
            </p:cNvPr>
            <p:cNvSpPr/>
            <p:nvPr/>
          </p:nvSpPr>
          <p:spPr>
            <a:xfrm>
              <a:off x="228257" y="171496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892C86-EFB9-4190-8F9B-A9C71F5FD542}"/>
              </a:ext>
            </a:extLst>
          </p:cNvPr>
          <p:cNvGrpSpPr/>
          <p:nvPr/>
        </p:nvGrpSpPr>
        <p:grpSpPr>
          <a:xfrm>
            <a:off x="219671" y="2387778"/>
            <a:ext cx="3125142" cy="2081345"/>
            <a:chOff x="219671" y="2387778"/>
            <a:chExt cx="3125142" cy="20813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558E1C-93A2-4600-BDF9-9E2557AA2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71" y="2387778"/>
              <a:ext cx="3125142" cy="20813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3225E8-D53A-4B2A-A716-8EDD33D255F6}"/>
                </a:ext>
              </a:extLst>
            </p:cNvPr>
            <p:cNvSpPr/>
            <p:nvPr/>
          </p:nvSpPr>
          <p:spPr>
            <a:xfrm>
              <a:off x="219671" y="2387778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BE4BAB-113B-4070-8BBF-F34AC3C7C372}"/>
              </a:ext>
            </a:extLst>
          </p:cNvPr>
          <p:cNvGrpSpPr/>
          <p:nvPr/>
        </p:nvGrpSpPr>
        <p:grpSpPr>
          <a:xfrm>
            <a:off x="228257" y="4605160"/>
            <a:ext cx="3125142" cy="2081344"/>
            <a:chOff x="228257" y="4605160"/>
            <a:chExt cx="3125142" cy="20813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8F078-05BF-48DF-B84F-7B3FF694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4605160"/>
              <a:ext cx="3125142" cy="20813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67F278-F298-4A58-B668-3DE07DBEA877}"/>
                </a:ext>
              </a:extLst>
            </p:cNvPr>
            <p:cNvSpPr/>
            <p:nvPr/>
          </p:nvSpPr>
          <p:spPr>
            <a:xfrm>
              <a:off x="228257" y="4636257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7250CDB-F32E-41D5-8FD8-57C8A4D4F9DC}"/>
              </a:ext>
            </a:extLst>
          </p:cNvPr>
          <p:cNvSpPr txBox="1"/>
          <p:nvPr/>
        </p:nvSpPr>
        <p:spPr>
          <a:xfrm>
            <a:off x="3760381" y="889002"/>
            <a:ext cx="843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3D printing wireless devices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C48E0-8BCB-41E7-B404-ACB5A41992AF}"/>
              </a:ext>
            </a:extLst>
          </p:cNvPr>
          <p:cNvSpPr txBox="1"/>
          <p:nvPr/>
        </p:nvSpPr>
        <p:spPr>
          <a:xfrm>
            <a:off x="3793078" y="3830940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Tracking rotational motion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3F25AC-5989-48AB-8B8C-9AB9EE59A14E}"/>
              </a:ext>
            </a:extLst>
          </p:cNvPr>
          <p:cNvSpPr txBox="1"/>
          <p:nvPr/>
        </p:nvSpPr>
        <p:spPr>
          <a:xfrm>
            <a:off x="3793078" y="2359971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Decoding wireless signals</a:t>
            </a:r>
          </a:p>
        </p:txBody>
      </p:sp>
    </p:spTree>
    <p:extLst>
      <p:ext uri="{BB962C8B-B14F-4D97-AF65-F5344CB8AC3E}">
        <p14:creationId xmlns:p14="http://schemas.microsoft.com/office/powerpoint/2010/main" val="17056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F24866-ED73-420B-9421-7EB57D69D3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do we decode the data?</a:t>
            </a:r>
            <a:endParaRPr lang="en-US" sz="40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E58DA6-377F-4933-8294-6B5232AAEFE7}"/>
              </a:ext>
            </a:extLst>
          </p:cNvPr>
          <p:cNvSpPr/>
          <p:nvPr/>
        </p:nvSpPr>
        <p:spPr>
          <a:xfrm>
            <a:off x="936246" y="2224351"/>
            <a:ext cx="2270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Raw signal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2F7E88-1A96-487E-AA84-27B678A07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541" y="2976692"/>
            <a:ext cx="2785494" cy="1622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708DC2-ADF8-4350-904B-C221FB07B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47" y="3043474"/>
            <a:ext cx="2981325" cy="14888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717C77-A487-4734-AB2C-C0908F4C00FE}"/>
              </a:ext>
            </a:extLst>
          </p:cNvPr>
          <p:cNvSpPr/>
          <p:nvPr/>
        </p:nvSpPr>
        <p:spPr>
          <a:xfrm>
            <a:off x="4703253" y="2217666"/>
            <a:ext cx="2785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Filtered signal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E1EF56C-50EC-4A8E-9CFD-37F312733C0A}"/>
              </a:ext>
            </a:extLst>
          </p:cNvPr>
          <p:cNvSpPr/>
          <p:nvPr/>
        </p:nvSpPr>
        <p:spPr>
          <a:xfrm>
            <a:off x="3719774" y="3502485"/>
            <a:ext cx="723900" cy="71724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BA5ADDE-E5E9-422C-846D-3AC5E2003F12}"/>
              </a:ext>
            </a:extLst>
          </p:cNvPr>
          <p:cNvSpPr/>
          <p:nvPr/>
        </p:nvSpPr>
        <p:spPr>
          <a:xfrm>
            <a:off x="7801040" y="3502485"/>
            <a:ext cx="723900" cy="71724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A94F5C-6D92-4746-9A5D-CD4C1F1A5957}"/>
              </a:ext>
            </a:extLst>
          </p:cNvPr>
          <p:cNvSpPr/>
          <p:nvPr/>
        </p:nvSpPr>
        <p:spPr>
          <a:xfrm>
            <a:off x="8704206" y="2224351"/>
            <a:ext cx="2511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195846-1020-4F9A-A4DF-A1B366816C26}"/>
              </a:ext>
            </a:extLst>
          </p:cNvPr>
          <p:cNvSpPr txBox="1"/>
          <p:nvPr/>
        </p:nvSpPr>
        <p:spPr>
          <a:xfrm>
            <a:off x="8358204" y="3568719"/>
            <a:ext cx="325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Count = 8 </a:t>
            </a: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/>
      <p:bldP spid="15" grpId="0" animBg="1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F24866-ED73-420B-9421-7EB57D69D3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happens at long range?</a:t>
            </a:r>
            <a:endParaRPr lang="en-US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Requires batteries">
            <a:extLst>
              <a:ext uri="{FF2B5EF4-FFF2-40B4-BE49-F238E27FC236}">
                <a16:creationId xmlns:a16="http://schemas.microsoft.com/office/drawing/2014/main" id="{1BA3D56B-4991-4798-912D-BDB0BA9D88B7}"/>
              </a:ext>
            </a:extLst>
          </p:cNvPr>
          <p:cNvSpPr/>
          <p:nvPr/>
        </p:nvSpPr>
        <p:spPr>
          <a:xfrm>
            <a:off x="711107" y="5503704"/>
            <a:ext cx="10921284" cy="10636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Problem: Self-interference limits range</a:t>
            </a:r>
            <a:endParaRPr sz="48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81778-3BB6-47E5-B8C9-DC392A46D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08" y="1834068"/>
            <a:ext cx="2772367" cy="1297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56C25-8B7E-4045-BEE6-3A5F1B400C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3699" y="1739211"/>
            <a:ext cx="2558677" cy="2063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F7E88-1A96-487E-AA84-27B678A07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86" y="1645258"/>
            <a:ext cx="2876001" cy="16751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717C77-A487-4734-AB2C-C0908F4C00FE}"/>
              </a:ext>
            </a:extLst>
          </p:cNvPr>
          <p:cNvSpPr/>
          <p:nvPr/>
        </p:nvSpPr>
        <p:spPr>
          <a:xfrm>
            <a:off x="1184040" y="1199768"/>
            <a:ext cx="2511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Close distance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232470-2728-4BD1-905B-D893D021A28A}"/>
              </a:ext>
            </a:extLst>
          </p:cNvPr>
          <p:cNvSpPr/>
          <p:nvPr/>
        </p:nvSpPr>
        <p:spPr>
          <a:xfrm>
            <a:off x="4630034" y="1199768"/>
            <a:ext cx="3148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Medium distance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EC344B-2CD6-487A-9EC5-236FB48A90BE}"/>
              </a:ext>
            </a:extLst>
          </p:cNvPr>
          <p:cNvSpPr/>
          <p:nvPr/>
        </p:nvSpPr>
        <p:spPr>
          <a:xfrm>
            <a:off x="8462978" y="1199768"/>
            <a:ext cx="2511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Far distance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56BA2B-57AD-4DDB-8FD9-7DFE7E807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34" y="3730021"/>
            <a:ext cx="539121" cy="157407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1E3C7-511A-43E8-B4D8-8A5B6B82892B}"/>
              </a:ext>
            </a:extLst>
          </p:cNvPr>
          <p:cNvGrpSpPr/>
          <p:nvPr/>
        </p:nvGrpSpPr>
        <p:grpSpPr>
          <a:xfrm rot="18156588">
            <a:off x="5066302" y="4154756"/>
            <a:ext cx="585533" cy="519198"/>
            <a:chOff x="3954423" y="1922609"/>
            <a:chExt cx="585533" cy="519198"/>
          </a:xfrm>
        </p:grpSpPr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id="{6E87877C-6735-4A25-B4AC-6B4183217EAB}"/>
                </a:ext>
              </a:extLst>
            </p:cNvPr>
            <p:cNvSpPr/>
            <p:nvPr/>
          </p:nvSpPr>
          <p:spPr bwMode="auto">
            <a:xfrm>
              <a:off x="3954423" y="1922609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Verdana" pitchFamily="32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336AE30-1CE8-4AF4-A285-4B07281C63C2}"/>
                </a:ext>
              </a:extLst>
            </p:cNvPr>
            <p:cNvCxnSpPr/>
            <p:nvPr/>
          </p:nvCxnSpPr>
          <p:spPr bwMode="auto">
            <a:xfrm>
              <a:off x="4472241" y="2323658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080FC-9A79-4833-97AE-8A1E3EBE17DF}"/>
              </a:ext>
            </a:extLst>
          </p:cNvPr>
          <p:cNvGrpSpPr/>
          <p:nvPr/>
        </p:nvGrpSpPr>
        <p:grpSpPr>
          <a:xfrm rot="12400332" flipH="1">
            <a:off x="7279442" y="4094195"/>
            <a:ext cx="585533" cy="519198"/>
            <a:chOff x="2122153" y="1304381"/>
            <a:chExt cx="585533" cy="519198"/>
          </a:xfrm>
        </p:grpSpPr>
        <p:sp>
          <p:nvSpPr>
            <p:cNvPr id="49" name="Freeform 60">
              <a:extLst>
                <a:ext uri="{FF2B5EF4-FFF2-40B4-BE49-F238E27FC236}">
                  <a16:creationId xmlns:a16="http://schemas.microsoft.com/office/drawing/2014/main" id="{DDD89B64-18BE-4650-8125-2DDE633AA31D}"/>
                </a:ext>
              </a:extLst>
            </p:cNvPr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Verdana" pitchFamily="32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AB97DF-2811-414A-9DBC-BEF12D5079DB}"/>
                </a:ext>
              </a:extLst>
            </p:cNvPr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D208D03D-40A2-4752-94FB-5ED943A12A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695" y="3946780"/>
            <a:ext cx="3331285" cy="7150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789F08-6337-456D-9924-0382BAC4E7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6"/>
          <a:stretch/>
        </p:blipFill>
        <p:spPr>
          <a:xfrm>
            <a:off x="8830109" y="4037658"/>
            <a:ext cx="1876499" cy="1078119"/>
          </a:xfrm>
          <a:prstGeom prst="rect">
            <a:avLst/>
          </a:prstGeom>
        </p:spPr>
      </p:pic>
      <p:sp>
        <p:nvSpPr>
          <p:cNvPr id="53" name="Arc 52">
            <a:extLst>
              <a:ext uri="{FF2B5EF4-FFF2-40B4-BE49-F238E27FC236}">
                <a16:creationId xmlns:a16="http://schemas.microsoft.com/office/drawing/2014/main" id="{AAE8FC3A-95E3-4025-ABBC-EEEEF36B476F}"/>
              </a:ext>
            </a:extLst>
          </p:cNvPr>
          <p:cNvSpPr/>
          <p:nvPr/>
        </p:nvSpPr>
        <p:spPr>
          <a:xfrm rot="17001335">
            <a:off x="6244904" y="4684341"/>
            <a:ext cx="686687" cy="74741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7C2FBE8-AE1E-49AB-A12B-FA4E33E5000E}"/>
              </a:ext>
            </a:extLst>
          </p:cNvPr>
          <p:cNvSpPr/>
          <p:nvPr/>
        </p:nvSpPr>
        <p:spPr>
          <a:xfrm>
            <a:off x="960089" y="3640141"/>
            <a:ext cx="3599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Incoming radio signal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A85C03C-3E7B-41AC-95CC-5C7117852E90}"/>
              </a:ext>
            </a:extLst>
          </p:cNvPr>
          <p:cNvSpPr/>
          <p:nvPr/>
        </p:nvSpPr>
        <p:spPr>
          <a:xfrm>
            <a:off x="7950352" y="3578832"/>
            <a:ext cx="3461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Reflected signal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8F93781-EC55-4CD0-B64B-B384E566D0E0}"/>
              </a:ext>
            </a:extLst>
          </p:cNvPr>
          <p:cNvSpPr/>
          <p:nvPr/>
        </p:nvSpPr>
        <p:spPr>
          <a:xfrm>
            <a:off x="965118" y="3651764"/>
            <a:ext cx="3721672" cy="99899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/>
      <p:bldP spid="11" grpId="0"/>
      <p:bldP spid="13" grpId="0"/>
      <p:bldP spid="53" grpId="0" animBg="1"/>
      <p:bldP spid="54" grpId="0"/>
      <p:bldP spid="55" grpId="0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6C0A76-155A-483A-AC72-673E6E1932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Solution: Cancel out the interference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7CEB01-541E-400E-9D98-26214FFFD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1" y="2223190"/>
            <a:ext cx="3681830" cy="1963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220B0D-FA3B-4E77-93F4-4CF9C2E88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0980" y="2223190"/>
            <a:ext cx="3681829" cy="19637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C7BA1B0-FB90-4054-837A-9C0804A58796}"/>
              </a:ext>
            </a:extLst>
          </p:cNvPr>
          <p:cNvSpPr/>
          <p:nvPr/>
        </p:nvSpPr>
        <p:spPr>
          <a:xfrm>
            <a:off x="5618747" y="2868235"/>
            <a:ext cx="986589" cy="986589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0D111-9EB8-49E9-9683-F7C9689F56A2}"/>
              </a:ext>
            </a:extLst>
          </p:cNvPr>
          <p:cNvSpPr txBox="1"/>
          <p:nvPr/>
        </p:nvSpPr>
        <p:spPr>
          <a:xfrm>
            <a:off x="5739193" y="2699809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59702-9787-4A69-87BE-EB105196EF61}"/>
              </a:ext>
            </a:extLst>
          </p:cNvPr>
          <p:cNvSpPr txBox="1"/>
          <p:nvPr/>
        </p:nvSpPr>
        <p:spPr>
          <a:xfrm>
            <a:off x="938555" y="1369536"/>
            <a:ext cx="4680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Transmitter signal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32D263-2DDD-4486-AC4F-FAB925B38A81}"/>
              </a:ext>
            </a:extLst>
          </p:cNvPr>
          <p:cNvSpPr txBox="1"/>
          <p:nvPr/>
        </p:nvSpPr>
        <p:spPr>
          <a:xfrm>
            <a:off x="7036428" y="1369536"/>
            <a:ext cx="3876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Inverted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EC2A0-4CA4-4D11-AE81-37677CDEA8FF}"/>
              </a:ext>
            </a:extLst>
          </p:cNvPr>
          <p:cNvSpPr txBox="1"/>
          <p:nvPr/>
        </p:nvSpPr>
        <p:spPr>
          <a:xfrm>
            <a:off x="645825" y="4271202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=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EA3001-EAA4-4059-9DBD-98205A6BF34D}"/>
              </a:ext>
            </a:extLst>
          </p:cNvPr>
          <p:cNvCxnSpPr>
            <a:stCxn id="19" idx="3"/>
          </p:cNvCxnSpPr>
          <p:nvPr/>
        </p:nvCxnSpPr>
        <p:spPr>
          <a:xfrm flipV="1">
            <a:off x="1415588" y="4932921"/>
            <a:ext cx="3409075" cy="1"/>
          </a:xfrm>
          <a:prstGeom prst="line">
            <a:avLst/>
          </a:prstGeom>
          <a:ln w="50800">
            <a:solidFill>
              <a:srgbClr val="2FA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D32CFF66-E984-4D5C-B07C-005F2299F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98" y="1243303"/>
            <a:ext cx="6573253" cy="53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48737 3.7037E-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FE3220-39A2-48D3-A9C0-0AA8AE04B6D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well does cancellation work?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quires batteries">
            <a:extLst>
              <a:ext uri="{FF2B5EF4-FFF2-40B4-BE49-F238E27FC236}">
                <a16:creationId xmlns:a16="http://schemas.microsoft.com/office/drawing/2014/main" id="{6B5797C8-759A-463A-A54B-CE41517C3D25}"/>
              </a:ext>
            </a:extLst>
          </p:cNvPr>
          <p:cNvSpPr/>
          <p:nvPr/>
        </p:nvSpPr>
        <p:spPr>
          <a:xfrm>
            <a:off x="729400" y="5337774"/>
            <a:ext cx="10921284" cy="10636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Works up to transmitter receiver distance of </a:t>
            </a:r>
            <a:r>
              <a:rPr lang="en-US" sz="36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m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C93FA79-3CC9-466A-9387-880D439BD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39" y="2051500"/>
            <a:ext cx="6894399" cy="2755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7EAF2-F2BC-4C07-8261-CDCDD5A962D4}"/>
              </a:ext>
            </a:extLst>
          </p:cNvPr>
          <p:cNvSpPr txBox="1"/>
          <p:nvPr/>
        </p:nvSpPr>
        <p:spPr>
          <a:xfrm>
            <a:off x="6706940" y="1908113"/>
            <a:ext cx="860608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  <a:p>
            <a:pPr algn="r"/>
            <a:r>
              <a:rPr lang="en-US" sz="2400" dirty="0"/>
              <a:t>60%</a:t>
            </a:r>
          </a:p>
          <a:p>
            <a:pPr algn="r"/>
            <a:endParaRPr lang="en-US" dirty="0"/>
          </a:p>
          <a:p>
            <a:pPr algn="r"/>
            <a:r>
              <a:rPr lang="en-US" sz="2400" dirty="0"/>
              <a:t>40%</a:t>
            </a:r>
          </a:p>
          <a:p>
            <a:pPr algn="r"/>
            <a:endParaRPr lang="en-US" sz="1600" dirty="0"/>
          </a:p>
          <a:p>
            <a:pPr algn="r"/>
            <a:r>
              <a:rPr lang="en-US" sz="2400" dirty="0"/>
              <a:t>20%</a:t>
            </a:r>
          </a:p>
          <a:p>
            <a:pPr algn="r"/>
            <a:endParaRPr lang="en-US" sz="1600" dirty="0"/>
          </a:p>
          <a:p>
            <a:pPr algn="r"/>
            <a:r>
              <a:rPr lang="en-US" sz="2400" dirty="0"/>
              <a:t>0</a:t>
            </a:r>
          </a:p>
          <a:p>
            <a:pPr algn="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E83CD-3F4B-4406-9C67-3894C1070413}"/>
              </a:ext>
            </a:extLst>
          </p:cNvPr>
          <p:cNvSpPr txBox="1"/>
          <p:nvPr/>
        </p:nvSpPr>
        <p:spPr>
          <a:xfrm>
            <a:off x="7506046" y="4329807"/>
            <a:ext cx="49078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0            1              2              3             4</a:t>
            </a:r>
          </a:p>
          <a:p>
            <a:r>
              <a:rPr lang="en-US" sz="2400" dirty="0"/>
              <a:t>TX                Distance (m)                 RX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84EFF9-678A-44E9-81CD-A5E403DCCDE3}"/>
              </a:ext>
            </a:extLst>
          </p:cNvPr>
          <p:cNvSpPr/>
          <p:nvPr/>
        </p:nvSpPr>
        <p:spPr>
          <a:xfrm>
            <a:off x="0" y="4148807"/>
            <a:ext cx="1759392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 Transmitter </a:t>
            </a:r>
          </a:p>
          <a:p>
            <a:pPr algn="ctr"/>
            <a:r>
              <a:rPr lang="en-US" sz="2400" dirty="0"/>
              <a:t>(TX)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F0DCE0-77BA-4782-A812-FCB0B4521783}"/>
              </a:ext>
            </a:extLst>
          </p:cNvPr>
          <p:cNvSpPr/>
          <p:nvPr/>
        </p:nvSpPr>
        <p:spPr>
          <a:xfrm>
            <a:off x="5313666" y="4147186"/>
            <a:ext cx="1389740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 Receiver </a:t>
            </a:r>
          </a:p>
          <a:p>
            <a:pPr algn="ctr"/>
            <a:r>
              <a:rPr lang="en-US" sz="2400" dirty="0"/>
              <a:t>(RX)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2A7D7F-75EF-4E3E-AD3F-BAEA654FDB1E}"/>
              </a:ext>
            </a:extLst>
          </p:cNvPr>
          <p:cNvSpPr/>
          <p:nvPr/>
        </p:nvSpPr>
        <p:spPr>
          <a:xfrm>
            <a:off x="1959590" y="1820667"/>
            <a:ext cx="32052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Transmitted signal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6A0B00-6A40-490C-A996-FB56FB10C4EC}"/>
              </a:ext>
            </a:extLst>
          </p:cNvPr>
          <p:cNvSpPr/>
          <p:nvPr/>
        </p:nvSpPr>
        <p:spPr>
          <a:xfrm>
            <a:off x="2988847" y="4160170"/>
            <a:ext cx="109536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Printed</a:t>
            </a:r>
          </a:p>
          <a:p>
            <a:pPr algn="ctr"/>
            <a:r>
              <a:rPr lang="en-US" sz="2400" dirty="0"/>
              <a:t>Object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61087-240E-43B5-ADDF-B15C30D73942}"/>
              </a:ext>
            </a:extLst>
          </p:cNvPr>
          <p:cNvSpPr/>
          <p:nvPr/>
        </p:nvSpPr>
        <p:spPr>
          <a:xfrm>
            <a:off x="4084210" y="3109038"/>
            <a:ext cx="813793" cy="41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67E67-96B7-4E1A-A61F-E118C3DEF499}"/>
              </a:ext>
            </a:extLst>
          </p:cNvPr>
          <p:cNvSpPr/>
          <p:nvPr/>
        </p:nvSpPr>
        <p:spPr>
          <a:xfrm>
            <a:off x="3536528" y="2514555"/>
            <a:ext cx="166758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Backscatter</a:t>
            </a:r>
          </a:p>
          <a:p>
            <a:pPr algn="ctr"/>
            <a:r>
              <a:rPr lang="en-US" sz="2400" dirty="0"/>
              <a:t> signal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4F926B-621D-4690-8072-CB55AB83EE43}"/>
              </a:ext>
            </a:extLst>
          </p:cNvPr>
          <p:cNvSpPr/>
          <p:nvPr/>
        </p:nvSpPr>
        <p:spPr>
          <a:xfrm>
            <a:off x="1675593" y="3919598"/>
            <a:ext cx="12294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9333A-EAA7-4F2D-8F4F-66C5484F6C12}"/>
              </a:ext>
            </a:extLst>
          </p:cNvPr>
          <p:cNvSpPr/>
          <p:nvPr/>
        </p:nvSpPr>
        <p:spPr>
          <a:xfrm>
            <a:off x="1711036" y="4280455"/>
            <a:ext cx="1277811" cy="41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B0E558-1FA3-4429-BB4C-FD12E00C15BC}"/>
              </a:ext>
            </a:extLst>
          </p:cNvPr>
          <p:cNvCxnSpPr>
            <a:cxnSpLocks/>
          </p:cNvCxnSpPr>
          <p:nvPr/>
        </p:nvCxnSpPr>
        <p:spPr>
          <a:xfrm>
            <a:off x="1733641" y="4462090"/>
            <a:ext cx="1229455" cy="11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D90531C-F773-4B32-8374-0060D3F0B6B2}"/>
              </a:ext>
            </a:extLst>
          </p:cNvPr>
          <p:cNvSpPr/>
          <p:nvPr/>
        </p:nvSpPr>
        <p:spPr>
          <a:xfrm>
            <a:off x="4072852" y="4281582"/>
            <a:ext cx="1277811" cy="41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D51736-A4BB-442D-856D-A5146E8699BC}"/>
              </a:ext>
            </a:extLst>
          </p:cNvPr>
          <p:cNvCxnSpPr>
            <a:cxnSpLocks/>
          </p:cNvCxnSpPr>
          <p:nvPr/>
        </p:nvCxnSpPr>
        <p:spPr>
          <a:xfrm>
            <a:off x="4174991" y="4427355"/>
            <a:ext cx="1229455" cy="11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FC401-3CF4-4B6C-BA2F-45FE855C0D74}"/>
              </a:ext>
            </a:extLst>
          </p:cNvPr>
          <p:cNvSpPr/>
          <p:nvPr/>
        </p:nvSpPr>
        <p:spPr>
          <a:xfrm>
            <a:off x="4373217" y="3910117"/>
            <a:ext cx="6838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9FBB51-0638-4856-8372-0D893FF0A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10" y="2154497"/>
            <a:ext cx="4324766" cy="21753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5D41C7-A694-4005-A5C9-ABBFD59F5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928" y="3445792"/>
            <a:ext cx="3320195" cy="8309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43E0C5-5230-4A3F-AC4B-DC4D67F52CE8}"/>
              </a:ext>
            </a:extLst>
          </p:cNvPr>
          <p:cNvSpPr txBox="1"/>
          <p:nvPr/>
        </p:nvSpPr>
        <p:spPr>
          <a:xfrm rot="16200000">
            <a:off x="5683696" y="3057042"/>
            <a:ext cx="19614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Bit Error Rate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B7F1C7-69E7-4B7B-AA66-7F4A7A96C043}"/>
              </a:ext>
            </a:extLst>
          </p:cNvPr>
          <p:cNvCxnSpPr>
            <a:cxnSpLocks/>
          </p:cNvCxnSpPr>
          <p:nvPr/>
        </p:nvCxnSpPr>
        <p:spPr>
          <a:xfrm>
            <a:off x="7686675" y="2051499"/>
            <a:ext cx="1457325" cy="0"/>
          </a:xfrm>
          <a:prstGeom prst="line">
            <a:avLst/>
          </a:prstGeom>
          <a:ln w="25400">
            <a:solidFill>
              <a:srgbClr val="CD1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1E89AFC-FF1E-425F-9B89-D4F8AE1FF7AC}"/>
              </a:ext>
            </a:extLst>
          </p:cNvPr>
          <p:cNvSpPr txBox="1"/>
          <p:nvPr/>
        </p:nvSpPr>
        <p:spPr>
          <a:xfrm>
            <a:off x="9497209" y="1561199"/>
            <a:ext cx="2401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 Cancellation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5A0AEB-9016-43CF-B024-AFEFFC26096A}"/>
              </a:ext>
            </a:extLst>
          </p:cNvPr>
          <p:cNvSpPr txBox="1"/>
          <p:nvPr/>
        </p:nvSpPr>
        <p:spPr>
          <a:xfrm>
            <a:off x="7301670" y="1563325"/>
            <a:ext cx="215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Cancellation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F93773-CA46-44A8-9C25-12C657D639FF}"/>
              </a:ext>
            </a:extLst>
          </p:cNvPr>
          <p:cNvCxnSpPr>
            <a:cxnSpLocks/>
          </p:cNvCxnSpPr>
          <p:nvPr/>
        </p:nvCxnSpPr>
        <p:spPr>
          <a:xfrm>
            <a:off x="9959957" y="2051499"/>
            <a:ext cx="1457325" cy="0"/>
          </a:xfrm>
          <a:prstGeom prst="line">
            <a:avLst/>
          </a:prstGeom>
          <a:ln w="25400">
            <a:solidFill>
              <a:srgbClr val="0BCB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3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" grpId="0" animBg="1"/>
      <p:bldP spid="9" grpId="0" animBg="1"/>
      <p:bldP spid="33" grpId="0" animBg="1"/>
      <p:bldP spid="36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0D3042-DFC9-488C-882A-D968A074CA35}"/>
              </a:ext>
            </a:extLst>
          </p:cNvPr>
          <p:cNvSpPr txBox="1"/>
          <p:nvPr/>
        </p:nvSpPr>
        <p:spPr>
          <a:xfrm>
            <a:off x="3793078" y="5237589"/>
            <a:ext cx="843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Analytics outside wireless range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1AC67-ED82-45D5-AC31-7DB5E6D0B7F1}"/>
              </a:ext>
            </a:extLst>
          </p:cNvPr>
          <p:cNvGrpSpPr/>
          <p:nvPr/>
        </p:nvGrpSpPr>
        <p:grpSpPr>
          <a:xfrm>
            <a:off x="228257" y="171496"/>
            <a:ext cx="3125143" cy="2081345"/>
            <a:chOff x="228257" y="171496"/>
            <a:chExt cx="3125143" cy="2081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FD2E7B-7F60-4DEC-8C35-3A0B33D6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171496"/>
              <a:ext cx="3125143" cy="208134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CA29F6-B495-4E55-AA36-A434127271E5}"/>
                </a:ext>
              </a:extLst>
            </p:cNvPr>
            <p:cNvSpPr/>
            <p:nvPr/>
          </p:nvSpPr>
          <p:spPr>
            <a:xfrm>
              <a:off x="228257" y="171496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892C86-EFB9-4190-8F9B-A9C71F5FD542}"/>
              </a:ext>
            </a:extLst>
          </p:cNvPr>
          <p:cNvGrpSpPr/>
          <p:nvPr/>
        </p:nvGrpSpPr>
        <p:grpSpPr>
          <a:xfrm>
            <a:off x="219671" y="2387778"/>
            <a:ext cx="3125142" cy="2081345"/>
            <a:chOff x="219671" y="2387778"/>
            <a:chExt cx="3125142" cy="20813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558E1C-93A2-4600-BDF9-9E2557AA2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71" y="2387778"/>
              <a:ext cx="3125142" cy="20813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3225E8-D53A-4B2A-A716-8EDD33D255F6}"/>
                </a:ext>
              </a:extLst>
            </p:cNvPr>
            <p:cNvSpPr/>
            <p:nvPr/>
          </p:nvSpPr>
          <p:spPr>
            <a:xfrm>
              <a:off x="219671" y="2387778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BE4BAB-113B-4070-8BBF-F34AC3C7C372}"/>
              </a:ext>
            </a:extLst>
          </p:cNvPr>
          <p:cNvGrpSpPr/>
          <p:nvPr/>
        </p:nvGrpSpPr>
        <p:grpSpPr>
          <a:xfrm>
            <a:off x="228257" y="4605160"/>
            <a:ext cx="3125142" cy="2081344"/>
            <a:chOff x="228257" y="4605160"/>
            <a:chExt cx="3125142" cy="20813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8F078-05BF-48DF-B84F-7B3FF694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4605160"/>
              <a:ext cx="3125142" cy="20813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67F278-F298-4A58-B668-3DE07DBEA877}"/>
                </a:ext>
              </a:extLst>
            </p:cNvPr>
            <p:cNvSpPr/>
            <p:nvPr/>
          </p:nvSpPr>
          <p:spPr>
            <a:xfrm>
              <a:off x="228257" y="4636257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EB1476-0B0D-48F9-BC00-65C248476921}"/>
              </a:ext>
            </a:extLst>
          </p:cNvPr>
          <p:cNvSpPr txBox="1"/>
          <p:nvPr/>
        </p:nvSpPr>
        <p:spPr>
          <a:xfrm>
            <a:off x="3793078" y="2416964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Decoding wireless signals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50CDB-F32E-41D5-8FD8-57C8A4D4F9DC}"/>
              </a:ext>
            </a:extLst>
          </p:cNvPr>
          <p:cNvSpPr txBox="1"/>
          <p:nvPr/>
        </p:nvSpPr>
        <p:spPr>
          <a:xfrm>
            <a:off x="3760381" y="889002"/>
            <a:ext cx="843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3D printing wireless devices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C48E0-8BCB-41E7-B404-ACB5A41992AF}"/>
              </a:ext>
            </a:extLst>
          </p:cNvPr>
          <p:cNvSpPr txBox="1"/>
          <p:nvPr/>
        </p:nvSpPr>
        <p:spPr>
          <a:xfrm>
            <a:off x="3793078" y="3794706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Tracking rotational motion</a:t>
            </a:r>
          </a:p>
        </p:txBody>
      </p:sp>
    </p:spTree>
    <p:extLst>
      <p:ext uri="{BB962C8B-B14F-4D97-AF65-F5344CB8AC3E}">
        <p14:creationId xmlns:p14="http://schemas.microsoft.com/office/powerpoint/2010/main" val="40026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839A15-C855-41CF-8FE3-3B5AF60D9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61" y="2279145"/>
            <a:ext cx="5410010" cy="22360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191B83-A254-4291-B08A-80C7D39F518D}"/>
              </a:ext>
            </a:extLst>
          </p:cNvPr>
          <p:cNvGrpSpPr/>
          <p:nvPr/>
        </p:nvGrpSpPr>
        <p:grpSpPr>
          <a:xfrm>
            <a:off x="6301165" y="1612794"/>
            <a:ext cx="5341384" cy="3568710"/>
            <a:chOff x="6350313" y="1671236"/>
            <a:chExt cx="5341384" cy="35687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F12327-0F5C-4F36-8C52-3247781BF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71" y="2077573"/>
              <a:ext cx="4417826" cy="23142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C9571D-AB99-4C5E-9735-FA5B95D111A3}"/>
                </a:ext>
              </a:extLst>
            </p:cNvPr>
            <p:cNvSpPr txBox="1"/>
            <p:nvPr/>
          </p:nvSpPr>
          <p:spPr>
            <a:xfrm>
              <a:off x="6406690" y="1852794"/>
              <a:ext cx="860608" cy="30469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10</a:t>
              </a:r>
            </a:p>
            <a:p>
              <a:pPr algn="r"/>
              <a:endParaRPr lang="en-US" sz="600" dirty="0"/>
            </a:p>
            <a:p>
              <a:pPr algn="r"/>
              <a:r>
                <a:rPr lang="en-US" sz="2400" dirty="0"/>
                <a:t>8</a:t>
              </a:r>
            </a:p>
            <a:p>
              <a:pPr algn="r"/>
              <a:endParaRPr lang="en-US" sz="600" dirty="0"/>
            </a:p>
            <a:p>
              <a:pPr algn="r"/>
              <a:r>
                <a:rPr lang="en-US" sz="2400" dirty="0"/>
                <a:t>6</a:t>
              </a:r>
            </a:p>
            <a:p>
              <a:pPr algn="r"/>
              <a:endParaRPr lang="en-US" sz="600" dirty="0"/>
            </a:p>
            <a:p>
              <a:pPr algn="r"/>
              <a:r>
                <a:rPr lang="en-US" sz="2400" dirty="0"/>
                <a:t>4</a:t>
              </a:r>
            </a:p>
            <a:p>
              <a:pPr algn="r"/>
              <a:endParaRPr lang="en-US" sz="600" dirty="0"/>
            </a:p>
            <a:p>
              <a:pPr algn="r"/>
              <a:r>
                <a:rPr lang="en-US" sz="2400" dirty="0"/>
                <a:t>2</a:t>
              </a:r>
            </a:p>
            <a:p>
              <a:pPr algn="r"/>
              <a:endParaRPr lang="en-US" sz="600" dirty="0"/>
            </a:p>
            <a:p>
              <a:pPr algn="r"/>
              <a:r>
                <a:rPr lang="en-US" sz="2400" dirty="0"/>
                <a:t>0</a:t>
              </a:r>
            </a:p>
            <a:p>
              <a:pPr algn="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17571B-C6EE-4454-B0C2-B049A2A316CA}"/>
                </a:ext>
              </a:extLst>
            </p:cNvPr>
            <p:cNvSpPr/>
            <p:nvPr/>
          </p:nvSpPr>
          <p:spPr>
            <a:xfrm rot="16200000">
              <a:off x="5189964" y="2831585"/>
              <a:ext cx="28439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Number of peaks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74D39C-5DD9-4B9C-AE7E-9973113AAAFB}"/>
                </a:ext>
              </a:extLst>
            </p:cNvPr>
            <p:cNvSpPr txBox="1"/>
            <p:nvPr/>
          </p:nvSpPr>
          <p:spPr>
            <a:xfrm>
              <a:off x="8107460" y="4380894"/>
              <a:ext cx="599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45°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405B6C-0AEE-4257-9FF5-BCA510F7F847}"/>
                </a:ext>
              </a:extLst>
            </p:cNvPr>
            <p:cNvSpPr txBox="1"/>
            <p:nvPr/>
          </p:nvSpPr>
          <p:spPr>
            <a:xfrm>
              <a:off x="9182862" y="4380894"/>
              <a:ext cx="599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90°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DDBA2A-8F3D-4D0F-B875-EFF57764CBEF}"/>
                </a:ext>
              </a:extLst>
            </p:cNvPr>
            <p:cNvSpPr txBox="1"/>
            <p:nvPr/>
          </p:nvSpPr>
          <p:spPr>
            <a:xfrm>
              <a:off x="10258264" y="4393934"/>
              <a:ext cx="75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180°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38553E-2602-4BB6-94FC-3A3118E42AA0}"/>
                </a:ext>
              </a:extLst>
            </p:cNvPr>
            <p:cNvSpPr/>
            <p:nvPr/>
          </p:nvSpPr>
          <p:spPr>
            <a:xfrm>
              <a:off x="8060826" y="4716726"/>
              <a:ext cx="28439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Angle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0FED4-FA9D-4517-A2EF-2235C039632A}"/>
              </a:ext>
            </a:extLst>
          </p:cNvPr>
          <p:cNvSpPr/>
          <p:nvPr/>
        </p:nvSpPr>
        <p:spPr>
          <a:xfrm>
            <a:off x="7691306" y="1534408"/>
            <a:ext cx="284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6 peaks </a:t>
            </a:r>
            <a:r>
              <a:rPr lang="en-US" sz="2800" dirty="0">
                <a:sym typeface="Wingdings" panose="05000000000000000000" pitchFamily="2" charset="2"/>
              </a:rPr>
              <a:t> 90 deg</a:t>
            </a: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24FCA2-121E-4355-8770-E47FD78E09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do we measure angle?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Requires batteries">
            <a:extLst>
              <a:ext uri="{FF2B5EF4-FFF2-40B4-BE49-F238E27FC236}">
                <a16:creationId xmlns:a16="http://schemas.microsoft.com/office/drawing/2014/main" id="{661CF32D-A8FD-4444-90E9-F906D9EEDA4C}"/>
              </a:ext>
            </a:extLst>
          </p:cNvPr>
          <p:cNvSpPr/>
          <p:nvPr/>
        </p:nvSpPr>
        <p:spPr>
          <a:xfrm>
            <a:off x="2120511" y="5385181"/>
            <a:ext cx="8575499" cy="10636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Number of peaks </a:t>
            </a:r>
            <a:r>
              <a:rPr lang="en-US" sz="4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 angle</a:t>
            </a:r>
            <a:endParaRPr sz="4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9" name="Vikram story">
            <a:hlinkClick r:id="" action="ppaction://media"/>
            <a:extLst>
              <a:ext uri="{FF2B5EF4-FFF2-40B4-BE49-F238E27FC236}">
                <a16:creationId xmlns:a16="http://schemas.microsoft.com/office/drawing/2014/main" id="{A5D97516-58FE-49AF-AA85-F862807BB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616" y="1661932"/>
            <a:ext cx="5887692" cy="33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65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2" grpId="0"/>
      <p:bldP spid="12" grpId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4B69F9-E6E9-4312-934F-B2AED9073F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do we mean by analytics?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6A070D-04BD-422A-92C4-AEE82B8DABF5}"/>
              </a:ext>
            </a:extLst>
          </p:cNvPr>
          <p:cNvSpPr txBox="1"/>
          <p:nvPr/>
        </p:nvSpPr>
        <p:spPr>
          <a:xfrm>
            <a:off x="841626" y="1231375"/>
            <a:ext cx="1050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Track</a:t>
            </a:r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the use of printed objects over time</a:t>
            </a:r>
          </a:p>
        </p:txBody>
      </p:sp>
      <p:pic>
        <p:nvPicPr>
          <p:cNvPr id="7170" name="Picture 2" descr="Image result for phoenix hand">
            <a:extLst>
              <a:ext uri="{FF2B5EF4-FFF2-40B4-BE49-F238E27FC236}">
                <a16:creationId xmlns:a16="http://schemas.microsoft.com/office/drawing/2014/main" id="{499F55FC-08EC-41D4-AA9D-98253C1D4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6359" y="1981634"/>
            <a:ext cx="3750906" cy="35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pill bottle">
            <a:extLst>
              <a:ext uri="{FF2B5EF4-FFF2-40B4-BE49-F238E27FC236}">
                <a16:creationId xmlns:a16="http://schemas.microsoft.com/office/drawing/2014/main" id="{BAAF3499-4CEE-4BB1-A0DD-3E89EF2D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08" y="1981635"/>
            <a:ext cx="3545633" cy="35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quires batteries">
            <a:extLst>
              <a:ext uri="{FF2B5EF4-FFF2-40B4-BE49-F238E27FC236}">
                <a16:creationId xmlns:a16="http://schemas.microsoft.com/office/drawing/2014/main" id="{03353055-81E8-4682-95DC-908E01649959}"/>
              </a:ext>
            </a:extLst>
          </p:cNvPr>
          <p:cNvSpPr/>
          <p:nvPr/>
        </p:nvSpPr>
        <p:spPr>
          <a:xfrm>
            <a:off x="1816359" y="5721720"/>
            <a:ext cx="8559282" cy="759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Embed</a:t>
            </a:r>
            <a:r>
              <a:rPr lang="en-US" sz="32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wireless sensing </a:t>
            </a:r>
            <a:r>
              <a:rPr lang="en-US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printed objects</a:t>
            </a:r>
          </a:p>
        </p:txBody>
      </p:sp>
    </p:spTree>
    <p:extLst>
      <p:ext uri="{BB962C8B-B14F-4D97-AF65-F5344CB8AC3E}">
        <p14:creationId xmlns:p14="http://schemas.microsoft.com/office/powerpoint/2010/main" val="14871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799F96-81F8-48AE-868A-71FDFDFCA4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do we measure direction?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B776D-D82F-49E6-91A1-861539E0B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561193">
            <a:off x="52018" y="2576006"/>
            <a:ext cx="3503119" cy="28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553CB-DE68-475C-A97E-7EBEDC6CA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47" y="2711754"/>
            <a:ext cx="7920143" cy="319513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85621DA-5848-4167-A682-3A2D40DDC419}"/>
              </a:ext>
            </a:extLst>
          </p:cNvPr>
          <p:cNvGrpSpPr/>
          <p:nvPr/>
        </p:nvGrpSpPr>
        <p:grpSpPr>
          <a:xfrm>
            <a:off x="3657258" y="2475395"/>
            <a:ext cx="2174898" cy="373396"/>
            <a:chOff x="4239491" y="1651629"/>
            <a:chExt cx="1856509" cy="3733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5D540F-A24F-4DA0-9A0C-06AF7B6F5B10}"/>
                </a:ext>
              </a:extLst>
            </p:cNvPr>
            <p:cNvCxnSpPr/>
            <p:nvPr/>
          </p:nvCxnSpPr>
          <p:spPr>
            <a:xfrm>
              <a:off x="4239491" y="1651629"/>
              <a:ext cx="1856509" cy="0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5DAE182-99FA-4619-B2A3-5605981CA44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651629"/>
              <a:ext cx="0" cy="373396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EDCACC3-41A8-4291-B19E-7DF79E37FDD6}"/>
                </a:ext>
              </a:extLst>
            </p:cNvPr>
            <p:cNvCxnSpPr>
              <a:cxnSpLocks/>
            </p:cNvCxnSpPr>
            <p:nvPr/>
          </p:nvCxnSpPr>
          <p:spPr>
            <a:xfrm>
              <a:off x="4239491" y="1651629"/>
              <a:ext cx="0" cy="373396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9E38CB-F06E-49CE-8F86-D69898B8D09E}"/>
              </a:ext>
            </a:extLst>
          </p:cNvPr>
          <p:cNvGrpSpPr/>
          <p:nvPr/>
        </p:nvGrpSpPr>
        <p:grpSpPr>
          <a:xfrm>
            <a:off x="8870891" y="2450028"/>
            <a:ext cx="1073150" cy="373396"/>
            <a:chOff x="4239491" y="1651629"/>
            <a:chExt cx="1856509" cy="3733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DCD857-74A5-49BE-9890-D9629D9D53CC}"/>
                </a:ext>
              </a:extLst>
            </p:cNvPr>
            <p:cNvCxnSpPr/>
            <p:nvPr/>
          </p:nvCxnSpPr>
          <p:spPr>
            <a:xfrm>
              <a:off x="4239491" y="1651629"/>
              <a:ext cx="1856509" cy="0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A36B9C8-254E-4B20-8447-FCB95963C1A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651629"/>
              <a:ext cx="0" cy="373396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DC62680-C8CB-466C-8843-24D4E0C39B6F}"/>
                </a:ext>
              </a:extLst>
            </p:cNvPr>
            <p:cNvCxnSpPr>
              <a:cxnSpLocks/>
            </p:cNvCxnSpPr>
            <p:nvPr/>
          </p:nvCxnSpPr>
          <p:spPr>
            <a:xfrm>
              <a:off x="4239491" y="1651629"/>
              <a:ext cx="0" cy="373396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02D40F-4B32-42F6-B016-92E1C2A88572}"/>
              </a:ext>
            </a:extLst>
          </p:cNvPr>
          <p:cNvGrpSpPr/>
          <p:nvPr/>
        </p:nvGrpSpPr>
        <p:grpSpPr>
          <a:xfrm>
            <a:off x="10338590" y="2450028"/>
            <a:ext cx="875127" cy="373396"/>
            <a:chOff x="4239491" y="1651629"/>
            <a:chExt cx="1856509" cy="37339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ED5D0F-B935-45BB-9BC1-6F2EE2D909A8}"/>
                </a:ext>
              </a:extLst>
            </p:cNvPr>
            <p:cNvCxnSpPr/>
            <p:nvPr/>
          </p:nvCxnSpPr>
          <p:spPr>
            <a:xfrm>
              <a:off x="4239491" y="1651629"/>
              <a:ext cx="1856509" cy="0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A962B4F-8360-487F-B232-67EA992DAE2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651629"/>
              <a:ext cx="0" cy="373396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7ABC4EB-C8CE-491D-B95B-48D2CA9E6527}"/>
                </a:ext>
              </a:extLst>
            </p:cNvPr>
            <p:cNvCxnSpPr>
              <a:cxnSpLocks/>
            </p:cNvCxnSpPr>
            <p:nvPr/>
          </p:nvCxnSpPr>
          <p:spPr>
            <a:xfrm>
              <a:off x="4239491" y="1651629"/>
              <a:ext cx="0" cy="373396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6E5276C-77EC-4F60-B5FC-CD92D184B6DA}"/>
              </a:ext>
            </a:extLst>
          </p:cNvPr>
          <p:cNvSpPr txBox="1"/>
          <p:nvPr/>
        </p:nvSpPr>
        <p:spPr>
          <a:xfrm>
            <a:off x="4535355" y="185865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D916CB-4605-4376-AFDC-6254647F099C}"/>
              </a:ext>
            </a:extLst>
          </p:cNvPr>
          <p:cNvSpPr txBox="1"/>
          <p:nvPr/>
        </p:nvSpPr>
        <p:spPr>
          <a:xfrm>
            <a:off x="9203510" y="182906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B4384C-F999-48D8-8C2B-6E194C1552DC}"/>
              </a:ext>
            </a:extLst>
          </p:cNvPr>
          <p:cNvSpPr txBox="1"/>
          <p:nvPr/>
        </p:nvSpPr>
        <p:spPr>
          <a:xfrm>
            <a:off x="10560630" y="182906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683E5EC-943C-4173-A946-9DF95283BAEB}"/>
              </a:ext>
            </a:extLst>
          </p:cNvPr>
          <p:cNvSpPr/>
          <p:nvPr/>
        </p:nvSpPr>
        <p:spPr>
          <a:xfrm rot="332582">
            <a:off x="686097" y="3090931"/>
            <a:ext cx="1976884" cy="2037691"/>
          </a:xfrm>
          <a:prstGeom prst="arc">
            <a:avLst>
              <a:gd name="adj1" fmla="val 16200000"/>
              <a:gd name="adj2" fmla="val 1130367"/>
            </a:avLst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6BA55F-3BEF-4D6B-B0A8-5F4290199A2A}"/>
              </a:ext>
            </a:extLst>
          </p:cNvPr>
          <p:cNvSpPr txBox="1"/>
          <p:nvPr/>
        </p:nvSpPr>
        <p:spPr>
          <a:xfrm>
            <a:off x="3415846" y="1247290"/>
            <a:ext cx="5179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Use an asymmetric gear</a:t>
            </a:r>
          </a:p>
        </p:txBody>
      </p:sp>
    </p:spTree>
    <p:extLst>
      <p:ext uri="{BB962C8B-B14F-4D97-AF65-F5344CB8AC3E}">
        <p14:creationId xmlns:p14="http://schemas.microsoft.com/office/powerpoint/2010/main" val="38562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7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0D3042-DFC9-488C-882A-D968A074CA35}"/>
              </a:ext>
            </a:extLst>
          </p:cNvPr>
          <p:cNvSpPr txBox="1"/>
          <p:nvPr/>
        </p:nvSpPr>
        <p:spPr>
          <a:xfrm>
            <a:off x="3793078" y="3794705"/>
            <a:ext cx="843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Tracking rotational motion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1AC67-ED82-45D5-AC31-7DB5E6D0B7F1}"/>
              </a:ext>
            </a:extLst>
          </p:cNvPr>
          <p:cNvGrpSpPr/>
          <p:nvPr/>
        </p:nvGrpSpPr>
        <p:grpSpPr>
          <a:xfrm>
            <a:off x="228257" y="171496"/>
            <a:ext cx="3125143" cy="2081345"/>
            <a:chOff x="228257" y="171496"/>
            <a:chExt cx="3125143" cy="2081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FD2E7B-7F60-4DEC-8C35-3A0B33D6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171496"/>
              <a:ext cx="3125143" cy="208134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CA29F6-B495-4E55-AA36-A434127271E5}"/>
                </a:ext>
              </a:extLst>
            </p:cNvPr>
            <p:cNvSpPr/>
            <p:nvPr/>
          </p:nvSpPr>
          <p:spPr>
            <a:xfrm>
              <a:off x="228257" y="171496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892C86-EFB9-4190-8F9B-A9C71F5FD542}"/>
              </a:ext>
            </a:extLst>
          </p:cNvPr>
          <p:cNvGrpSpPr/>
          <p:nvPr/>
        </p:nvGrpSpPr>
        <p:grpSpPr>
          <a:xfrm>
            <a:off x="219671" y="2387778"/>
            <a:ext cx="3125142" cy="2081345"/>
            <a:chOff x="219671" y="2387778"/>
            <a:chExt cx="3125142" cy="20813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558E1C-93A2-4600-BDF9-9E2557AA2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71" y="2387778"/>
              <a:ext cx="3125142" cy="20813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3225E8-D53A-4B2A-A716-8EDD33D255F6}"/>
                </a:ext>
              </a:extLst>
            </p:cNvPr>
            <p:cNvSpPr/>
            <p:nvPr/>
          </p:nvSpPr>
          <p:spPr>
            <a:xfrm>
              <a:off x="219671" y="2387778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BE4BAB-113B-4070-8BBF-F34AC3C7C372}"/>
              </a:ext>
            </a:extLst>
          </p:cNvPr>
          <p:cNvGrpSpPr/>
          <p:nvPr/>
        </p:nvGrpSpPr>
        <p:grpSpPr>
          <a:xfrm>
            <a:off x="228257" y="4605160"/>
            <a:ext cx="3125142" cy="2081344"/>
            <a:chOff x="228257" y="4605160"/>
            <a:chExt cx="3125142" cy="20813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8F078-05BF-48DF-B84F-7B3FF694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4605160"/>
              <a:ext cx="3125142" cy="20813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67F278-F298-4A58-B668-3DE07DBEA877}"/>
                </a:ext>
              </a:extLst>
            </p:cNvPr>
            <p:cNvSpPr/>
            <p:nvPr/>
          </p:nvSpPr>
          <p:spPr>
            <a:xfrm>
              <a:off x="228257" y="4636257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EB1476-0B0D-48F9-BC00-65C248476921}"/>
              </a:ext>
            </a:extLst>
          </p:cNvPr>
          <p:cNvSpPr txBox="1"/>
          <p:nvPr/>
        </p:nvSpPr>
        <p:spPr>
          <a:xfrm>
            <a:off x="3793078" y="2416964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Decoding wireless signals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50CDB-F32E-41D5-8FD8-57C8A4D4F9DC}"/>
              </a:ext>
            </a:extLst>
          </p:cNvPr>
          <p:cNvSpPr txBox="1"/>
          <p:nvPr/>
        </p:nvSpPr>
        <p:spPr>
          <a:xfrm>
            <a:off x="3760381" y="889002"/>
            <a:ext cx="843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3D printing wireless devices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C48E0-8BCB-41E7-B404-ACB5A41992AF}"/>
              </a:ext>
            </a:extLst>
          </p:cNvPr>
          <p:cNvSpPr txBox="1"/>
          <p:nvPr/>
        </p:nvSpPr>
        <p:spPr>
          <a:xfrm>
            <a:off x="3793078" y="5172446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Analytics outside wireless range</a:t>
            </a:r>
          </a:p>
        </p:txBody>
      </p:sp>
    </p:spTree>
    <p:extLst>
      <p:ext uri="{BB962C8B-B14F-4D97-AF65-F5344CB8AC3E}">
        <p14:creationId xmlns:p14="http://schemas.microsoft.com/office/powerpoint/2010/main" val="964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D1EE38-E789-4E8E-B4BD-73C0121276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Insulin pen requirements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9F77A4-268A-494D-8450-7A2A729F5986}"/>
              </a:ext>
            </a:extLst>
          </p:cNvPr>
          <p:cNvSpPr/>
          <p:nvPr/>
        </p:nvSpPr>
        <p:spPr>
          <a:xfrm>
            <a:off x="5321742" y="1866995"/>
            <a:ext cx="94373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Store</a:t>
            </a: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count of presses</a:t>
            </a:r>
          </a:p>
          <a:p>
            <a:pPr marL="685800" lvl="0" indent="-6858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4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85800" lvl="0" indent="-6858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Accumulate</a:t>
            </a: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each press</a:t>
            </a:r>
          </a:p>
          <a:p>
            <a:pPr marL="685800" lvl="0" indent="-6858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4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85800" lvl="0" indent="-6858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Upload</a:t>
            </a: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the data when </a:t>
            </a:r>
            <a:b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back in range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7B1175-26A7-4971-AD31-1C9E8CD94F1C}"/>
              </a:ext>
            </a:extLst>
          </p:cNvPr>
          <p:cNvGrpSpPr/>
          <p:nvPr/>
        </p:nvGrpSpPr>
        <p:grpSpPr>
          <a:xfrm>
            <a:off x="441657" y="2086194"/>
            <a:ext cx="4521829" cy="3011537"/>
            <a:chOff x="228257" y="4605160"/>
            <a:chExt cx="3125142" cy="20813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28D906-6F73-4C82-9B32-6F242B33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4605160"/>
              <a:ext cx="3125142" cy="20813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50C777-E0A0-44B4-A5A5-D1AB5E9FBECC}"/>
                </a:ext>
              </a:extLst>
            </p:cNvPr>
            <p:cNvSpPr/>
            <p:nvPr/>
          </p:nvSpPr>
          <p:spPr>
            <a:xfrm>
              <a:off x="228257" y="4636257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52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38BCD4B-8E62-43A8-A4FF-8CA7873D23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Solution: Store information mechanically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C8CEE1-99D8-41BE-B19D-32B3C2F1E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16" y="1438275"/>
            <a:ext cx="3406200" cy="4689695"/>
          </a:xfrm>
          <a:prstGeom prst="rect">
            <a:avLst/>
          </a:prstGeom>
        </p:spPr>
      </p:pic>
      <p:sp>
        <p:nvSpPr>
          <p:cNvPr id="13" name="Requires batteries">
            <a:extLst>
              <a:ext uri="{FF2B5EF4-FFF2-40B4-BE49-F238E27FC236}">
                <a16:creationId xmlns:a16="http://schemas.microsoft.com/office/drawing/2014/main" id="{0F228DD0-2A1A-404C-AA44-AAFE7461043A}"/>
              </a:ext>
            </a:extLst>
          </p:cNvPr>
          <p:cNvSpPr/>
          <p:nvPr/>
        </p:nvSpPr>
        <p:spPr>
          <a:xfrm>
            <a:off x="2120511" y="5385181"/>
            <a:ext cx="8575499" cy="10636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Store information in a spring</a:t>
            </a:r>
            <a:endParaRPr sz="4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59D335-64CA-479C-8A48-CE6BBDA97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092621" y="1447495"/>
            <a:ext cx="3434027" cy="3634501"/>
          </a:xfrm>
          <a:prstGeom prst="rect">
            <a:avLst/>
          </a:prstGeom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1E44B1BD-7ED2-4396-B22F-E6A9A6500B2F}"/>
              </a:ext>
            </a:extLst>
          </p:cNvPr>
          <p:cNvSpPr/>
          <p:nvPr/>
        </p:nvSpPr>
        <p:spPr>
          <a:xfrm rot="332582">
            <a:off x="6993630" y="2053343"/>
            <a:ext cx="1964833" cy="2421494"/>
          </a:xfrm>
          <a:prstGeom prst="arc">
            <a:avLst>
              <a:gd name="adj1" fmla="val 16200000"/>
              <a:gd name="adj2" fmla="val 4252670"/>
            </a:avLst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29C118-4CA5-4E5F-89F8-5B6EA8BCF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99" y="2063518"/>
            <a:ext cx="4377560" cy="338373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7236E6-84B8-4E65-8BFA-5F9CCF794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41" y="2063518"/>
            <a:ext cx="4377560" cy="338373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38BCD4B-8E62-43A8-A4FF-8CA7873D23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do we keep the spring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coiled?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quires batteries">
            <a:extLst>
              <a:ext uri="{FF2B5EF4-FFF2-40B4-BE49-F238E27FC236}">
                <a16:creationId xmlns:a16="http://schemas.microsoft.com/office/drawing/2014/main" id="{BDB7E73F-D6BD-4B40-9066-13304D08973F}"/>
              </a:ext>
            </a:extLst>
          </p:cNvPr>
          <p:cNvSpPr/>
          <p:nvPr/>
        </p:nvSpPr>
        <p:spPr>
          <a:xfrm>
            <a:off x="663516" y="5666874"/>
            <a:ext cx="11000318" cy="932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Ratchet </a:t>
            </a:r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accumulates rotation</a:t>
            </a: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in spring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FC4387-60F7-4965-A6D7-5A4BE313BDDF}"/>
              </a:ext>
            </a:extLst>
          </p:cNvPr>
          <p:cNvSpPr txBox="1"/>
          <p:nvPr/>
        </p:nvSpPr>
        <p:spPr>
          <a:xfrm>
            <a:off x="1805819" y="1280093"/>
            <a:ext cx="858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Key idea: Use a ratchet to coil the spring 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6C320EF-0751-4189-BEFF-8A3245F0DA4D}"/>
              </a:ext>
            </a:extLst>
          </p:cNvPr>
          <p:cNvSpPr/>
          <p:nvPr/>
        </p:nvSpPr>
        <p:spPr>
          <a:xfrm rot="19787405" flipV="1">
            <a:off x="3658050" y="2111666"/>
            <a:ext cx="1450540" cy="1495157"/>
          </a:xfrm>
          <a:prstGeom prst="arc">
            <a:avLst>
              <a:gd name="adj1" fmla="val 16200000"/>
              <a:gd name="adj2" fmla="val 1130367"/>
            </a:avLst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EDD2B-F257-4A36-9A29-136D6B0719EB}"/>
              </a:ext>
            </a:extLst>
          </p:cNvPr>
          <p:cNvSpPr/>
          <p:nvPr/>
        </p:nvSpPr>
        <p:spPr>
          <a:xfrm>
            <a:off x="2554521" y="3114676"/>
            <a:ext cx="1600200" cy="1023140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D0E62-BA0C-4165-8F46-8782A611207F}"/>
              </a:ext>
            </a:extLst>
          </p:cNvPr>
          <p:cNvSpPr/>
          <p:nvPr/>
        </p:nvSpPr>
        <p:spPr>
          <a:xfrm>
            <a:off x="7962900" y="3114676"/>
            <a:ext cx="1600200" cy="1128296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2" grpId="0"/>
      <p:bldP spid="7" grpId="0" animBg="1"/>
      <p:bldP spid="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reless Analytics for 3D Printed Objects">
            <a:hlinkClick r:id="" action="ppaction://media"/>
            <a:extLst>
              <a:ext uri="{FF2B5EF4-FFF2-40B4-BE49-F238E27FC236}">
                <a16:creationId xmlns:a16="http://schemas.microsoft.com/office/drawing/2014/main" id="{AEC561A4-66FF-48CC-A666-16D03CFA6F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84" y="1143000"/>
            <a:ext cx="10160231" cy="5715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9BFEB7-9A0F-443E-93FE-790F16BE29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Storing data from an insulin pen</a:t>
            </a:r>
          </a:p>
        </p:txBody>
      </p:sp>
    </p:spTree>
    <p:extLst>
      <p:ext uri="{BB962C8B-B14F-4D97-AF65-F5344CB8AC3E}">
        <p14:creationId xmlns:p14="http://schemas.microsoft.com/office/powerpoint/2010/main" val="14258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38BCD4B-8E62-43A8-A4FF-8CA7873D23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E62C1-AB70-4B6F-B5C6-4D74FF461FDE}"/>
              </a:ext>
            </a:extLst>
          </p:cNvPr>
          <p:cNvSpPr txBox="1"/>
          <p:nvPr/>
        </p:nvSpPr>
        <p:spPr>
          <a:xfrm>
            <a:off x="527848" y="1997839"/>
            <a:ext cx="111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Improving form factor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Storing additional data</a:t>
            </a:r>
            <a:b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Increasing range to work across a whole home</a:t>
            </a:r>
          </a:p>
        </p:txBody>
      </p:sp>
    </p:spTree>
    <p:extLst>
      <p:ext uri="{BB962C8B-B14F-4D97-AF65-F5344CB8AC3E}">
        <p14:creationId xmlns:p14="http://schemas.microsoft.com/office/powerpoint/2010/main" val="2056826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B55594-9DAC-48D8-A80E-250E37F71A1C}"/>
              </a:ext>
            </a:extLst>
          </p:cNvPr>
          <p:cNvGrpSpPr/>
          <p:nvPr/>
        </p:nvGrpSpPr>
        <p:grpSpPr>
          <a:xfrm>
            <a:off x="657552" y="2387777"/>
            <a:ext cx="3125143" cy="2081345"/>
            <a:chOff x="228257" y="171496"/>
            <a:chExt cx="3125143" cy="20813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B74929-86E7-4D3E-A96C-AEB799A31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171496"/>
              <a:ext cx="3125143" cy="20813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E8BE40-6B88-4966-AEDA-B29AA78315B4}"/>
                </a:ext>
              </a:extLst>
            </p:cNvPr>
            <p:cNvSpPr/>
            <p:nvPr/>
          </p:nvSpPr>
          <p:spPr>
            <a:xfrm>
              <a:off x="228257" y="171496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53A832-F87D-4C81-AA98-416BB1404E4F}"/>
              </a:ext>
            </a:extLst>
          </p:cNvPr>
          <p:cNvGrpSpPr/>
          <p:nvPr/>
        </p:nvGrpSpPr>
        <p:grpSpPr>
          <a:xfrm>
            <a:off x="4533429" y="2387777"/>
            <a:ext cx="3125142" cy="2081345"/>
            <a:chOff x="219671" y="2387778"/>
            <a:chExt cx="3125142" cy="20813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6240B4-B298-4F4A-A6DE-1CDF9E77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71" y="2387778"/>
              <a:ext cx="3125142" cy="208134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EC6CC4-6EFC-49B3-8C68-1F9B7B539D7A}"/>
                </a:ext>
              </a:extLst>
            </p:cNvPr>
            <p:cNvSpPr/>
            <p:nvPr/>
          </p:nvSpPr>
          <p:spPr>
            <a:xfrm>
              <a:off x="219671" y="2387778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986EDB-828A-4751-BA43-756836728CF1}"/>
              </a:ext>
            </a:extLst>
          </p:cNvPr>
          <p:cNvGrpSpPr/>
          <p:nvPr/>
        </p:nvGrpSpPr>
        <p:grpSpPr>
          <a:xfrm>
            <a:off x="8409305" y="2387778"/>
            <a:ext cx="3125142" cy="2081344"/>
            <a:chOff x="228257" y="4605160"/>
            <a:chExt cx="3125142" cy="20813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1BB74C-6CAD-4D78-861E-99DDBF920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4605160"/>
              <a:ext cx="3125142" cy="20813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6878C3-7FF6-4F42-8125-6156AB70C298}"/>
                </a:ext>
              </a:extLst>
            </p:cNvPr>
            <p:cNvSpPr/>
            <p:nvPr/>
          </p:nvSpPr>
          <p:spPr>
            <a:xfrm>
              <a:off x="228257" y="4636257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164B69F9-E6E9-4312-934F-B2AED9073F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Printed Analytics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4410F-9601-408B-9831-C2D619FA9DF5}"/>
              </a:ext>
            </a:extLst>
          </p:cNvPr>
          <p:cNvSpPr txBox="1"/>
          <p:nvPr/>
        </p:nvSpPr>
        <p:spPr>
          <a:xfrm>
            <a:off x="599711" y="4661566"/>
            <a:ext cx="3240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Printed prosthetics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5113B-D0A8-454A-ABEC-36B8E886A8EB}"/>
              </a:ext>
            </a:extLst>
          </p:cNvPr>
          <p:cNvSpPr txBox="1"/>
          <p:nvPr/>
        </p:nvSpPr>
        <p:spPr>
          <a:xfrm>
            <a:off x="4728478" y="4661566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Smart pill bottle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75F82F-0E84-4780-832B-7B5C97A092B2}"/>
              </a:ext>
            </a:extLst>
          </p:cNvPr>
          <p:cNvSpPr txBox="1"/>
          <p:nvPr/>
        </p:nvSpPr>
        <p:spPr>
          <a:xfrm>
            <a:off x="8280131" y="4661566"/>
            <a:ext cx="3383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 insulin 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74A42-5E0B-43A8-A09F-14315B8AA108}"/>
              </a:ext>
            </a:extLst>
          </p:cNvPr>
          <p:cNvSpPr/>
          <p:nvPr/>
        </p:nvSpPr>
        <p:spPr>
          <a:xfrm>
            <a:off x="553617" y="1411604"/>
            <a:ext cx="1119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Wireless, </a:t>
            </a:r>
            <a:r>
              <a:rPr lang="en-US" sz="28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circuitless</a:t>
            </a: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physical analytics capture for 3D printed objects </a:t>
            </a:r>
          </a:p>
        </p:txBody>
      </p:sp>
    </p:spTree>
    <p:extLst>
      <p:ext uri="{BB962C8B-B14F-4D97-AF65-F5344CB8AC3E}">
        <p14:creationId xmlns:p14="http://schemas.microsoft.com/office/powerpoint/2010/main" val="1273946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68DBC7-55D7-40C8-835F-763119EA8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086DB-06FC-4CCB-84F8-94D0ED8618DF}"/>
              </a:ext>
            </a:extLst>
          </p:cNvPr>
          <p:cNvSpPr txBox="1"/>
          <p:nvPr/>
        </p:nvSpPr>
        <p:spPr>
          <a:xfrm>
            <a:off x="192505" y="5835316"/>
            <a:ext cx="856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printedanalytics.cs.washington.edu</a:t>
            </a:r>
          </a:p>
        </p:txBody>
      </p:sp>
    </p:spTree>
    <p:extLst>
      <p:ext uri="{BB962C8B-B14F-4D97-AF65-F5344CB8AC3E}">
        <p14:creationId xmlns:p14="http://schemas.microsoft.com/office/powerpoint/2010/main" val="196035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389FFF-6EDC-461E-A00B-75A8B930B8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else could we do with wireless analytics?</a:t>
            </a:r>
          </a:p>
        </p:txBody>
      </p:sp>
      <p:pic>
        <p:nvPicPr>
          <p:cNvPr id="9" name="Wireless30">
            <a:hlinkClick r:id="" action="ppaction://media"/>
            <a:extLst>
              <a:ext uri="{FF2B5EF4-FFF2-40B4-BE49-F238E27FC236}">
                <a16:creationId xmlns:a16="http://schemas.microsoft.com/office/drawing/2014/main" id="{63395114-6E04-42C6-BC9A-E585DBE5C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-4" b="545"/>
          <a:stretch>
            <a:fillRect/>
          </a:stretch>
        </p:blipFill>
        <p:spPr>
          <a:xfrm>
            <a:off x="1003793" y="1143000"/>
            <a:ext cx="1021539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4B69F9-E6E9-4312-934F-B2AED9073F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Why not use electronics?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6A070D-04BD-422A-92C4-AEE82B8DABF5}"/>
              </a:ext>
            </a:extLst>
          </p:cNvPr>
          <p:cNvSpPr txBox="1"/>
          <p:nvPr/>
        </p:nvSpPr>
        <p:spPr>
          <a:xfrm>
            <a:off x="809625" y="2274838"/>
            <a:ext cx="111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Requires designers to understand </a:t>
            </a:r>
            <a:r>
              <a:rPr lang="en-US" sz="36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electronics</a:t>
            </a:r>
            <a:b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Requires </a:t>
            </a:r>
            <a:r>
              <a:rPr lang="en-US" sz="36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power</a:t>
            </a:r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source</a:t>
            </a:r>
            <a:endParaRPr lang="en-US" sz="3600"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quires batteries">
            <a:extLst>
              <a:ext uri="{FF2B5EF4-FFF2-40B4-BE49-F238E27FC236}">
                <a16:creationId xmlns:a16="http://schemas.microsoft.com/office/drawing/2014/main" id="{DE3F0189-72B1-4F0E-A7C5-AE863918D4CC}"/>
              </a:ext>
            </a:extLst>
          </p:cNvPr>
          <p:cNvSpPr/>
          <p:nvPr/>
        </p:nvSpPr>
        <p:spPr>
          <a:xfrm>
            <a:off x="809625" y="4776553"/>
            <a:ext cx="10572750" cy="9384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Enable communication using </a:t>
            </a:r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plastic</a:t>
            </a:r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objects</a:t>
            </a:r>
          </a:p>
        </p:txBody>
      </p:sp>
    </p:spTree>
    <p:extLst>
      <p:ext uri="{BB962C8B-B14F-4D97-AF65-F5344CB8AC3E}">
        <p14:creationId xmlns:p14="http://schemas.microsoft.com/office/powerpoint/2010/main" val="15870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B55594-9DAC-48D8-A80E-250E37F71A1C}"/>
              </a:ext>
            </a:extLst>
          </p:cNvPr>
          <p:cNvGrpSpPr/>
          <p:nvPr/>
        </p:nvGrpSpPr>
        <p:grpSpPr>
          <a:xfrm>
            <a:off x="657552" y="2387777"/>
            <a:ext cx="3125143" cy="2081345"/>
            <a:chOff x="228257" y="171496"/>
            <a:chExt cx="3125143" cy="20813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B74929-86E7-4D3E-A96C-AEB799A31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171496"/>
              <a:ext cx="3125143" cy="20813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E8BE40-6B88-4966-AEDA-B29AA78315B4}"/>
                </a:ext>
              </a:extLst>
            </p:cNvPr>
            <p:cNvSpPr/>
            <p:nvPr/>
          </p:nvSpPr>
          <p:spPr>
            <a:xfrm>
              <a:off x="228257" y="171496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53A832-F87D-4C81-AA98-416BB1404E4F}"/>
              </a:ext>
            </a:extLst>
          </p:cNvPr>
          <p:cNvGrpSpPr/>
          <p:nvPr/>
        </p:nvGrpSpPr>
        <p:grpSpPr>
          <a:xfrm>
            <a:off x="4533429" y="2387777"/>
            <a:ext cx="3125142" cy="2081345"/>
            <a:chOff x="219671" y="2387778"/>
            <a:chExt cx="3125142" cy="20813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6240B4-B298-4F4A-A6DE-1CDF9E77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71" y="2387778"/>
              <a:ext cx="3125142" cy="208134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EC6CC4-6EFC-49B3-8C68-1F9B7B539D7A}"/>
                </a:ext>
              </a:extLst>
            </p:cNvPr>
            <p:cNvSpPr/>
            <p:nvPr/>
          </p:nvSpPr>
          <p:spPr>
            <a:xfrm>
              <a:off x="219671" y="2387778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986EDB-828A-4751-BA43-756836728CF1}"/>
              </a:ext>
            </a:extLst>
          </p:cNvPr>
          <p:cNvGrpSpPr/>
          <p:nvPr/>
        </p:nvGrpSpPr>
        <p:grpSpPr>
          <a:xfrm>
            <a:off x="8409305" y="2387778"/>
            <a:ext cx="3125142" cy="2081344"/>
            <a:chOff x="228257" y="4605160"/>
            <a:chExt cx="3125142" cy="20813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1BB74C-6CAD-4D78-861E-99DDBF920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4605160"/>
              <a:ext cx="3125142" cy="20813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6878C3-7FF6-4F42-8125-6156AB70C298}"/>
                </a:ext>
              </a:extLst>
            </p:cNvPr>
            <p:cNvSpPr/>
            <p:nvPr/>
          </p:nvSpPr>
          <p:spPr>
            <a:xfrm>
              <a:off x="228257" y="4636257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164B69F9-E6E9-4312-934F-B2AED9073F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Printed Analytics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4410F-9601-408B-9831-C2D619FA9DF5}"/>
              </a:ext>
            </a:extLst>
          </p:cNvPr>
          <p:cNvSpPr txBox="1"/>
          <p:nvPr/>
        </p:nvSpPr>
        <p:spPr>
          <a:xfrm>
            <a:off x="599711" y="4661566"/>
            <a:ext cx="3240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Printed prosthetics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5113B-D0A8-454A-ABEC-36B8E886A8EB}"/>
              </a:ext>
            </a:extLst>
          </p:cNvPr>
          <p:cNvSpPr txBox="1"/>
          <p:nvPr/>
        </p:nvSpPr>
        <p:spPr>
          <a:xfrm>
            <a:off x="4728478" y="4661566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Smart pill bottle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75F82F-0E84-4780-832B-7B5C97A092B2}"/>
              </a:ext>
            </a:extLst>
          </p:cNvPr>
          <p:cNvSpPr txBox="1"/>
          <p:nvPr/>
        </p:nvSpPr>
        <p:spPr>
          <a:xfrm>
            <a:off x="8280131" y="4661566"/>
            <a:ext cx="3383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 insulin 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74A42-5E0B-43A8-A09F-14315B8AA108}"/>
              </a:ext>
            </a:extLst>
          </p:cNvPr>
          <p:cNvSpPr/>
          <p:nvPr/>
        </p:nvSpPr>
        <p:spPr>
          <a:xfrm>
            <a:off x="553617" y="1411604"/>
            <a:ext cx="1119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Wireless, </a:t>
            </a:r>
            <a:r>
              <a:rPr lang="en-US" sz="28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circuitless</a:t>
            </a:r>
            <a:r>
              <a:rPr lang="en-US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physical analytics capture for 3D printed objects </a:t>
            </a:r>
          </a:p>
        </p:txBody>
      </p:sp>
    </p:spTree>
    <p:extLst>
      <p:ext uri="{BB962C8B-B14F-4D97-AF65-F5344CB8AC3E}">
        <p14:creationId xmlns:p14="http://schemas.microsoft.com/office/powerpoint/2010/main" val="4584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0D3042-DFC9-488C-882A-D968A074CA35}"/>
              </a:ext>
            </a:extLst>
          </p:cNvPr>
          <p:cNvSpPr txBox="1"/>
          <p:nvPr/>
        </p:nvSpPr>
        <p:spPr>
          <a:xfrm>
            <a:off x="3793078" y="5301909"/>
            <a:ext cx="843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Analytics outside wireless range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1AC67-ED82-45D5-AC31-7DB5E6D0B7F1}"/>
              </a:ext>
            </a:extLst>
          </p:cNvPr>
          <p:cNvGrpSpPr/>
          <p:nvPr/>
        </p:nvGrpSpPr>
        <p:grpSpPr>
          <a:xfrm>
            <a:off x="228256" y="2388327"/>
            <a:ext cx="3125143" cy="2081345"/>
            <a:chOff x="228257" y="171496"/>
            <a:chExt cx="3125143" cy="20813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FD2E7B-7F60-4DEC-8C35-3A0B33D6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171496"/>
              <a:ext cx="3125143" cy="208134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CA29F6-B495-4E55-AA36-A434127271E5}"/>
                </a:ext>
              </a:extLst>
            </p:cNvPr>
            <p:cNvSpPr/>
            <p:nvPr/>
          </p:nvSpPr>
          <p:spPr>
            <a:xfrm>
              <a:off x="228257" y="171496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BE4BAB-113B-4070-8BBF-F34AC3C7C372}"/>
              </a:ext>
            </a:extLst>
          </p:cNvPr>
          <p:cNvGrpSpPr/>
          <p:nvPr/>
        </p:nvGrpSpPr>
        <p:grpSpPr>
          <a:xfrm>
            <a:off x="228257" y="4605160"/>
            <a:ext cx="3125142" cy="2081344"/>
            <a:chOff x="228257" y="4605160"/>
            <a:chExt cx="3125142" cy="20813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8F078-05BF-48DF-B84F-7B3FF694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57" y="4605160"/>
              <a:ext cx="3125142" cy="20813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67F278-F298-4A58-B668-3DE07DBEA877}"/>
                </a:ext>
              </a:extLst>
            </p:cNvPr>
            <p:cNvSpPr/>
            <p:nvPr/>
          </p:nvSpPr>
          <p:spPr>
            <a:xfrm>
              <a:off x="228257" y="4636257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0C48E0-8BCB-41E7-B404-ACB5A41992AF}"/>
              </a:ext>
            </a:extLst>
          </p:cNvPr>
          <p:cNvSpPr txBox="1"/>
          <p:nvPr/>
        </p:nvSpPr>
        <p:spPr>
          <a:xfrm>
            <a:off x="3793078" y="3830940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Tracking rotational motion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3F25AC-5989-48AB-8B8C-9AB9EE59A14E}"/>
              </a:ext>
            </a:extLst>
          </p:cNvPr>
          <p:cNvSpPr txBox="1"/>
          <p:nvPr/>
        </p:nvSpPr>
        <p:spPr>
          <a:xfrm>
            <a:off x="3793078" y="2359971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Decoding wireless signals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79547-56B5-419D-BE98-42DAA120C767}"/>
              </a:ext>
            </a:extLst>
          </p:cNvPr>
          <p:cNvSpPr txBox="1"/>
          <p:nvPr/>
        </p:nvSpPr>
        <p:spPr>
          <a:xfrm>
            <a:off x="3793078" y="974079"/>
            <a:ext cx="80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3D printing wireless devices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8CF707-1269-49AC-859D-6EA438E32EC9}"/>
              </a:ext>
            </a:extLst>
          </p:cNvPr>
          <p:cNvGrpSpPr/>
          <p:nvPr/>
        </p:nvGrpSpPr>
        <p:grpSpPr>
          <a:xfrm>
            <a:off x="241972" y="171496"/>
            <a:ext cx="3125142" cy="2081345"/>
            <a:chOff x="219671" y="2387778"/>
            <a:chExt cx="3125142" cy="20813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42AD4F3-21F7-40C7-8467-48674C2AD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71" y="2387778"/>
              <a:ext cx="3125142" cy="208134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473F04-498C-400F-A12B-AFD653EF523E}"/>
                </a:ext>
              </a:extLst>
            </p:cNvPr>
            <p:cNvSpPr/>
            <p:nvPr/>
          </p:nvSpPr>
          <p:spPr>
            <a:xfrm>
              <a:off x="219671" y="2387778"/>
              <a:ext cx="331974" cy="298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768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0433" y="2597239"/>
            <a:ext cx="10949189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can plastic objects </a:t>
            </a:r>
            <a:r>
              <a:rPr lang="en-US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communicate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2658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EE50F-AD14-4FF7-8701-8D3A590B5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34" y="2839855"/>
            <a:ext cx="873498" cy="255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F5339-FEA8-4CA1-B827-EBC496D27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46066"/>
            <a:ext cx="873498" cy="2550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F24866-ED73-420B-9421-7EB57D69D3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Printed objects communicate using </a:t>
            </a:r>
            <a:r>
              <a:rPr lang="en-US" sz="40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reflections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9FEB272C-31B8-41B9-B917-0D75CE8CFEF9}"/>
              </a:ext>
            </a:extLst>
          </p:cNvPr>
          <p:cNvSpPr/>
          <p:nvPr/>
        </p:nvSpPr>
        <p:spPr>
          <a:xfrm rot="17001335">
            <a:off x="5841834" y="4278462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C2C5BE-B611-483C-AEAB-FDDB70C6CB86}"/>
              </a:ext>
            </a:extLst>
          </p:cNvPr>
          <p:cNvGrpSpPr/>
          <p:nvPr/>
        </p:nvGrpSpPr>
        <p:grpSpPr>
          <a:xfrm rot="20631247">
            <a:off x="4567579" y="2240413"/>
            <a:ext cx="585533" cy="519198"/>
            <a:chOff x="3954423" y="1922609"/>
            <a:chExt cx="585533" cy="519198"/>
          </a:xfrm>
        </p:grpSpPr>
        <p:sp>
          <p:nvSpPr>
            <p:cNvPr id="10" name="Freeform 57">
              <a:extLst>
                <a:ext uri="{FF2B5EF4-FFF2-40B4-BE49-F238E27FC236}">
                  <a16:creationId xmlns:a16="http://schemas.microsoft.com/office/drawing/2014/main" id="{83FC3F1E-0492-43E2-8E75-224267C7D6CC}"/>
                </a:ext>
              </a:extLst>
            </p:cNvPr>
            <p:cNvSpPr/>
            <p:nvPr/>
          </p:nvSpPr>
          <p:spPr bwMode="auto">
            <a:xfrm>
              <a:off x="3954423" y="1922609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Verdana" pitchFamily="3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63EB5D1-E775-4804-A40F-1BB2E8BD64B0}"/>
                </a:ext>
              </a:extLst>
            </p:cNvPr>
            <p:cNvCxnSpPr/>
            <p:nvPr/>
          </p:nvCxnSpPr>
          <p:spPr bwMode="auto">
            <a:xfrm>
              <a:off x="4472241" y="2323658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F3D2E2-97FC-4E01-A052-62192B66B945}"/>
              </a:ext>
            </a:extLst>
          </p:cNvPr>
          <p:cNvGrpSpPr/>
          <p:nvPr/>
        </p:nvGrpSpPr>
        <p:grpSpPr>
          <a:xfrm rot="12400332" flipH="1">
            <a:off x="7219572" y="2167103"/>
            <a:ext cx="585533" cy="519198"/>
            <a:chOff x="2122153" y="1304381"/>
            <a:chExt cx="585533" cy="519198"/>
          </a:xfrm>
        </p:grpSpPr>
        <p:sp>
          <p:nvSpPr>
            <p:cNvPr id="13" name="Freeform 60">
              <a:extLst>
                <a:ext uri="{FF2B5EF4-FFF2-40B4-BE49-F238E27FC236}">
                  <a16:creationId xmlns:a16="http://schemas.microsoft.com/office/drawing/2014/main" id="{F5A5F369-83F9-44DF-88BC-47DB331DE06D}"/>
                </a:ext>
              </a:extLst>
            </p:cNvPr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Verdana" pitchFamily="32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E0D55E4-10D1-4548-8D92-F61BF417F87F}"/>
                </a:ext>
              </a:extLst>
            </p:cNvPr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5" name="Freeform 25">
            <a:extLst>
              <a:ext uri="{FF2B5EF4-FFF2-40B4-BE49-F238E27FC236}">
                <a16:creationId xmlns:a16="http://schemas.microsoft.com/office/drawing/2014/main" id="{7084922E-E3E6-43C8-AF40-76BF7176F5CA}"/>
              </a:ext>
            </a:extLst>
          </p:cNvPr>
          <p:cNvSpPr>
            <a:spLocks/>
          </p:cNvSpPr>
          <p:nvPr/>
        </p:nvSpPr>
        <p:spPr bwMode="auto">
          <a:xfrm>
            <a:off x="1801359" y="3741553"/>
            <a:ext cx="2132217" cy="914400"/>
          </a:xfrm>
          <a:custGeom>
            <a:avLst/>
            <a:gdLst>
              <a:gd name="T0" fmla="*/ 6 w 624"/>
              <a:gd name="T1" fmla="*/ 0 h 2538"/>
              <a:gd name="T2" fmla="*/ 18 w 624"/>
              <a:gd name="T3" fmla="*/ 0 h 2538"/>
              <a:gd name="T4" fmla="*/ 30 w 624"/>
              <a:gd name="T5" fmla="*/ 0 h 2538"/>
              <a:gd name="T6" fmla="*/ 42 w 624"/>
              <a:gd name="T7" fmla="*/ 0 h 2538"/>
              <a:gd name="T8" fmla="*/ 54 w 624"/>
              <a:gd name="T9" fmla="*/ 0 h 2538"/>
              <a:gd name="T10" fmla="*/ 66 w 624"/>
              <a:gd name="T11" fmla="*/ 0 h 2538"/>
              <a:gd name="T12" fmla="*/ 78 w 624"/>
              <a:gd name="T13" fmla="*/ 0 h 2538"/>
              <a:gd name="T14" fmla="*/ 90 w 624"/>
              <a:gd name="T15" fmla="*/ 0 h 2538"/>
              <a:gd name="T16" fmla="*/ 96 w 624"/>
              <a:gd name="T17" fmla="*/ 2538 h 2538"/>
              <a:gd name="T18" fmla="*/ 108 w 624"/>
              <a:gd name="T19" fmla="*/ 2538 h 2538"/>
              <a:gd name="T20" fmla="*/ 120 w 624"/>
              <a:gd name="T21" fmla="*/ 2538 h 2538"/>
              <a:gd name="T22" fmla="*/ 132 w 624"/>
              <a:gd name="T23" fmla="*/ 2538 h 2538"/>
              <a:gd name="T24" fmla="*/ 144 w 624"/>
              <a:gd name="T25" fmla="*/ 2538 h 2538"/>
              <a:gd name="T26" fmla="*/ 156 w 624"/>
              <a:gd name="T27" fmla="*/ 2538 h 2538"/>
              <a:gd name="T28" fmla="*/ 168 w 624"/>
              <a:gd name="T29" fmla="*/ 2538 h 2538"/>
              <a:gd name="T30" fmla="*/ 180 w 624"/>
              <a:gd name="T31" fmla="*/ 2538 h 2538"/>
              <a:gd name="T32" fmla="*/ 192 w 624"/>
              <a:gd name="T33" fmla="*/ 2538 h 2538"/>
              <a:gd name="T34" fmla="*/ 204 w 624"/>
              <a:gd name="T35" fmla="*/ 2538 h 2538"/>
              <a:gd name="T36" fmla="*/ 216 w 624"/>
              <a:gd name="T37" fmla="*/ 2538 h 2538"/>
              <a:gd name="T38" fmla="*/ 228 w 624"/>
              <a:gd name="T39" fmla="*/ 2538 h 2538"/>
              <a:gd name="T40" fmla="*/ 240 w 624"/>
              <a:gd name="T41" fmla="*/ 2538 h 2538"/>
              <a:gd name="T42" fmla="*/ 252 w 624"/>
              <a:gd name="T43" fmla="*/ 2538 h 2538"/>
              <a:gd name="T44" fmla="*/ 264 w 624"/>
              <a:gd name="T45" fmla="*/ 2538 h 2538"/>
              <a:gd name="T46" fmla="*/ 270 w 624"/>
              <a:gd name="T47" fmla="*/ 0 h 2538"/>
              <a:gd name="T48" fmla="*/ 282 w 624"/>
              <a:gd name="T49" fmla="*/ 0 h 2538"/>
              <a:gd name="T50" fmla="*/ 294 w 624"/>
              <a:gd name="T51" fmla="*/ 0 h 2538"/>
              <a:gd name="T52" fmla="*/ 306 w 624"/>
              <a:gd name="T53" fmla="*/ 0 h 2538"/>
              <a:gd name="T54" fmla="*/ 318 w 624"/>
              <a:gd name="T55" fmla="*/ 0 h 2538"/>
              <a:gd name="T56" fmla="*/ 330 w 624"/>
              <a:gd name="T57" fmla="*/ 0 h 2538"/>
              <a:gd name="T58" fmla="*/ 342 w 624"/>
              <a:gd name="T59" fmla="*/ 0 h 2538"/>
              <a:gd name="T60" fmla="*/ 354 w 624"/>
              <a:gd name="T61" fmla="*/ 0 h 2538"/>
              <a:gd name="T62" fmla="*/ 366 w 624"/>
              <a:gd name="T63" fmla="*/ 0 h 2538"/>
              <a:gd name="T64" fmla="*/ 378 w 624"/>
              <a:gd name="T65" fmla="*/ 0 h 2538"/>
              <a:gd name="T66" fmla="*/ 390 w 624"/>
              <a:gd name="T67" fmla="*/ 0 h 2538"/>
              <a:gd name="T68" fmla="*/ 402 w 624"/>
              <a:gd name="T69" fmla="*/ 0 h 2538"/>
              <a:gd name="T70" fmla="*/ 414 w 624"/>
              <a:gd name="T71" fmla="*/ 0 h 2538"/>
              <a:gd name="T72" fmla="*/ 426 w 624"/>
              <a:gd name="T73" fmla="*/ 0 h 2538"/>
              <a:gd name="T74" fmla="*/ 438 w 624"/>
              <a:gd name="T75" fmla="*/ 0 h 2538"/>
              <a:gd name="T76" fmla="*/ 450 w 624"/>
              <a:gd name="T77" fmla="*/ 0 h 2538"/>
              <a:gd name="T78" fmla="*/ 456 w 624"/>
              <a:gd name="T79" fmla="*/ 2538 h 2538"/>
              <a:gd name="T80" fmla="*/ 468 w 624"/>
              <a:gd name="T81" fmla="*/ 2538 h 2538"/>
              <a:gd name="T82" fmla="*/ 480 w 624"/>
              <a:gd name="T83" fmla="*/ 2538 h 2538"/>
              <a:gd name="T84" fmla="*/ 492 w 624"/>
              <a:gd name="T85" fmla="*/ 2538 h 2538"/>
              <a:gd name="T86" fmla="*/ 504 w 624"/>
              <a:gd name="T87" fmla="*/ 2538 h 2538"/>
              <a:gd name="T88" fmla="*/ 516 w 624"/>
              <a:gd name="T89" fmla="*/ 2538 h 2538"/>
              <a:gd name="T90" fmla="*/ 528 w 624"/>
              <a:gd name="T91" fmla="*/ 2538 h 2538"/>
              <a:gd name="T92" fmla="*/ 540 w 624"/>
              <a:gd name="T93" fmla="*/ 2538 h 2538"/>
              <a:gd name="T94" fmla="*/ 552 w 624"/>
              <a:gd name="T95" fmla="*/ 2538 h 2538"/>
              <a:gd name="T96" fmla="*/ 564 w 624"/>
              <a:gd name="T97" fmla="*/ 2538 h 2538"/>
              <a:gd name="T98" fmla="*/ 576 w 624"/>
              <a:gd name="T99" fmla="*/ 2538 h 2538"/>
              <a:gd name="T100" fmla="*/ 588 w 624"/>
              <a:gd name="T101" fmla="*/ 2538 h 2538"/>
              <a:gd name="T102" fmla="*/ 600 w 624"/>
              <a:gd name="T103" fmla="*/ 2538 h 2538"/>
              <a:gd name="T104" fmla="*/ 612 w 624"/>
              <a:gd name="T105" fmla="*/ 2538 h 2538"/>
              <a:gd name="T106" fmla="*/ 624 w 624"/>
              <a:gd name="T107" fmla="*/ 2538 h 25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24"/>
              <a:gd name="T163" fmla="*/ 0 h 2538"/>
              <a:gd name="T164" fmla="*/ 624 w 624"/>
              <a:gd name="T165" fmla="*/ 2538 h 253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2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0" y="2538"/>
                </a:lnTo>
                <a:lnTo>
                  <a:pt x="96" y="2538"/>
                </a:lnTo>
                <a:lnTo>
                  <a:pt x="102" y="2538"/>
                </a:lnTo>
                <a:lnTo>
                  <a:pt x="108" y="2538"/>
                </a:lnTo>
                <a:lnTo>
                  <a:pt x="114" y="2538"/>
                </a:lnTo>
                <a:lnTo>
                  <a:pt x="120" y="2538"/>
                </a:lnTo>
                <a:lnTo>
                  <a:pt x="126" y="2538"/>
                </a:lnTo>
                <a:lnTo>
                  <a:pt x="132" y="2538"/>
                </a:lnTo>
                <a:lnTo>
                  <a:pt x="138" y="2538"/>
                </a:lnTo>
                <a:lnTo>
                  <a:pt x="144" y="2538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0" y="0"/>
                </a:lnTo>
                <a:lnTo>
                  <a:pt x="276" y="0"/>
                </a:lnTo>
                <a:lnTo>
                  <a:pt x="282" y="0"/>
                </a:lnTo>
                <a:lnTo>
                  <a:pt x="288" y="0"/>
                </a:lnTo>
                <a:lnTo>
                  <a:pt x="294" y="0"/>
                </a:lnTo>
                <a:lnTo>
                  <a:pt x="300" y="0"/>
                </a:lnTo>
                <a:lnTo>
                  <a:pt x="306" y="0"/>
                </a:lnTo>
                <a:lnTo>
                  <a:pt x="312" y="0"/>
                </a:lnTo>
                <a:lnTo>
                  <a:pt x="318" y="0"/>
                </a:lnTo>
                <a:lnTo>
                  <a:pt x="324" y="0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0" y="2538"/>
                </a:lnTo>
                <a:lnTo>
                  <a:pt x="456" y="2538"/>
                </a:lnTo>
                <a:lnTo>
                  <a:pt x="462" y="2538"/>
                </a:lnTo>
                <a:lnTo>
                  <a:pt x="468" y="2538"/>
                </a:lnTo>
                <a:lnTo>
                  <a:pt x="474" y="2538"/>
                </a:lnTo>
                <a:lnTo>
                  <a:pt x="480" y="2538"/>
                </a:lnTo>
                <a:lnTo>
                  <a:pt x="486" y="2538"/>
                </a:lnTo>
                <a:lnTo>
                  <a:pt x="492" y="2538"/>
                </a:lnTo>
                <a:lnTo>
                  <a:pt x="498" y="2538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24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12BD25-F5E6-4A53-BB1B-E4EB1FE7B60A}"/>
              </a:ext>
            </a:extLst>
          </p:cNvPr>
          <p:cNvSpPr txBox="1"/>
          <p:nvPr/>
        </p:nvSpPr>
        <p:spPr>
          <a:xfrm>
            <a:off x="2139927" y="3827561"/>
            <a:ext cx="1757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  </a:t>
            </a: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0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B2AD31-E4B1-492C-BE86-80C32140D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502" y="1739873"/>
            <a:ext cx="3331285" cy="7150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C76A98-EAAD-438F-A12E-C5F2278F0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6"/>
          <a:stretch/>
        </p:blipFill>
        <p:spPr>
          <a:xfrm>
            <a:off x="8522322" y="1725389"/>
            <a:ext cx="2387312" cy="1371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207FC6E-1A5A-42A2-9F73-602D5CC836FE}"/>
              </a:ext>
            </a:extLst>
          </p:cNvPr>
          <p:cNvSpPr/>
          <p:nvPr/>
        </p:nvSpPr>
        <p:spPr>
          <a:xfrm>
            <a:off x="701048" y="1333543"/>
            <a:ext cx="3599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Incoming radio signal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E58DA6-377F-4933-8294-6B5232AAEFE7}"/>
              </a:ext>
            </a:extLst>
          </p:cNvPr>
          <p:cNvSpPr/>
          <p:nvPr/>
        </p:nvSpPr>
        <p:spPr>
          <a:xfrm>
            <a:off x="8084202" y="1271267"/>
            <a:ext cx="3461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Reflected signal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6A4897-1A77-45B2-B0FF-53E0B6FAE62A}"/>
              </a:ext>
            </a:extLst>
          </p:cNvPr>
          <p:cNvSpPr/>
          <p:nvPr/>
        </p:nvSpPr>
        <p:spPr>
          <a:xfrm>
            <a:off x="6739642" y="3104266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Antenna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A0E4CA-A5B7-49F8-A34F-697B22843AAE}"/>
              </a:ext>
            </a:extLst>
          </p:cNvPr>
          <p:cNvSpPr/>
          <p:nvPr/>
        </p:nvSpPr>
        <p:spPr>
          <a:xfrm>
            <a:off x="6739642" y="4067739"/>
            <a:ext cx="122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4D28E1-A269-450D-AF52-90FF687B9C9A}"/>
              </a:ext>
            </a:extLst>
          </p:cNvPr>
          <p:cNvSpPr/>
          <p:nvPr/>
        </p:nvSpPr>
        <p:spPr>
          <a:xfrm>
            <a:off x="2281931" y="3044922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Message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6202BD-3CDB-46B7-BCB6-FE82D8538546}"/>
              </a:ext>
            </a:extLst>
          </p:cNvPr>
          <p:cNvSpPr/>
          <p:nvPr/>
        </p:nvSpPr>
        <p:spPr>
          <a:xfrm>
            <a:off x="5791200" y="4238062"/>
            <a:ext cx="838200" cy="1275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quires batteries">
            <a:extLst>
              <a:ext uri="{FF2B5EF4-FFF2-40B4-BE49-F238E27FC236}">
                <a16:creationId xmlns:a16="http://schemas.microsoft.com/office/drawing/2014/main" id="{AED186A9-DDD8-405B-816C-2E8C67CD9FE1}"/>
              </a:ext>
            </a:extLst>
          </p:cNvPr>
          <p:cNvSpPr/>
          <p:nvPr/>
        </p:nvSpPr>
        <p:spPr>
          <a:xfrm>
            <a:off x="695460" y="5602469"/>
            <a:ext cx="10921284" cy="10636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 b="0"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 produces </a:t>
            </a:r>
            <a:r>
              <a:rPr lang="en-US" sz="480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changing reflections</a:t>
            </a:r>
          </a:p>
        </p:txBody>
      </p:sp>
    </p:spTree>
    <p:extLst>
      <p:ext uri="{BB962C8B-B14F-4D97-AF65-F5344CB8AC3E}">
        <p14:creationId xmlns:p14="http://schemas.microsoft.com/office/powerpoint/2010/main" val="21087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/>
      <p:bldP spid="29" grpId="0"/>
      <p:bldP spid="30" grpId="0"/>
      <p:bldP spid="2" grpId="0"/>
      <p:bldP spid="20" grpId="0"/>
      <p:bldP spid="21" grpId="0"/>
      <p:bldP spid="3" grpId="0" animBg="1"/>
      <p:bldP spid="2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do we 3D print an antenna?</a:t>
            </a:r>
          </a:p>
        </p:txBody>
      </p:sp>
      <p:pic>
        <p:nvPicPr>
          <p:cNvPr id="1026" name="Picture 2" descr="https://myanalysisblog.files.wordpress.com/2012/05/dipole-e-field1.png">
            <a:extLst>
              <a:ext uri="{FF2B5EF4-FFF2-40B4-BE49-F238E27FC236}">
                <a16:creationId xmlns:a16="http://schemas.microsoft.com/office/drawing/2014/main" id="{E4EF5307-5762-4A5F-8646-C9263686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55687"/>
            <a:ext cx="7315200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737FC0-28DE-4117-AC51-972A0A495705}"/>
              </a:ext>
            </a:extLst>
          </p:cNvPr>
          <p:cNvSpPr txBox="1">
            <a:spLocks/>
          </p:cNvSpPr>
          <p:nvPr/>
        </p:nvSpPr>
        <p:spPr>
          <a:xfrm>
            <a:off x="457200" y="1324946"/>
            <a:ext cx="11277599" cy="1641295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Start with </a:t>
            </a:r>
            <a:r>
              <a:rPr lang="en-US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reference</a:t>
            </a:r>
            <a:r>
              <a:rPr lang="en-US" dirty="0">
                <a:solidFill>
                  <a:schemeClr val="accent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metal</a:t>
            </a:r>
            <a:r>
              <a:rPr lang="en-US" dirty="0">
                <a:solidFill>
                  <a:schemeClr val="accent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antenna designs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Optimize </a:t>
            </a:r>
            <a:r>
              <a:rPr lang="en-US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length, width, thickness </a:t>
            </a: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printed materials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Fabricate using a dual-material printer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2B850-B3BB-45D7-9903-AA427DAD312F}"/>
              </a:ext>
            </a:extLst>
          </p:cNvPr>
          <p:cNvSpPr txBox="1"/>
          <p:nvPr/>
        </p:nvSpPr>
        <p:spPr>
          <a:xfrm>
            <a:off x="8371952" y="5915152"/>
            <a:ext cx="3033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Dipole Antenna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0F6C1-8836-403F-BFD1-2223F6FF3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252">
            <a:off x="8244435" y="3523174"/>
            <a:ext cx="3288238" cy="21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7085</TotalTime>
  <Words>481</Words>
  <Application>Microsoft Office PowerPoint</Application>
  <PresentationFormat>Widescreen</PresentationFormat>
  <Paragraphs>170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Myriad Pro Light</vt:lpstr>
      <vt:lpstr>Open Sans Light</vt:lpstr>
      <vt:lpstr>Verdana</vt:lpstr>
      <vt:lpstr>Wingdings</vt:lpstr>
      <vt:lpstr>Office Theme</vt:lpstr>
      <vt:lpstr>Wireless Analytics for 3D Printed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Analytics for 3D Printed Objects</dc:title>
  <dc:creator>Vikram Iyer</dc:creator>
  <cp:lastModifiedBy>Vikram Iyer</cp:lastModifiedBy>
  <cp:revision>240</cp:revision>
  <dcterms:created xsi:type="dcterms:W3CDTF">2018-10-04T20:48:07Z</dcterms:created>
  <dcterms:modified xsi:type="dcterms:W3CDTF">2018-11-09T00:25:10Z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