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9.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1.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2.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3.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4.xml" ContentType="application/vnd.openxmlformats-officedocument.presentationml.tags+xml"/>
  <Override PartName="/ppt/notesSlides/notesSlide65.xml" ContentType="application/vnd.openxmlformats-officedocument.presentationml.notesSlide+xml"/>
  <Override PartName="/ppt/tags/tag15.xml" ContentType="application/vnd.openxmlformats-officedocument.presentationml.tags+xml"/>
  <Override PartName="/ppt/notesSlides/notesSlide66.xml" ContentType="application/vnd.openxmlformats-officedocument.presentationml.notesSlide+xml"/>
  <Override PartName="/ppt/tags/tag16.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Lst>
  <p:notesMasterIdLst>
    <p:notesMasterId r:id="rId74"/>
  </p:notesMasterIdLst>
  <p:sldIdLst>
    <p:sldId id="259" r:id="rId3"/>
    <p:sldId id="2399" r:id="rId4"/>
    <p:sldId id="1037" r:id="rId5"/>
    <p:sldId id="1007" r:id="rId6"/>
    <p:sldId id="1158" r:id="rId7"/>
    <p:sldId id="2396" r:id="rId8"/>
    <p:sldId id="1044" r:id="rId9"/>
    <p:sldId id="1166" r:id="rId10"/>
    <p:sldId id="1073" r:id="rId11"/>
    <p:sldId id="1127" r:id="rId12"/>
    <p:sldId id="1128" r:id="rId13"/>
    <p:sldId id="2361" r:id="rId14"/>
    <p:sldId id="2362" r:id="rId15"/>
    <p:sldId id="2320" r:id="rId16"/>
    <p:sldId id="2394" r:id="rId17"/>
    <p:sldId id="2397" r:id="rId18"/>
    <p:sldId id="2395" r:id="rId19"/>
    <p:sldId id="2335" r:id="rId20"/>
    <p:sldId id="1071" r:id="rId21"/>
    <p:sldId id="1167" r:id="rId22"/>
    <p:sldId id="1077" r:id="rId23"/>
    <p:sldId id="1050" r:id="rId24"/>
    <p:sldId id="1122" r:id="rId25"/>
    <p:sldId id="2363" r:id="rId26"/>
    <p:sldId id="2336" r:id="rId27"/>
    <p:sldId id="1065" r:id="rId28"/>
    <p:sldId id="1043" r:id="rId29"/>
    <p:sldId id="1081" r:id="rId30"/>
    <p:sldId id="1048" r:id="rId31"/>
    <p:sldId id="2365" r:id="rId32"/>
    <p:sldId id="2339" r:id="rId33"/>
    <p:sldId id="1066" r:id="rId34"/>
    <p:sldId id="1045" r:id="rId35"/>
    <p:sldId id="1085" r:id="rId36"/>
    <p:sldId id="2366" r:id="rId37"/>
    <p:sldId id="2345" r:id="rId38"/>
    <p:sldId id="1067" r:id="rId39"/>
    <p:sldId id="1046" r:id="rId40"/>
    <p:sldId id="1089" r:id="rId41"/>
    <p:sldId id="2290" r:id="rId42"/>
    <p:sldId id="2367" r:id="rId43"/>
    <p:sldId id="2342" r:id="rId44"/>
    <p:sldId id="2381" r:id="rId45"/>
    <p:sldId id="2382" r:id="rId46"/>
    <p:sldId id="2387" r:id="rId47"/>
    <p:sldId id="2389" r:id="rId48"/>
    <p:sldId id="1069" r:id="rId49"/>
    <p:sldId id="1051" r:id="rId50"/>
    <p:sldId id="1097" r:id="rId51"/>
    <p:sldId id="2288" r:id="rId52"/>
    <p:sldId id="2390" r:id="rId53"/>
    <p:sldId id="2351" r:id="rId54"/>
    <p:sldId id="1070" r:id="rId55"/>
    <p:sldId id="1052" r:id="rId56"/>
    <p:sldId id="1101" r:id="rId57"/>
    <p:sldId id="2391" r:id="rId58"/>
    <p:sldId id="2354" r:id="rId59"/>
    <p:sldId id="1176" r:id="rId60"/>
    <p:sldId id="1056" r:id="rId61"/>
    <p:sldId id="1055" r:id="rId62"/>
    <p:sldId id="1134" r:id="rId63"/>
    <p:sldId id="2392" r:id="rId64"/>
    <p:sldId id="1112" r:id="rId65"/>
    <p:sldId id="1113" r:id="rId66"/>
    <p:sldId id="1114" r:id="rId67"/>
    <p:sldId id="1153" r:id="rId68"/>
    <p:sldId id="2313" r:id="rId69"/>
    <p:sldId id="2314" r:id="rId70"/>
    <p:sldId id="2316" r:id="rId71"/>
    <p:sldId id="2398" r:id="rId72"/>
    <p:sldId id="231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4E0718-0536-2158-163A-7CE88329653E}" name="Gaby de Jongh" initials="Gd" userId="S::gabyd@uw.edu::f5b795f4-0b3f-442b-b3a5-50556dc00e2c" providerId="AD"/>
  <p188:author id="{669622A7-1DA6-5E97-35FB-12B2BBD493B4}" name="Terrill Thompson" initials="TT" userId="S::tft@uw.edu::7a492b09-b3a0-4758-8e69-b1bf3dc0c52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E83"/>
    <a:srgbClr val="000000"/>
    <a:srgbClr val="E8D3A2"/>
    <a:srgbClr val="E8E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5"/>
  </p:normalViewPr>
  <p:slideViewPr>
    <p:cSldViewPr snapToGrid="0">
      <p:cViewPr varScale="1">
        <p:scale>
          <a:sx n="129" d="100"/>
          <a:sy n="129" d="100"/>
        </p:scale>
        <p:origin x="2048" y="192"/>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microsoft.com/office/2018/10/relationships/authors" Targe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9198D-93C2-5242-B62C-5BEBE140DF58}" type="datetimeFigureOut">
              <a:rPr lang="en-US" smtClean="0"/>
              <a:t>3/21/24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C482C-8B76-AB44-9740-4E8505FD861A}" type="slidenum">
              <a:rPr lang="en-US" smtClean="0"/>
              <a:t>‹#›</a:t>
            </a:fld>
            <a:endParaRPr lang="en-US"/>
          </a:p>
        </p:txBody>
      </p:sp>
    </p:spTree>
    <p:extLst>
      <p:ext uri="{BB962C8B-B14F-4D97-AF65-F5344CB8AC3E}">
        <p14:creationId xmlns:p14="http://schemas.microsoft.com/office/powerpoint/2010/main" val="97866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1</a:t>
            </a:fld>
            <a:endParaRPr lang="en-US"/>
          </a:p>
        </p:txBody>
      </p:sp>
    </p:spTree>
    <p:extLst>
      <p:ext uri="{BB962C8B-B14F-4D97-AF65-F5344CB8AC3E}">
        <p14:creationId xmlns:p14="http://schemas.microsoft.com/office/powerpoint/2010/main" val="60960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11</a:t>
            </a:fld>
            <a:endParaRPr lang="en-US"/>
          </a:p>
        </p:txBody>
      </p:sp>
    </p:spTree>
    <p:extLst>
      <p:ext uri="{BB962C8B-B14F-4D97-AF65-F5344CB8AC3E}">
        <p14:creationId xmlns:p14="http://schemas.microsoft.com/office/powerpoint/2010/main" val="380333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12</a:t>
            </a:fld>
            <a:endParaRPr lang="en-US"/>
          </a:p>
        </p:txBody>
      </p:sp>
    </p:spTree>
    <p:extLst>
      <p:ext uri="{BB962C8B-B14F-4D97-AF65-F5344CB8AC3E}">
        <p14:creationId xmlns:p14="http://schemas.microsoft.com/office/powerpoint/2010/main" val="214380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13</a:t>
            </a:fld>
            <a:endParaRPr lang="en-US"/>
          </a:p>
        </p:txBody>
      </p:sp>
    </p:spTree>
    <p:extLst>
      <p:ext uri="{BB962C8B-B14F-4D97-AF65-F5344CB8AC3E}">
        <p14:creationId xmlns:p14="http://schemas.microsoft.com/office/powerpoint/2010/main" val="161226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14</a:t>
            </a:fld>
            <a:endParaRPr lang="en-US"/>
          </a:p>
        </p:txBody>
      </p:sp>
    </p:spTree>
    <p:extLst>
      <p:ext uri="{BB962C8B-B14F-4D97-AF65-F5344CB8AC3E}">
        <p14:creationId xmlns:p14="http://schemas.microsoft.com/office/powerpoint/2010/main" val="427934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16</a:t>
            </a:fld>
            <a:endParaRPr lang="en-US"/>
          </a:p>
        </p:txBody>
      </p:sp>
    </p:spTree>
    <p:extLst>
      <p:ext uri="{BB962C8B-B14F-4D97-AF65-F5344CB8AC3E}">
        <p14:creationId xmlns:p14="http://schemas.microsoft.com/office/powerpoint/2010/main" val="309224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17</a:t>
            </a:fld>
            <a:endParaRPr lang="en-US"/>
          </a:p>
        </p:txBody>
      </p:sp>
    </p:spTree>
    <p:extLst>
      <p:ext uri="{BB962C8B-B14F-4D97-AF65-F5344CB8AC3E}">
        <p14:creationId xmlns:p14="http://schemas.microsoft.com/office/powerpoint/2010/main" val="41711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18</a:t>
            </a:fld>
            <a:endParaRPr lang="en-US"/>
          </a:p>
        </p:txBody>
      </p:sp>
    </p:spTree>
    <p:extLst>
      <p:ext uri="{BB962C8B-B14F-4D97-AF65-F5344CB8AC3E}">
        <p14:creationId xmlns:p14="http://schemas.microsoft.com/office/powerpoint/2010/main" val="75923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19</a:t>
            </a:fld>
            <a:endParaRPr lang="en-US"/>
          </a:p>
        </p:txBody>
      </p:sp>
    </p:spTree>
    <p:extLst>
      <p:ext uri="{BB962C8B-B14F-4D97-AF65-F5344CB8AC3E}">
        <p14:creationId xmlns:p14="http://schemas.microsoft.com/office/powerpoint/2010/main" val="315532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20</a:t>
            </a:fld>
            <a:endParaRPr lang="en-US"/>
          </a:p>
        </p:txBody>
      </p:sp>
    </p:spTree>
    <p:extLst>
      <p:ext uri="{BB962C8B-B14F-4D97-AF65-F5344CB8AC3E}">
        <p14:creationId xmlns:p14="http://schemas.microsoft.com/office/powerpoint/2010/main" val="2676453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21</a:t>
            </a:fld>
            <a:endParaRPr lang="en-US"/>
          </a:p>
        </p:txBody>
      </p:sp>
    </p:spTree>
    <p:extLst>
      <p:ext uri="{BB962C8B-B14F-4D97-AF65-F5344CB8AC3E}">
        <p14:creationId xmlns:p14="http://schemas.microsoft.com/office/powerpoint/2010/main" val="57780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3</a:t>
            </a:fld>
            <a:endParaRPr lang="en-US"/>
          </a:p>
        </p:txBody>
      </p:sp>
    </p:spTree>
    <p:extLst>
      <p:ext uri="{BB962C8B-B14F-4D97-AF65-F5344CB8AC3E}">
        <p14:creationId xmlns:p14="http://schemas.microsoft.com/office/powerpoint/2010/main" val="299579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E50F1-9005-B945-8FB4-7E6F83638BE6}" type="slidenum">
              <a:rPr lang="en-US" smtClean="0"/>
              <a:t>22</a:t>
            </a:fld>
            <a:endParaRPr lang="en-US"/>
          </a:p>
        </p:txBody>
      </p:sp>
    </p:spTree>
    <p:extLst>
      <p:ext uri="{BB962C8B-B14F-4D97-AF65-F5344CB8AC3E}">
        <p14:creationId xmlns:p14="http://schemas.microsoft.com/office/powerpoint/2010/main" val="3926080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23</a:t>
            </a:fld>
            <a:endParaRPr lang="en-US"/>
          </a:p>
        </p:txBody>
      </p:sp>
    </p:spTree>
    <p:extLst>
      <p:ext uri="{BB962C8B-B14F-4D97-AF65-F5344CB8AC3E}">
        <p14:creationId xmlns:p14="http://schemas.microsoft.com/office/powerpoint/2010/main" val="413694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24</a:t>
            </a:fld>
            <a:endParaRPr lang="en-US"/>
          </a:p>
        </p:txBody>
      </p:sp>
    </p:spTree>
    <p:extLst>
      <p:ext uri="{BB962C8B-B14F-4D97-AF65-F5344CB8AC3E}">
        <p14:creationId xmlns:p14="http://schemas.microsoft.com/office/powerpoint/2010/main" val="3168018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25</a:t>
            </a:fld>
            <a:endParaRPr lang="en-US"/>
          </a:p>
        </p:txBody>
      </p:sp>
    </p:spTree>
    <p:extLst>
      <p:ext uri="{BB962C8B-B14F-4D97-AF65-F5344CB8AC3E}">
        <p14:creationId xmlns:p14="http://schemas.microsoft.com/office/powerpoint/2010/main" val="3519691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26</a:t>
            </a:fld>
            <a:endParaRPr lang="en-US"/>
          </a:p>
        </p:txBody>
      </p:sp>
    </p:spTree>
    <p:extLst>
      <p:ext uri="{BB962C8B-B14F-4D97-AF65-F5344CB8AC3E}">
        <p14:creationId xmlns:p14="http://schemas.microsoft.com/office/powerpoint/2010/main" val="635800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27</a:t>
            </a:fld>
            <a:endParaRPr lang="en-US"/>
          </a:p>
        </p:txBody>
      </p:sp>
    </p:spTree>
    <p:extLst>
      <p:ext uri="{BB962C8B-B14F-4D97-AF65-F5344CB8AC3E}">
        <p14:creationId xmlns:p14="http://schemas.microsoft.com/office/powerpoint/2010/main" val="3217461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28</a:t>
            </a:fld>
            <a:endParaRPr lang="en-US"/>
          </a:p>
        </p:txBody>
      </p:sp>
    </p:spTree>
    <p:extLst>
      <p:ext uri="{BB962C8B-B14F-4D97-AF65-F5344CB8AC3E}">
        <p14:creationId xmlns:p14="http://schemas.microsoft.com/office/powerpoint/2010/main" val="1293146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E50F1-9005-B945-8FB4-7E6F83638BE6}" type="slidenum">
              <a:rPr lang="en-US" smtClean="0"/>
              <a:t>29</a:t>
            </a:fld>
            <a:endParaRPr lang="en-US"/>
          </a:p>
        </p:txBody>
      </p:sp>
    </p:spTree>
    <p:extLst>
      <p:ext uri="{BB962C8B-B14F-4D97-AF65-F5344CB8AC3E}">
        <p14:creationId xmlns:p14="http://schemas.microsoft.com/office/powerpoint/2010/main" val="439834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30</a:t>
            </a:fld>
            <a:endParaRPr lang="en-US"/>
          </a:p>
        </p:txBody>
      </p:sp>
    </p:spTree>
    <p:extLst>
      <p:ext uri="{BB962C8B-B14F-4D97-AF65-F5344CB8AC3E}">
        <p14:creationId xmlns:p14="http://schemas.microsoft.com/office/powerpoint/2010/main" val="1916440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31</a:t>
            </a:fld>
            <a:endParaRPr lang="en-US"/>
          </a:p>
        </p:txBody>
      </p:sp>
    </p:spTree>
    <p:extLst>
      <p:ext uri="{BB962C8B-B14F-4D97-AF65-F5344CB8AC3E}">
        <p14:creationId xmlns:p14="http://schemas.microsoft.com/office/powerpoint/2010/main" val="97564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4</a:t>
            </a:fld>
            <a:endParaRPr lang="en-US"/>
          </a:p>
        </p:txBody>
      </p:sp>
    </p:spTree>
    <p:extLst>
      <p:ext uri="{BB962C8B-B14F-4D97-AF65-F5344CB8AC3E}">
        <p14:creationId xmlns:p14="http://schemas.microsoft.com/office/powerpoint/2010/main" val="859354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32</a:t>
            </a:fld>
            <a:endParaRPr lang="en-US"/>
          </a:p>
        </p:txBody>
      </p:sp>
    </p:spTree>
    <p:extLst>
      <p:ext uri="{BB962C8B-B14F-4D97-AF65-F5344CB8AC3E}">
        <p14:creationId xmlns:p14="http://schemas.microsoft.com/office/powerpoint/2010/main" val="2294360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E50F1-9005-B945-8FB4-7E6F83638BE6}" type="slidenum">
              <a:rPr lang="en-US" smtClean="0"/>
              <a:t>33</a:t>
            </a:fld>
            <a:endParaRPr lang="en-US"/>
          </a:p>
        </p:txBody>
      </p:sp>
    </p:spTree>
    <p:extLst>
      <p:ext uri="{BB962C8B-B14F-4D97-AF65-F5344CB8AC3E}">
        <p14:creationId xmlns:p14="http://schemas.microsoft.com/office/powerpoint/2010/main" val="1577200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34</a:t>
            </a:fld>
            <a:endParaRPr lang="en-US"/>
          </a:p>
        </p:txBody>
      </p:sp>
    </p:spTree>
    <p:extLst>
      <p:ext uri="{BB962C8B-B14F-4D97-AF65-F5344CB8AC3E}">
        <p14:creationId xmlns:p14="http://schemas.microsoft.com/office/powerpoint/2010/main" val="4040102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35</a:t>
            </a:fld>
            <a:endParaRPr lang="en-US"/>
          </a:p>
        </p:txBody>
      </p:sp>
    </p:spTree>
    <p:extLst>
      <p:ext uri="{BB962C8B-B14F-4D97-AF65-F5344CB8AC3E}">
        <p14:creationId xmlns:p14="http://schemas.microsoft.com/office/powerpoint/2010/main" val="2299252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36</a:t>
            </a:fld>
            <a:endParaRPr lang="en-US"/>
          </a:p>
        </p:txBody>
      </p:sp>
    </p:spTree>
    <p:extLst>
      <p:ext uri="{BB962C8B-B14F-4D97-AF65-F5344CB8AC3E}">
        <p14:creationId xmlns:p14="http://schemas.microsoft.com/office/powerpoint/2010/main" val="2565028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37</a:t>
            </a:fld>
            <a:endParaRPr lang="en-US"/>
          </a:p>
        </p:txBody>
      </p:sp>
    </p:spTree>
    <p:extLst>
      <p:ext uri="{BB962C8B-B14F-4D97-AF65-F5344CB8AC3E}">
        <p14:creationId xmlns:p14="http://schemas.microsoft.com/office/powerpoint/2010/main" val="4248526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E50F1-9005-B945-8FB4-7E6F83638BE6}" type="slidenum">
              <a:rPr lang="en-US" smtClean="0"/>
              <a:t>38</a:t>
            </a:fld>
            <a:endParaRPr lang="en-US"/>
          </a:p>
        </p:txBody>
      </p:sp>
    </p:spTree>
    <p:extLst>
      <p:ext uri="{BB962C8B-B14F-4D97-AF65-F5344CB8AC3E}">
        <p14:creationId xmlns:p14="http://schemas.microsoft.com/office/powerpoint/2010/main" val="145075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39</a:t>
            </a:fld>
            <a:endParaRPr lang="en-US"/>
          </a:p>
        </p:txBody>
      </p:sp>
    </p:spTree>
    <p:extLst>
      <p:ext uri="{BB962C8B-B14F-4D97-AF65-F5344CB8AC3E}">
        <p14:creationId xmlns:p14="http://schemas.microsoft.com/office/powerpoint/2010/main" val="2353347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40</a:t>
            </a:fld>
            <a:endParaRPr lang="en-US"/>
          </a:p>
        </p:txBody>
      </p:sp>
    </p:spTree>
    <p:extLst>
      <p:ext uri="{BB962C8B-B14F-4D97-AF65-F5344CB8AC3E}">
        <p14:creationId xmlns:p14="http://schemas.microsoft.com/office/powerpoint/2010/main" val="806803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41</a:t>
            </a:fld>
            <a:endParaRPr lang="en-US"/>
          </a:p>
        </p:txBody>
      </p:sp>
    </p:spTree>
    <p:extLst>
      <p:ext uri="{BB962C8B-B14F-4D97-AF65-F5344CB8AC3E}">
        <p14:creationId xmlns:p14="http://schemas.microsoft.com/office/powerpoint/2010/main" val="367947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5</a:t>
            </a:fld>
            <a:endParaRPr lang="en-US"/>
          </a:p>
        </p:txBody>
      </p:sp>
    </p:spTree>
    <p:extLst>
      <p:ext uri="{BB962C8B-B14F-4D97-AF65-F5344CB8AC3E}">
        <p14:creationId xmlns:p14="http://schemas.microsoft.com/office/powerpoint/2010/main" val="1882344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42</a:t>
            </a:fld>
            <a:endParaRPr lang="en-US"/>
          </a:p>
        </p:txBody>
      </p:sp>
    </p:spTree>
    <p:extLst>
      <p:ext uri="{BB962C8B-B14F-4D97-AF65-F5344CB8AC3E}">
        <p14:creationId xmlns:p14="http://schemas.microsoft.com/office/powerpoint/2010/main" val="1823370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88BE0-41DC-B5BE-99E6-3555B6C95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F4951-CEAD-7775-B49A-0EC81B7CD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88331-8855-A24B-6D56-454220BC7700}"/>
              </a:ext>
            </a:extLst>
          </p:cNvPr>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4FBF2C1-8ED4-5489-F9ED-408BC7233922}"/>
              </a:ext>
            </a:extLst>
          </p:cNvPr>
          <p:cNvSpPr>
            <a:spLocks noGrp="1"/>
          </p:cNvSpPr>
          <p:nvPr>
            <p:ph type="sldNum" sz="quarter" idx="5"/>
          </p:nvPr>
        </p:nvSpPr>
        <p:spPr/>
        <p:txBody>
          <a:bodyPr/>
          <a:lstStyle/>
          <a:p>
            <a:fld id="{B40F4E89-22C7-C84D-B45C-99AA9E07C0BC}" type="slidenum">
              <a:rPr lang="en-US" smtClean="0"/>
              <a:t>43</a:t>
            </a:fld>
            <a:endParaRPr lang="en-US"/>
          </a:p>
        </p:txBody>
      </p:sp>
    </p:spTree>
    <p:extLst>
      <p:ext uri="{BB962C8B-B14F-4D97-AF65-F5344CB8AC3E}">
        <p14:creationId xmlns:p14="http://schemas.microsoft.com/office/powerpoint/2010/main" val="2910246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F41DC-7A5B-3DD0-E0E1-FC80D9A9D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022B3-C166-B2EA-18DB-E89F656B6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7B2CA-EEBE-0A94-3EA9-EAD4116BB2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B0B75F-3F65-63B3-1973-3B072CD18980}"/>
              </a:ext>
            </a:extLst>
          </p:cNvPr>
          <p:cNvSpPr>
            <a:spLocks noGrp="1"/>
          </p:cNvSpPr>
          <p:nvPr>
            <p:ph type="sldNum" sz="quarter" idx="5"/>
          </p:nvPr>
        </p:nvSpPr>
        <p:spPr/>
        <p:txBody>
          <a:bodyPr/>
          <a:lstStyle/>
          <a:p>
            <a:fld id="{32AE50F1-9005-B945-8FB4-7E6F83638BE6}" type="slidenum">
              <a:rPr lang="en-US" smtClean="0"/>
              <a:t>44</a:t>
            </a:fld>
            <a:endParaRPr lang="en-US"/>
          </a:p>
        </p:txBody>
      </p:sp>
    </p:spTree>
    <p:extLst>
      <p:ext uri="{BB962C8B-B14F-4D97-AF65-F5344CB8AC3E}">
        <p14:creationId xmlns:p14="http://schemas.microsoft.com/office/powerpoint/2010/main" val="2487893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45</a:t>
            </a:fld>
            <a:endParaRPr lang="en-US"/>
          </a:p>
        </p:txBody>
      </p:sp>
    </p:spTree>
    <p:extLst>
      <p:ext uri="{BB962C8B-B14F-4D97-AF65-F5344CB8AC3E}">
        <p14:creationId xmlns:p14="http://schemas.microsoft.com/office/powerpoint/2010/main" val="1645647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46</a:t>
            </a:fld>
            <a:endParaRPr lang="en-US"/>
          </a:p>
        </p:txBody>
      </p:sp>
    </p:spTree>
    <p:extLst>
      <p:ext uri="{BB962C8B-B14F-4D97-AF65-F5344CB8AC3E}">
        <p14:creationId xmlns:p14="http://schemas.microsoft.com/office/powerpoint/2010/main" val="718340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47</a:t>
            </a:fld>
            <a:endParaRPr lang="en-US"/>
          </a:p>
        </p:txBody>
      </p:sp>
    </p:spTree>
    <p:extLst>
      <p:ext uri="{BB962C8B-B14F-4D97-AF65-F5344CB8AC3E}">
        <p14:creationId xmlns:p14="http://schemas.microsoft.com/office/powerpoint/2010/main" val="1341851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48</a:t>
            </a:fld>
            <a:endParaRPr lang="en-US"/>
          </a:p>
        </p:txBody>
      </p:sp>
    </p:spTree>
    <p:extLst>
      <p:ext uri="{BB962C8B-B14F-4D97-AF65-F5344CB8AC3E}">
        <p14:creationId xmlns:p14="http://schemas.microsoft.com/office/powerpoint/2010/main" val="3221644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49</a:t>
            </a:fld>
            <a:endParaRPr lang="en-US"/>
          </a:p>
        </p:txBody>
      </p:sp>
    </p:spTree>
    <p:extLst>
      <p:ext uri="{BB962C8B-B14F-4D97-AF65-F5344CB8AC3E}">
        <p14:creationId xmlns:p14="http://schemas.microsoft.com/office/powerpoint/2010/main" val="2938633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50</a:t>
            </a:fld>
            <a:endParaRPr lang="en-US"/>
          </a:p>
        </p:txBody>
      </p:sp>
    </p:spTree>
    <p:extLst>
      <p:ext uri="{BB962C8B-B14F-4D97-AF65-F5344CB8AC3E}">
        <p14:creationId xmlns:p14="http://schemas.microsoft.com/office/powerpoint/2010/main" val="3833014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51</a:t>
            </a:fld>
            <a:endParaRPr lang="en-US"/>
          </a:p>
        </p:txBody>
      </p:sp>
    </p:spTree>
    <p:extLst>
      <p:ext uri="{BB962C8B-B14F-4D97-AF65-F5344CB8AC3E}">
        <p14:creationId xmlns:p14="http://schemas.microsoft.com/office/powerpoint/2010/main" val="188517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65766-3C2A-A59B-F577-FD2C64DD1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9F949-155D-18CC-6742-FBA328601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252A0-7C95-A440-B5B2-4998446EA058}"/>
              </a:ext>
            </a:extLst>
          </p:cNvPr>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7838F86-56CB-90E6-646C-84DDBE16E2EA}"/>
              </a:ext>
            </a:extLst>
          </p:cNvPr>
          <p:cNvSpPr>
            <a:spLocks noGrp="1"/>
          </p:cNvSpPr>
          <p:nvPr>
            <p:ph type="sldNum" sz="quarter" idx="5"/>
          </p:nvPr>
        </p:nvSpPr>
        <p:spPr/>
        <p:txBody>
          <a:bodyPr/>
          <a:lstStyle/>
          <a:p>
            <a:fld id="{32AE50F1-9005-B945-8FB4-7E6F83638BE6}" type="slidenum">
              <a:rPr lang="en-US" smtClean="0"/>
              <a:t>6</a:t>
            </a:fld>
            <a:endParaRPr lang="en-US"/>
          </a:p>
        </p:txBody>
      </p:sp>
    </p:spTree>
    <p:extLst>
      <p:ext uri="{BB962C8B-B14F-4D97-AF65-F5344CB8AC3E}">
        <p14:creationId xmlns:p14="http://schemas.microsoft.com/office/powerpoint/2010/main" val="747165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3C8C482C-8B76-AB44-9740-4E8505FD861A}" type="slidenum">
              <a:rPr lang="en-US" smtClean="0"/>
              <a:t>52</a:t>
            </a:fld>
            <a:endParaRPr lang="en-US"/>
          </a:p>
        </p:txBody>
      </p:sp>
    </p:spTree>
    <p:extLst>
      <p:ext uri="{BB962C8B-B14F-4D97-AF65-F5344CB8AC3E}">
        <p14:creationId xmlns:p14="http://schemas.microsoft.com/office/powerpoint/2010/main" val="31468235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53</a:t>
            </a:fld>
            <a:endParaRPr lang="en-US"/>
          </a:p>
        </p:txBody>
      </p:sp>
    </p:spTree>
    <p:extLst>
      <p:ext uri="{BB962C8B-B14F-4D97-AF65-F5344CB8AC3E}">
        <p14:creationId xmlns:p14="http://schemas.microsoft.com/office/powerpoint/2010/main" val="2064485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2AE50F1-9005-B945-8FB4-7E6F83638BE6}" type="slidenum">
              <a:rPr lang="en-US" smtClean="0"/>
              <a:t>54</a:t>
            </a:fld>
            <a:endParaRPr lang="en-US"/>
          </a:p>
        </p:txBody>
      </p:sp>
    </p:spTree>
    <p:extLst>
      <p:ext uri="{BB962C8B-B14F-4D97-AF65-F5344CB8AC3E}">
        <p14:creationId xmlns:p14="http://schemas.microsoft.com/office/powerpoint/2010/main" val="504004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55</a:t>
            </a:fld>
            <a:endParaRPr lang="en-US"/>
          </a:p>
        </p:txBody>
      </p:sp>
    </p:spTree>
    <p:extLst>
      <p:ext uri="{BB962C8B-B14F-4D97-AF65-F5344CB8AC3E}">
        <p14:creationId xmlns:p14="http://schemas.microsoft.com/office/powerpoint/2010/main" val="42313942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56</a:t>
            </a:fld>
            <a:endParaRPr lang="en-US"/>
          </a:p>
        </p:txBody>
      </p:sp>
    </p:spTree>
    <p:extLst>
      <p:ext uri="{BB962C8B-B14F-4D97-AF65-F5344CB8AC3E}">
        <p14:creationId xmlns:p14="http://schemas.microsoft.com/office/powerpoint/2010/main" val="5462384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57</a:t>
            </a:fld>
            <a:endParaRPr lang="en-US"/>
          </a:p>
        </p:txBody>
      </p:sp>
    </p:spTree>
    <p:extLst>
      <p:ext uri="{BB962C8B-B14F-4D97-AF65-F5344CB8AC3E}">
        <p14:creationId xmlns:p14="http://schemas.microsoft.com/office/powerpoint/2010/main" val="31823414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58</a:t>
            </a:fld>
            <a:endParaRPr lang="en-US"/>
          </a:p>
        </p:txBody>
      </p:sp>
    </p:spTree>
    <p:extLst>
      <p:ext uri="{BB962C8B-B14F-4D97-AF65-F5344CB8AC3E}">
        <p14:creationId xmlns:p14="http://schemas.microsoft.com/office/powerpoint/2010/main" val="3681931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E50F1-9005-B945-8FB4-7E6F83638BE6}" type="slidenum">
              <a:rPr lang="en-US" smtClean="0"/>
              <a:t>59</a:t>
            </a:fld>
            <a:endParaRPr lang="en-US"/>
          </a:p>
        </p:txBody>
      </p:sp>
    </p:spTree>
    <p:extLst>
      <p:ext uri="{BB962C8B-B14F-4D97-AF65-F5344CB8AC3E}">
        <p14:creationId xmlns:p14="http://schemas.microsoft.com/office/powerpoint/2010/main" val="28310914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AE50F1-9005-B945-8FB4-7E6F83638BE6}" type="slidenum">
              <a:rPr lang="en-US" smtClean="0"/>
              <a:t>60</a:t>
            </a:fld>
            <a:endParaRPr lang="en-US"/>
          </a:p>
        </p:txBody>
      </p:sp>
    </p:spTree>
    <p:extLst>
      <p:ext uri="{BB962C8B-B14F-4D97-AF65-F5344CB8AC3E}">
        <p14:creationId xmlns:p14="http://schemas.microsoft.com/office/powerpoint/2010/main" val="199740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61</a:t>
            </a:fld>
            <a:endParaRPr lang="en-US"/>
          </a:p>
        </p:txBody>
      </p:sp>
    </p:spTree>
    <p:extLst>
      <p:ext uri="{BB962C8B-B14F-4D97-AF65-F5344CB8AC3E}">
        <p14:creationId xmlns:p14="http://schemas.microsoft.com/office/powerpoint/2010/main" val="88627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7</a:t>
            </a:fld>
            <a:endParaRPr lang="en-US"/>
          </a:p>
        </p:txBody>
      </p:sp>
    </p:spTree>
    <p:extLst>
      <p:ext uri="{BB962C8B-B14F-4D97-AF65-F5344CB8AC3E}">
        <p14:creationId xmlns:p14="http://schemas.microsoft.com/office/powerpoint/2010/main" val="42075912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62</a:t>
            </a:fld>
            <a:endParaRPr lang="en-US"/>
          </a:p>
        </p:txBody>
      </p:sp>
    </p:spTree>
    <p:extLst>
      <p:ext uri="{BB962C8B-B14F-4D97-AF65-F5344CB8AC3E}">
        <p14:creationId xmlns:p14="http://schemas.microsoft.com/office/powerpoint/2010/main" val="21025196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63</a:t>
            </a:fld>
            <a:endParaRPr lang="en-US"/>
          </a:p>
        </p:txBody>
      </p:sp>
    </p:spTree>
    <p:extLst>
      <p:ext uri="{BB962C8B-B14F-4D97-AF65-F5344CB8AC3E}">
        <p14:creationId xmlns:p14="http://schemas.microsoft.com/office/powerpoint/2010/main" val="41258003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2AE50F1-9005-B945-8FB4-7E6F83638BE6}" type="slidenum">
              <a:rPr lang="en-US" smtClean="0"/>
              <a:t>64</a:t>
            </a:fld>
            <a:endParaRPr lang="en-US"/>
          </a:p>
        </p:txBody>
      </p:sp>
    </p:spTree>
    <p:extLst>
      <p:ext uri="{BB962C8B-B14F-4D97-AF65-F5344CB8AC3E}">
        <p14:creationId xmlns:p14="http://schemas.microsoft.com/office/powerpoint/2010/main" val="21952863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65</a:t>
            </a:fld>
            <a:endParaRPr lang="en-US"/>
          </a:p>
        </p:txBody>
      </p:sp>
    </p:spTree>
    <p:extLst>
      <p:ext uri="{BB962C8B-B14F-4D97-AF65-F5344CB8AC3E}">
        <p14:creationId xmlns:p14="http://schemas.microsoft.com/office/powerpoint/2010/main" val="2777490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66</a:t>
            </a:fld>
            <a:endParaRPr lang="en-US"/>
          </a:p>
        </p:txBody>
      </p:sp>
    </p:spTree>
    <p:extLst>
      <p:ext uri="{BB962C8B-B14F-4D97-AF65-F5344CB8AC3E}">
        <p14:creationId xmlns:p14="http://schemas.microsoft.com/office/powerpoint/2010/main" val="4040596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67</a:t>
            </a:fld>
            <a:endParaRPr lang="en-US"/>
          </a:p>
        </p:txBody>
      </p:sp>
    </p:spTree>
    <p:extLst>
      <p:ext uri="{BB962C8B-B14F-4D97-AF65-F5344CB8AC3E}">
        <p14:creationId xmlns:p14="http://schemas.microsoft.com/office/powerpoint/2010/main" val="2393028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68</a:t>
            </a:fld>
            <a:endParaRPr lang="en-US"/>
          </a:p>
        </p:txBody>
      </p:sp>
    </p:spTree>
    <p:extLst>
      <p:ext uri="{BB962C8B-B14F-4D97-AF65-F5344CB8AC3E}">
        <p14:creationId xmlns:p14="http://schemas.microsoft.com/office/powerpoint/2010/main" val="9041180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40F4E89-22C7-C84D-B45C-99AA9E07C0BC}" type="slidenum">
              <a:rPr lang="en-US" smtClean="0"/>
              <a:t>69</a:t>
            </a:fld>
            <a:endParaRPr lang="en-US"/>
          </a:p>
        </p:txBody>
      </p:sp>
    </p:spTree>
    <p:extLst>
      <p:ext uri="{BB962C8B-B14F-4D97-AF65-F5344CB8AC3E}">
        <p14:creationId xmlns:p14="http://schemas.microsoft.com/office/powerpoint/2010/main" val="6450603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70</a:t>
            </a:fld>
            <a:endParaRPr lang="en-US"/>
          </a:p>
        </p:txBody>
      </p:sp>
    </p:spTree>
    <p:extLst>
      <p:ext uri="{BB962C8B-B14F-4D97-AF65-F5344CB8AC3E}">
        <p14:creationId xmlns:p14="http://schemas.microsoft.com/office/powerpoint/2010/main" val="17063411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C482C-8B76-AB44-9740-4E8505FD861A}" type="slidenum">
              <a:rPr lang="en-US" smtClean="0"/>
              <a:t>71</a:t>
            </a:fld>
            <a:endParaRPr lang="en-US"/>
          </a:p>
        </p:txBody>
      </p:sp>
    </p:spTree>
    <p:extLst>
      <p:ext uri="{BB962C8B-B14F-4D97-AF65-F5344CB8AC3E}">
        <p14:creationId xmlns:p14="http://schemas.microsoft.com/office/powerpoint/2010/main" val="143685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8</a:t>
            </a:fld>
            <a:endParaRPr lang="en-US"/>
          </a:p>
        </p:txBody>
      </p:sp>
    </p:spTree>
    <p:extLst>
      <p:ext uri="{BB962C8B-B14F-4D97-AF65-F5344CB8AC3E}">
        <p14:creationId xmlns:p14="http://schemas.microsoft.com/office/powerpoint/2010/main" val="305824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9</a:t>
            </a:fld>
            <a:endParaRPr lang="en-US"/>
          </a:p>
        </p:txBody>
      </p:sp>
    </p:spTree>
    <p:extLst>
      <p:ext uri="{BB962C8B-B14F-4D97-AF65-F5344CB8AC3E}">
        <p14:creationId xmlns:p14="http://schemas.microsoft.com/office/powerpoint/2010/main" val="317468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AE50F1-9005-B945-8FB4-7E6F83638BE6}" type="slidenum">
              <a:rPr lang="en-US" smtClean="0"/>
              <a:t>10</a:t>
            </a:fld>
            <a:endParaRPr lang="en-US"/>
          </a:p>
        </p:txBody>
      </p:sp>
    </p:spTree>
    <p:extLst>
      <p:ext uri="{BB962C8B-B14F-4D97-AF65-F5344CB8AC3E}">
        <p14:creationId xmlns:p14="http://schemas.microsoft.com/office/powerpoint/2010/main" val="1829430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pic>
        <p:nvPicPr>
          <p:cNvPr id="4" name="Picture 3">
            <a:extLst>
              <a:ext uri="{FF2B5EF4-FFF2-40B4-BE49-F238E27FC236}">
                <a16:creationId xmlns:a16="http://schemas.microsoft.com/office/drawing/2014/main" id="{A42150D2-9510-5DC6-C7C8-6C494A65BFD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62471" y="6246182"/>
            <a:ext cx="2743200" cy="349646"/>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BF80068-894E-8646-8E07-8BE7CAA49D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38861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Myriad Pro" panose="020B0503030403020204" pitchFamily="34" charset="0"/>
                <a:cs typeface="Myriad Pro" panose="020B0503030403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Myriad Pro" panose="020B0503030403020204" pitchFamily="34" charset="0"/>
                <a:cs typeface="Myriad Pro" panose="020B0503030403020204" pitchFamily="34" charset="0"/>
              </a:defRPr>
            </a:lvl1pPr>
            <a:lvl2pPr>
              <a:defRPr sz="2000" b="0" i="0" baseline="0">
                <a:solidFill>
                  <a:schemeClr val="accent5"/>
                </a:solidFill>
                <a:latin typeface="Myriad Pro" panose="020B0503030403020204" pitchFamily="34" charset="0"/>
                <a:cs typeface="Myriad Pro" panose="020B0503030403020204" pitchFamily="34" charset="0"/>
              </a:defRPr>
            </a:lvl2pPr>
            <a:lvl3pPr marL="1143000" indent="-228600">
              <a:buSzPct val="100000"/>
              <a:buFont typeface="Lucida Grande"/>
              <a:buChar char="&gt;"/>
              <a:defRPr sz="1800" b="0" i="0" baseline="0">
                <a:solidFill>
                  <a:schemeClr val="accent5"/>
                </a:solidFill>
                <a:latin typeface="Myriad Pro" panose="020B0503030403020204" pitchFamily="34" charset="0"/>
                <a:cs typeface="Myriad Pro" panose="020B0503030403020204" pitchFamily="34" charset="0"/>
              </a:defRPr>
            </a:lvl3pPr>
            <a:lvl4pPr>
              <a:defRPr sz="1600" b="0" i="0" baseline="0">
                <a:solidFill>
                  <a:schemeClr val="accent5"/>
                </a:solidFill>
                <a:latin typeface="Myriad Pro" panose="020B0503030403020204" pitchFamily="34" charset="0"/>
                <a:cs typeface="Myriad Pro" panose="020B0503030403020204" pitchFamily="34" charset="0"/>
              </a:defRPr>
            </a:lvl4pPr>
            <a:lvl5pPr marL="2057400" indent="-228600">
              <a:buFont typeface="Lucida Grande"/>
              <a:buChar char="&gt;"/>
              <a:defRPr sz="1400" b="0" i="0" baseline="0">
                <a:solidFill>
                  <a:schemeClr val="accent5"/>
                </a:solidFill>
                <a:latin typeface="Myriad Pro" panose="020B0503030403020204" pitchFamily="34" charset="0"/>
                <a:cs typeface="Myriad Pro" panose="020B0503030403020204" pitchFamily="34" charset="0"/>
              </a:defRPr>
            </a:lvl5pPr>
          </a:lstStyle>
          <a:p>
            <a:pPr lvl="0"/>
            <a:r>
              <a:rPr lang="en-US"/>
              <a:t>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005" y="6343328"/>
            <a:ext cx="1333745" cy="380695"/>
          </a:xfrm>
          <a:prstGeom prst="rect">
            <a:avLst/>
          </a:prstGeom>
        </p:spPr>
      </p:pic>
      <p:sp>
        <p:nvSpPr>
          <p:cNvPr id="7" name="Title 6">
            <a:extLst>
              <a:ext uri="{FF2B5EF4-FFF2-40B4-BE49-F238E27FC236}">
                <a16:creationId xmlns:a16="http://schemas.microsoft.com/office/drawing/2014/main" id="{0E40DB7A-3785-BC4C-BF39-7F9110C54314}"/>
              </a:ext>
            </a:extLst>
          </p:cNvPr>
          <p:cNvSpPr>
            <a:spLocks noGrp="1"/>
          </p:cNvSpPr>
          <p:nvPr>
            <p:ph type="title"/>
          </p:nvPr>
        </p:nvSpPr>
        <p:spPr/>
        <p:txBody>
          <a:bodyPr/>
          <a:lstStyle>
            <a:lvl1pPr>
              <a:defRPr>
                <a:latin typeface="Myriad Pro" panose="020B0503030403020204" pitchFamily="34" charset="0"/>
              </a:defRPr>
            </a:lvl1pPr>
          </a:lstStyle>
          <a:p>
            <a:r>
              <a:rPr lang="en-US"/>
              <a:t>Click to edit Master title style</a:t>
            </a:r>
          </a:p>
        </p:txBody>
      </p:sp>
    </p:spTree>
    <p:extLst>
      <p:ext uri="{BB962C8B-B14F-4D97-AF65-F5344CB8AC3E}">
        <p14:creationId xmlns:p14="http://schemas.microsoft.com/office/powerpoint/2010/main" val="376442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Myriad Pro" panose="020B0503030403020204" pitchFamily="34" charset="0"/>
                <a:cs typeface="Myriad Pro" panose="020B0503030403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779463" y="4687816"/>
            <a:ext cx="1600200" cy="139700"/>
          </a:xfrm>
          <a:prstGeom prst="rect">
            <a:avLst/>
          </a:prstGeom>
        </p:spPr>
      </p:pic>
      <p:pic>
        <p:nvPicPr>
          <p:cNvPr id="4" name="Picture 3"/>
          <p:cNvPicPr>
            <a:picLocks noChangeAspect="1"/>
          </p:cNvPicPr>
          <p:nvPr userDrawn="1"/>
        </p:nvPicPr>
        <p:blipFill>
          <a:blip r:embed="rId3"/>
          <a:stretch>
            <a:fillRect/>
          </a:stretch>
        </p:blipFill>
        <p:spPr>
          <a:xfrm>
            <a:off x="7772400" y="407222"/>
            <a:ext cx="1371600" cy="927100"/>
          </a:xfrm>
          <a:prstGeom prst="rect">
            <a:avLst/>
          </a:prstGeom>
        </p:spPr>
      </p:pic>
      <p:pic>
        <p:nvPicPr>
          <p:cNvPr id="5" name="Picture 4"/>
          <p:cNvPicPr>
            <a:picLocks noChangeAspect="1"/>
          </p:cNvPicPr>
          <p:nvPr userDrawn="1"/>
        </p:nvPicPr>
        <p:blipFill>
          <a:blip r:embed="rId4"/>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675432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1449112"/>
            <a:ext cx="6972300" cy="3522341"/>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8081" y="5157720"/>
            <a:ext cx="1600200" cy="186267"/>
          </a:xfrm>
          <a:prstGeom prst="rect">
            <a:avLst/>
          </a:prstGeom>
        </p:spPr>
      </p:pic>
      <p:pic>
        <p:nvPicPr>
          <p:cNvPr id="6" name="Picture 5">
            <a:extLst>
              <a:ext uri="{FF2B5EF4-FFF2-40B4-BE49-F238E27FC236}">
                <a16:creationId xmlns:a16="http://schemas.microsoft.com/office/drawing/2014/main" id="{8E231F99-686C-B64E-AC09-EA70DB3F2E63}"/>
              </a:ext>
            </a:extLst>
          </p:cNvPr>
          <p:cNvPicPr>
            <a:picLocks noChangeAspect="1"/>
          </p:cNvPicPr>
          <p:nvPr userDrawn="1"/>
        </p:nvPicPr>
        <p:blipFill>
          <a:blip r:embed="rId3"/>
          <a:stretch>
            <a:fillRect/>
          </a:stretch>
        </p:blipFill>
        <p:spPr>
          <a:xfrm>
            <a:off x="459614" y="853440"/>
            <a:ext cx="2133600" cy="355600"/>
          </a:xfrm>
          <a:prstGeom prst="rect">
            <a:avLst/>
          </a:prstGeom>
        </p:spPr>
      </p:pic>
    </p:spTree>
    <p:extLst>
      <p:ext uri="{BB962C8B-B14F-4D97-AF65-F5344CB8AC3E}">
        <p14:creationId xmlns:p14="http://schemas.microsoft.com/office/powerpoint/2010/main" val="805627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pic>
        <p:nvPicPr>
          <p:cNvPr id="4" name="Picture 3">
            <a:extLst>
              <a:ext uri="{FF2B5EF4-FFF2-40B4-BE49-F238E27FC236}">
                <a16:creationId xmlns:a16="http://schemas.microsoft.com/office/drawing/2014/main" id="{A42150D2-9510-5DC6-C7C8-6C494A65BFD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62471" y="6246182"/>
            <a:ext cx="2743200" cy="349646"/>
          </a:xfrm>
          <a:prstGeom prst="rect">
            <a:avLst/>
          </a:prstGeom>
        </p:spPr>
      </p:pic>
    </p:spTree>
    <p:extLst>
      <p:ext uri="{BB962C8B-B14F-4D97-AF65-F5344CB8AC3E}">
        <p14:creationId xmlns:p14="http://schemas.microsoft.com/office/powerpoint/2010/main" val="208073816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757" y="365069"/>
            <a:ext cx="8184662" cy="998440"/>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 24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3" name="Picture 2">
            <a:extLst>
              <a:ext uri="{FF2B5EF4-FFF2-40B4-BE49-F238E27FC236}">
                <a16:creationId xmlns:a16="http://schemas.microsoft.com/office/drawing/2014/main" id="{EDC48029-8220-70BD-3D51-24097F2C932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62471" y="6246182"/>
            <a:ext cx="2743200" cy="349646"/>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756" y="371511"/>
            <a:ext cx="8064505"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3" name="Picture 2">
            <a:extLst>
              <a:ext uri="{FF2B5EF4-FFF2-40B4-BE49-F238E27FC236}">
                <a16:creationId xmlns:a16="http://schemas.microsoft.com/office/drawing/2014/main" id="{32A794F2-4B3C-7F9C-34BC-601A3D333FF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62471" y="6246182"/>
            <a:ext cx="2743200" cy="349646"/>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3" name="Picture 2">
            <a:extLst>
              <a:ext uri="{FF2B5EF4-FFF2-40B4-BE49-F238E27FC236}">
                <a16:creationId xmlns:a16="http://schemas.microsoft.com/office/drawing/2014/main" id="{01B9FB6A-0CF5-0A54-4545-2E10A21140D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62471" y="6246182"/>
            <a:ext cx="2743200" cy="349646"/>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71757" y="1167124"/>
            <a:ext cx="69723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pic>
        <p:nvPicPr>
          <p:cNvPr id="9" name="Picture 8"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5" name="Picture 4">
            <a:extLst>
              <a:ext uri="{FF2B5EF4-FFF2-40B4-BE49-F238E27FC236}">
                <a16:creationId xmlns:a16="http://schemas.microsoft.com/office/drawing/2014/main" id="{660E3055-22FD-80B0-13D1-241F25280FE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062471" y="6246182"/>
            <a:ext cx="2743200" cy="349646"/>
          </a:xfrm>
          <a:prstGeom prst="rect">
            <a:avLst/>
          </a:prstGeom>
        </p:spPr>
      </p:pic>
      <p:pic>
        <p:nvPicPr>
          <p:cNvPr id="7" name="Picture 6">
            <a:extLst>
              <a:ext uri="{FF2B5EF4-FFF2-40B4-BE49-F238E27FC236}">
                <a16:creationId xmlns:a16="http://schemas.microsoft.com/office/drawing/2014/main" id="{CA723B90-CCA9-2F70-6AB8-08DE0E55332D}"/>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6057156" y="6246182"/>
            <a:ext cx="2748516" cy="35123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756" y="371511"/>
            <a:ext cx="8184663" cy="991998"/>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LIGHT, 24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3" name="Picture 2">
            <a:extLst>
              <a:ext uri="{FF2B5EF4-FFF2-40B4-BE49-F238E27FC236}">
                <a16:creationId xmlns:a16="http://schemas.microsoft.com/office/drawing/2014/main" id="{E123423D-579F-2927-D1BD-E992F110F1F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57156" y="6246182"/>
            <a:ext cx="2748516" cy="351234"/>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756" y="371511"/>
            <a:ext cx="818375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3" name="Picture 2">
            <a:extLst>
              <a:ext uri="{FF2B5EF4-FFF2-40B4-BE49-F238E27FC236}">
                <a16:creationId xmlns:a16="http://schemas.microsoft.com/office/drawing/2014/main" id="{7C751E42-2FF9-3078-93ED-0B8586C1740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57156" y="6246182"/>
            <a:ext cx="2748516" cy="35123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3" name="Picture 2">
            <a:extLst>
              <a:ext uri="{FF2B5EF4-FFF2-40B4-BE49-F238E27FC236}">
                <a16:creationId xmlns:a16="http://schemas.microsoft.com/office/drawing/2014/main" id="{67C9337B-A8C5-97BD-AA50-8DD63597BB3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57156" y="6246182"/>
            <a:ext cx="2748516" cy="351234"/>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Myriad Pro" panose="020B0503030403020204" pitchFamily="34" charset="0"/>
                <a:cs typeface="Myriad Pro" panose="020B0503030403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a:t>
            </a:r>
          </a:p>
          <a:p>
            <a:pPr lvl="0"/>
            <a:r>
              <a:rPr lang="en-US"/>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Myriad Pro" panose="020B0503030403020204" pitchFamily="34" charset="0"/>
                <a:cs typeface="Myriad Pro" panose="020B0503030403020204" pitchFamily="34" charset="0"/>
              </a:defRPr>
            </a:lvl1pPr>
            <a:lvl2pPr>
              <a:defRPr sz="2000" b="0" i="0" baseline="0">
                <a:solidFill>
                  <a:schemeClr val="accent5"/>
                </a:solidFill>
                <a:latin typeface="Myriad Pro" panose="020B0503030403020204" pitchFamily="34" charset="0"/>
                <a:cs typeface="Myriad Pro" panose="020B0503030403020204" pitchFamily="34" charset="0"/>
              </a:defRPr>
            </a:lvl2pPr>
            <a:lvl3pPr marL="1143000" indent="-228600">
              <a:buSzPct val="100000"/>
              <a:buFont typeface="Lucida Grande"/>
              <a:buChar char="&gt;"/>
              <a:defRPr sz="1800" b="0" i="0" baseline="0">
                <a:solidFill>
                  <a:schemeClr val="accent5"/>
                </a:solidFill>
                <a:latin typeface="Myriad Pro" panose="020B0503030403020204" pitchFamily="34" charset="0"/>
                <a:cs typeface="Myriad Pro" panose="020B0503030403020204" pitchFamily="34" charset="0"/>
              </a:defRPr>
            </a:lvl3pPr>
            <a:lvl4pPr>
              <a:defRPr sz="1600" b="0" i="0" baseline="0">
                <a:solidFill>
                  <a:schemeClr val="accent5"/>
                </a:solidFill>
                <a:latin typeface="Myriad Pro" panose="020B0503030403020204" pitchFamily="34" charset="0"/>
                <a:cs typeface="Myriad Pro" panose="020B0503030403020204" pitchFamily="34" charset="0"/>
              </a:defRPr>
            </a:lvl4pPr>
            <a:lvl5pPr marL="2057400" indent="-228600">
              <a:buFont typeface="Lucida Grande"/>
              <a:buChar char="&gt;"/>
              <a:defRPr sz="1400" b="0" i="0" baseline="0">
                <a:solidFill>
                  <a:schemeClr val="accent5"/>
                </a:solidFill>
                <a:latin typeface="Myriad Pro" panose="020B0503030403020204" pitchFamily="34" charset="0"/>
                <a:cs typeface="Myriad Pro" panose="020B0503030403020204" pitchFamily="34" charset="0"/>
              </a:defRPr>
            </a:lvl5pPr>
          </a:lstStyle>
          <a:p>
            <a:pPr lvl="0"/>
            <a:r>
              <a:rPr lang="en-US"/>
              <a:t>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9636293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 id="2147483667" r:id="rId6"/>
    <p:sldLayoutId id="2147483669" r:id="rId7"/>
    <p:sldLayoutId id="2147483671" r:id="rId8"/>
    <p:sldLayoutId id="2147483672" r:id="rId9"/>
    <p:sldLayoutId id="2147483673"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s://tinyurl.com/microsoft-google-survey"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534668"/>
            <a:ext cx="9144000" cy="1342331"/>
          </a:xfrm>
        </p:spPr>
        <p:txBody>
          <a:bodyPr/>
          <a:lstStyle/>
          <a:p>
            <a:pPr algn="ctr"/>
            <a:r>
              <a:rPr lang="en-US" sz="4400"/>
              <a:t>Microsoft vs Google: </a:t>
            </a:r>
            <a:br>
              <a:rPr lang="en-US"/>
            </a:br>
            <a:r>
              <a:rPr lang="en-US" sz="3600"/>
              <a:t>Accessibility of Docs &amp; Slides</a:t>
            </a:r>
          </a:p>
        </p:txBody>
      </p:sp>
      <p:pic>
        <p:nvPicPr>
          <p:cNvPr id="7" name="Picture 6" descr="Movie promo shot: Godzilla vs King Kong">
            <a:extLst>
              <a:ext uri="{FF2B5EF4-FFF2-40B4-BE49-F238E27FC236}">
                <a16:creationId xmlns:a16="http://schemas.microsoft.com/office/drawing/2014/main" id="{84ED3B62-FB12-EB62-5950-6D921ED102CB}"/>
              </a:ext>
            </a:extLst>
          </p:cNvPr>
          <p:cNvPicPr>
            <a:picLocks noChangeAspect="1"/>
          </p:cNvPicPr>
          <p:nvPr/>
        </p:nvPicPr>
        <p:blipFill>
          <a:blip r:embed="rId3"/>
          <a:stretch>
            <a:fillRect/>
          </a:stretch>
        </p:blipFill>
        <p:spPr>
          <a:xfrm>
            <a:off x="2714918" y="320954"/>
            <a:ext cx="3768365" cy="2119705"/>
          </a:xfrm>
          <a:prstGeom prst="rect">
            <a:avLst/>
          </a:prstGeom>
        </p:spPr>
      </p:pic>
      <p:sp>
        <p:nvSpPr>
          <p:cNvPr id="2" name="TextBox 1">
            <a:extLst>
              <a:ext uri="{FF2B5EF4-FFF2-40B4-BE49-F238E27FC236}">
                <a16:creationId xmlns:a16="http://schemas.microsoft.com/office/drawing/2014/main" id="{2FFADAA6-B31D-B791-708E-4129B33D7AD5}"/>
              </a:ext>
            </a:extLst>
          </p:cNvPr>
          <p:cNvSpPr txBox="1"/>
          <p:nvPr/>
        </p:nvSpPr>
        <p:spPr>
          <a:xfrm>
            <a:off x="814637" y="4243384"/>
            <a:ext cx="5371856" cy="1107996"/>
          </a:xfrm>
          <a:prstGeom prst="rect">
            <a:avLst/>
          </a:prstGeom>
          <a:noFill/>
        </p:spPr>
        <p:txBody>
          <a:bodyPr wrap="square" rtlCol="0">
            <a:spAutoFit/>
          </a:bodyPr>
          <a:lstStyle/>
          <a:p>
            <a:r>
              <a:rPr lang="en-US" sz="2200"/>
              <a:t>Gaby de Jongh </a:t>
            </a:r>
            <a:br>
              <a:rPr lang="en-US" sz="2200"/>
            </a:br>
            <a:r>
              <a:rPr lang="en-US" sz="2200"/>
              <a:t>Document Accessibility Specialist</a:t>
            </a:r>
            <a:br>
              <a:rPr lang="en-US" sz="2200"/>
            </a:br>
            <a:r>
              <a:rPr lang="en-US" sz="2200" err="1"/>
              <a:t>gabyd@uw.edu</a:t>
            </a:r>
            <a:endParaRPr lang="en-US" sz="2200"/>
          </a:p>
        </p:txBody>
      </p:sp>
      <p:sp>
        <p:nvSpPr>
          <p:cNvPr id="4" name="TextBox 3">
            <a:extLst>
              <a:ext uri="{FF2B5EF4-FFF2-40B4-BE49-F238E27FC236}">
                <a16:creationId xmlns:a16="http://schemas.microsoft.com/office/drawing/2014/main" id="{F6D08AFD-313A-7737-878A-18DB79C4BF19}"/>
              </a:ext>
            </a:extLst>
          </p:cNvPr>
          <p:cNvSpPr txBox="1"/>
          <p:nvPr/>
        </p:nvSpPr>
        <p:spPr>
          <a:xfrm>
            <a:off x="857744" y="5457429"/>
            <a:ext cx="3900243" cy="1107996"/>
          </a:xfrm>
          <a:prstGeom prst="rect">
            <a:avLst/>
          </a:prstGeom>
          <a:noFill/>
        </p:spPr>
        <p:txBody>
          <a:bodyPr wrap="square" rtlCol="0">
            <a:spAutoFit/>
          </a:bodyPr>
          <a:lstStyle/>
          <a:p>
            <a:r>
              <a:rPr lang="en-US" sz="2200"/>
              <a:t>Terrill Thompson</a:t>
            </a:r>
            <a:br>
              <a:rPr lang="en-US" sz="2200"/>
            </a:br>
            <a:r>
              <a:rPr lang="en-US" sz="2200"/>
              <a:t>Manager, IT Accessibility Team </a:t>
            </a:r>
            <a:br>
              <a:rPr lang="en-US" sz="2200"/>
            </a:br>
            <a:r>
              <a:rPr lang="en-US" sz="2200" err="1"/>
              <a:t>tft@uw.edu</a:t>
            </a:r>
            <a:endParaRPr lang="en-US" sz="220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lIns="91440" tIns="45720" rIns="91440" bIns="45720" anchor="ctr">
            <a:normAutofit fontScale="90000"/>
          </a:bodyPr>
          <a:lstStyle/>
          <a:p>
            <a:r>
              <a:rPr lang="en-US"/>
              <a:t>Background images on Master Slide in PowerPoint Desktop only</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623437"/>
            <a:ext cx="8196210" cy="4015497"/>
          </a:xfrm>
        </p:spPr>
        <p:txBody>
          <a:bodyPr lIns="91440" tIns="45720" rIns="91440" bIns="45720" anchor="t"/>
          <a:lstStyle/>
          <a:p>
            <a:r>
              <a:rPr lang="en-US" sz="2000" b="0"/>
              <a:t>Select the "View" tab, choose "Slide Master"</a:t>
            </a:r>
          </a:p>
          <a:p>
            <a:pPr lvl="1"/>
            <a:r>
              <a:rPr lang="en-US" sz="1800" b="0"/>
              <a:t>Select image, right click &gt; Alt text</a:t>
            </a:r>
            <a:endParaRPr lang="en-US" sz="1800" b="0">
              <a:ea typeface="Open Sans"/>
            </a:endParaRPr>
          </a:p>
          <a:p>
            <a:pPr lvl="1"/>
            <a:r>
              <a:rPr lang="en-US" sz="1800" b="0"/>
              <a:t>Check "Mark as decorative" checkbox</a:t>
            </a:r>
            <a:endParaRPr lang="en-US" sz="2000" b="0"/>
          </a:p>
        </p:txBody>
      </p:sp>
      <p:pic>
        <p:nvPicPr>
          <p:cNvPr id="6" name="Picture 5" descr="Screen shot of PowerPoint slide master view.">
            <a:extLst>
              <a:ext uri="{FF2B5EF4-FFF2-40B4-BE49-F238E27FC236}">
                <a16:creationId xmlns:a16="http://schemas.microsoft.com/office/drawing/2014/main" id="{109BED53-E9F2-CF72-4775-ED7D35DB5361}"/>
              </a:ext>
            </a:extLst>
          </p:cNvPr>
          <p:cNvPicPr>
            <a:picLocks noChangeAspect="1"/>
          </p:cNvPicPr>
          <p:nvPr/>
        </p:nvPicPr>
        <p:blipFill>
          <a:blip r:embed="rId3"/>
          <a:stretch>
            <a:fillRect/>
          </a:stretch>
        </p:blipFill>
        <p:spPr>
          <a:xfrm>
            <a:off x="1621941" y="2925955"/>
            <a:ext cx="5905744" cy="3083710"/>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421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anchor="ctr">
            <a:normAutofit fontScale="90000"/>
          </a:bodyPr>
          <a:lstStyle/>
          <a:p>
            <a:r>
              <a:rPr lang="en-US"/>
              <a:t>Background images on Master Slide (Theme) in Google Slides</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736725"/>
            <a:ext cx="8196210" cy="4015497"/>
          </a:xfrm>
        </p:spPr>
        <p:txBody>
          <a:bodyPr lIns="91440" tIns="45720" rIns="91440" bIns="45720" anchor="t"/>
          <a:lstStyle/>
          <a:p>
            <a:r>
              <a:rPr lang="en-US" b="0"/>
              <a:t>There is no option to mark an image as decorative in Google products</a:t>
            </a:r>
            <a:endParaRPr lang="en-US" b="0">
              <a:ea typeface="Open Sans"/>
            </a:endParaRPr>
          </a:p>
          <a:p>
            <a:r>
              <a:rPr lang="en-US" b="0"/>
              <a:t>Every image will be announced</a:t>
            </a:r>
            <a:endParaRPr lang="en-US" b="0">
              <a:ea typeface="Open Sans"/>
            </a:endParaRPr>
          </a:p>
          <a:p>
            <a:r>
              <a:rPr lang="en-US" b="0"/>
              <a:t>So, they must have Alt text!</a:t>
            </a:r>
            <a:endParaRPr lang="en-US" b="0">
              <a:ea typeface="Open Sans"/>
            </a:endParaRPr>
          </a:p>
        </p:txBody>
      </p:sp>
    </p:spTree>
    <p:extLst>
      <p:ext uri="{BB962C8B-B14F-4D97-AF65-F5344CB8AC3E}">
        <p14:creationId xmlns:p14="http://schemas.microsoft.com/office/powerpoint/2010/main" val="365958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CDAB2-06FF-C847-AE91-D7A2184677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59367B-164E-B49C-9EC9-6719F683FB00}"/>
              </a:ext>
            </a:extLst>
          </p:cNvPr>
          <p:cNvSpPr>
            <a:spLocks noGrp="1"/>
          </p:cNvSpPr>
          <p:nvPr>
            <p:ph type="title"/>
          </p:nvPr>
        </p:nvSpPr>
        <p:spPr/>
        <p:txBody>
          <a:bodyPr/>
          <a:lstStyle/>
          <a:p>
            <a:r>
              <a:rPr lang="en-US"/>
              <a:t>Technique #1: Screen Reader Support (Slide 1)</a:t>
            </a:r>
          </a:p>
        </p:txBody>
      </p:sp>
      <p:sp>
        <p:nvSpPr>
          <p:cNvPr id="2" name="Text Placeholder 1">
            <a:extLst>
              <a:ext uri="{FF2B5EF4-FFF2-40B4-BE49-F238E27FC236}">
                <a16:creationId xmlns:a16="http://schemas.microsoft.com/office/drawing/2014/main" id="{1BC4074D-22DB-CD5D-C957-E7B33E3FC2C9}"/>
              </a:ext>
            </a:extLst>
          </p:cNvPr>
          <p:cNvSpPr>
            <a:spLocks noGrp="1"/>
          </p:cNvSpPr>
          <p:nvPr>
            <p:ph type="body" sz="quarter" idx="11"/>
          </p:nvPr>
        </p:nvSpPr>
        <p:spPr>
          <a:xfrm>
            <a:off x="624927" y="1589580"/>
            <a:ext cx="8196210" cy="4622034"/>
          </a:xfrm>
        </p:spPr>
        <p:txBody>
          <a:bodyPr/>
          <a:lstStyle/>
          <a:p>
            <a:r>
              <a:rPr lang="en-US" sz="2400" b="0"/>
              <a:t>In Microsoft products (both Win and Mac), all screen readers announce alt text on images. </a:t>
            </a:r>
          </a:p>
          <a:p>
            <a:pPr lvl="1"/>
            <a:r>
              <a:rPr lang="en-US" b="0"/>
              <a:t>If an image is marked as decorative, screen readers ignored images in our original tests. </a:t>
            </a:r>
          </a:p>
          <a:p>
            <a:pPr lvl="1"/>
            <a:r>
              <a:rPr lang="en-US" b="0"/>
              <a:t>Recent tests: If an image is marked as decorative, screen readers announce “Decorative image” (probably MS bug).   </a:t>
            </a:r>
          </a:p>
          <a:p>
            <a:r>
              <a:rPr lang="en-US" sz="2400" b="0"/>
              <a:t>In Google products, screen readers announce the title (prefaced with “Alt text title:”) followed by the description (prefaced with “Alt text description:”).</a:t>
            </a:r>
            <a:endParaRPr lang="en-US" sz="2400" b="0">
              <a:ea typeface="Open Sans"/>
            </a:endParaRPr>
          </a:p>
          <a:p>
            <a:endParaRPr lang="en-US"/>
          </a:p>
        </p:txBody>
      </p:sp>
    </p:spTree>
    <p:extLst>
      <p:ext uri="{BB962C8B-B14F-4D97-AF65-F5344CB8AC3E}">
        <p14:creationId xmlns:p14="http://schemas.microsoft.com/office/powerpoint/2010/main" val="371763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AAAA7-E57A-205E-898E-DB924AF141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ACC57F-7740-1290-39B2-FFEC2B5C2479}"/>
              </a:ext>
            </a:extLst>
          </p:cNvPr>
          <p:cNvSpPr>
            <a:spLocks noGrp="1"/>
          </p:cNvSpPr>
          <p:nvPr>
            <p:ph type="title"/>
          </p:nvPr>
        </p:nvSpPr>
        <p:spPr/>
        <p:txBody>
          <a:bodyPr/>
          <a:lstStyle/>
          <a:p>
            <a:r>
              <a:rPr lang="en-US"/>
              <a:t>Technique #1: Screen Reader Support (Slide 2) </a:t>
            </a:r>
          </a:p>
        </p:txBody>
      </p:sp>
      <p:sp>
        <p:nvSpPr>
          <p:cNvPr id="2" name="Text Placeholder 1">
            <a:extLst>
              <a:ext uri="{FF2B5EF4-FFF2-40B4-BE49-F238E27FC236}">
                <a16:creationId xmlns:a16="http://schemas.microsoft.com/office/drawing/2014/main" id="{8FC2A09E-4EED-8CA3-5A67-DAB7486AA577}"/>
              </a:ext>
            </a:extLst>
          </p:cNvPr>
          <p:cNvSpPr>
            <a:spLocks noGrp="1"/>
          </p:cNvSpPr>
          <p:nvPr>
            <p:ph type="body" sz="quarter" idx="11"/>
          </p:nvPr>
        </p:nvSpPr>
        <p:spPr/>
        <p:txBody>
          <a:bodyPr/>
          <a:lstStyle/>
          <a:p>
            <a:r>
              <a:rPr lang="en-US" sz="2400" b="0"/>
              <a:t>JAWS and Narrator read </a:t>
            </a:r>
            <a:r>
              <a:rPr lang="en-US" sz="2400"/>
              <a:t>images from Master Slide</a:t>
            </a:r>
            <a:r>
              <a:rPr lang="en-US" sz="2400" b="0"/>
              <a:t> if they have alt text; NVDA and </a:t>
            </a:r>
            <a:r>
              <a:rPr lang="en-US" sz="2400" b="0" err="1"/>
              <a:t>VoiceOver</a:t>
            </a:r>
            <a:r>
              <a:rPr lang="en-US" sz="2400" b="0"/>
              <a:t> do not .</a:t>
            </a:r>
          </a:p>
          <a:p>
            <a:r>
              <a:rPr lang="en-US" b="0"/>
              <a:t>Conclusions:</a:t>
            </a:r>
          </a:p>
          <a:p>
            <a:pPr lvl="1"/>
            <a:r>
              <a:rPr lang="en-US" b="0"/>
              <a:t>I</a:t>
            </a:r>
            <a:r>
              <a:rPr lang="en-US" b="0">
                <a:ea typeface="Open Sans"/>
              </a:rPr>
              <a:t>mages you want to be read should </a:t>
            </a:r>
            <a:r>
              <a:rPr lang="en-US">
                <a:ea typeface="Open Sans"/>
              </a:rPr>
              <a:t>not </a:t>
            </a:r>
            <a:r>
              <a:rPr lang="en-US" b="0">
                <a:ea typeface="Open Sans"/>
              </a:rPr>
              <a:t>be on the Master Slide – they won’t be read reliably</a:t>
            </a:r>
          </a:p>
          <a:p>
            <a:pPr lvl="1"/>
            <a:r>
              <a:rPr lang="en-US" b="0">
                <a:ea typeface="Open Sans"/>
              </a:rPr>
              <a:t>If you follow the above advice, images on the master slide will all be decorative. Therefore, do not add alt text to images on the Master Slide (since some screen readers </a:t>
            </a:r>
            <a:r>
              <a:rPr lang="en-US" b="0" i="1">
                <a:ea typeface="Open Sans"/>
              </a:rPr>
              <a:t>will </a:t>
            </a:r>
            <a:r>
              <a:rPr lang="en-US" b="0">
                <a:ea typeface="Open Sans"/>
              </a:rPr>
              <a:t>read them). </a:t>
            </a:r>
          </a:p>
          <a:p>
            <a:endParaRPr lang="en-US"/>
          </a:p>
        </p:txBody>
      </p:sp>
    </p:spTree>
    <p:extLst>
      <p:ext uri="{BB962C8B-B14F-4D97-AF65-F5344CB8AC3E}">
        <p14:creationId xmlns:p14="http://schemas.microsoft.com/office/powerpoint/2010/main" val="1778294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56" y="371511"/>
            <a:ext cx="8183759" cy="991998"/>
          </a:xfrm>
        </p:spPr>
        <p:txBody>
          <a:bodyPr>
            <a:normAutofit/>
          </a:bodyPr>
          <a:lstStyle/>
          <a:p>
            <a:r>
              <a:rPr lang="en-US"/>
              <a:t>Converting to PDF</a:t>
            </a:r>
          </a:p>
        </p:txBody>
      </p:sp>
      <p:sp>
        <p:nvSpPr>
          <p:cNvPr id="3" name="Text Placeholder 2">
            <a:extLst>
              <a:ext uri="{FF2B5EF4-FFF2-40B4-BE49-F238E27FC236}">
                <a16:creationId xmlns:a16="http://schemas.microsoft.com/office/drawing/2014/main" id="{F368576B-ADEC-DF41-2C4D-1D5255BF74B5}"/>
              </a:ext>
            </a:extLst>
          </p:cNvPr>
          <p:cNvSpPr>
            <a:spLocks noGrp="1"/>
          </p:cNvSpPr>
          <p:nvPr>
            <p:ph type="body" sz="quarter" idx="11"/>
          </p:nvPr>
        </p:nvSpPr>
        <p:spPr>
          <a:xfrm>
            <a:off x="671755" y="1736725"/>
            <a:ext cx="8183759" cy="4343441"/>
          </a:xfrm>
        </p:spPr>
        <p:txBody>
          <a:bodyPr/>
          <a:lstStyle/>
          <a:p>
            <a:r>
              <a:rPr lang="en-US" b="0" dirty="0"/>
              <a:t>Google </a:t>
            </a:r>
            <a:r>
              <a:rPr lang="en-US" dirty="0"/>
              <a:t>does not</a:t>
            </a:r>
            <a:r>
              <a:rPr lang="en-US" b="0" dirty="0"/>
              <a:t> support tagged PDF. </a:t>
            </a:r>
          </a:p>
          <a:p>
            <a:pPr lvl="1"/>
            <a:r>
              <a:rPr lang="en-US" b="0" dirty="0"/>
              <a:t>Grackle fixes this. </a:t>
            </a:r>
          </a:p>
          <a:p>
            <a:r>
              <a:rPr lang="en-US" b="0" dirty="0"/>
              <a:t>PowerPoint for Mac </a:t>
            </a:r>
            <a:r>
              <a:rPr lang="en-US" dirty="0"/>
              <a:t>does not</a:t>
            </a:r>
            <a:r>
              <a:rPr lang="en-US" b="0" dirty="0"/>
              <a:t> support tagged PDF.</a:t>
            </a:r>
          </a:p>
          <a:p>
            <a:r>
              <a:rPr lang="en-US" b="0" dirty="0">
                <a:ea typeface="Open Sans"/>
              </a:rPr>
              <a:t>There are many ways to export from Microsoft Office in Windows </a:t>
            </a:r>
          </a:p>
          <a:p>
            <a:pPr lvl="1"/>
            <a:r>
              <a:rPr lang="en-US" b="0" dirty="0">
                <a:ea typeface="Open Sans"/>
              </a:rPr>
              <a:t>All methods result in similar output. </a:t>
            </a:r>
          </a:p>
          <a:p>
            <a:pPr lvl="1"/>
            <a:r>
              <a:rPr lang="en-US" dirty="0">
                <a:ea typeface="Open Sans"/>
              </a:rPr>
              <a:t>Look for a checkbox or radio button to enable tags</a:t>
            </a:r>
            <a:r>
              <a:rPr lang="en-US" b="0" dirty="0">
                <a:ea typeface="Open Sans"/>
              </a:rPr>
              <a:t> and be sure it’s checked!   </a:t>
            </a:r>
          </a:p>
          <a:p>
            <a:pPr marL="0" indent="0">
              <a:buNone/>
            </a:pPr>
            <a:endParaRPr lang="en-US" b="0" dirty="0"/>
          </a:p>
          <a:p>
            <a:pPr marL="0" indent="0">
              <a:buNone/>
            </a:pPr>
            <a:r>
              <a:rPr lang="en-US" b="0" dirty="0"/>
              <a:t> </a:t>
            </a:r>
          </a:p>
        </p:txBody>
      </p:sp>
    </p:spTree>
    <p:custDataLst>
      <p:tags r:id="rId1"/>
    </p:custDataLst>
    <p:extLst>
      <p:ext uri="{BB962C8B-B14F-4D97-AF65-F5344CB8AC3E}">
        <p14:creationId xmlns:p14="http://schemas.microsoft.com/office/powerpoint/2010/main" val="26085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4CD-D2B2-6F7E-8BE8-316D7B4A7291}"/>
              </a:ext>
            </a:extLst>
          </p:cNvPr>
          <p:cNvSpPr>
            <a:spLocks noGrp="1"/>
          </p:cNvSpPr>
          <p:nvPr>
            <p:ph type="title"/>
          </p:nvPr>
        </p:nvSpPr>
        <p:spPr/>
        <p:txBody>
          <a:bodyPr/>
          <a:lstStyle/>
          <a:p>
            <a:r>
              <a:rPr lang="en-US"/>
              <a:t>Save As… PDF</a:t>
            </a:r>
          </a:p>
        </p:txBody>
      </p:sp>
      <p:pic>
        <p:nvPicPr>
          <p:cNvPr id="3" name="Picture 2" descr="Screen shot of Save As dialog, with PDF selected as file format, and 'Best for electronic distribution and accessibility&quot; checked. ">
            <a:extLst>
              <a:ext uri="{FF2B5EF4-FFF2-40B4-BE49-F238E27FC236}">
                <a16:creationId xmlns:a16="http://schemas.microsoft.com/office/drawing/2014/main" id="{90F877E5-FE02-8F75-60FA-A0D1C37E48A7}"/>
              </a:ext>
            </a:extLst>
          </p:cNvPr>
          <p:cNvPicPr>
            <a:picLocks noChangeAspect="1"/>
          </p:cNvPicPr>
          <p:nvPr/>
        </p:nvPicPr>
        <p:blipFill>
          <a:blip r:embed="rId2"/>
          <a:stretch>
            <a:fillRect/>
          </a:stretch>
        </p:blipFill>
        <p:spPr>
          <a:xfrm>
            <a:off x="581891" y="1679191"/>
            <a:ext cx="7772400" cy="4330889"/>
          </a:xfrm>
          <a:prstGeom prst="rect">
            <a:avLst/>
          </a:prstGeom>
          <a:ln>
            <a:solidFill>
              <a:schemeClr val="accent5"/>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3225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C371-F554-6E44-DF28-A60C75E74EAE}"/>
              </a:ext>
            </a:extLst>
          </p:cNvPr>
          <p:cNvSpPr>
            <a:spLocks noGrp="1"/>
          </p:cNvSpPr>
          <p:nvPr>
            <p:ph type="title"/>
          </p:nvPr>
        </p:nvSpPr>
        <p:spPr/>
        <p:txBody>
          <a:bodyPr/>
          <a:lstStyle/>
          <a:p>
            <a:r>
              <a:rPr lang="en-US"/>
              <a:t>Export &gt; PDF</a:t>
            </a:r>
          </a:p>
        </p:txBody>
      </p:sp>
      <p:sp>
        <p:nvSpPr>
          <p:cNvPr id="3" name="Text Placeholder 2">
            <a:extLst>
              <a:ext uri="{FF2B5EF4-FFF2-40B4-BE49-F238E27FC236}">
                <a16:creationId xmlns:a16="http://schemas.microsoft.com/office/drawing/2014/main" id="{97C549EE-0908-26B4-E186-D9F45D6109E4}"/>
              </a:ext>
            </a:extLst>
          </p:cNvPr>
          <p:cNvSpPr>
            <a:spLocks noGrp="1"/>
          </p:cNvSpPr>
          <p:nvPr>
            <p:ph type="body" sz="quarter" idx="11"/>
          </p:nvPr>
        </p:nvSpPr>
        <p:spPr>
          <a:xfrm>
            <a:off x="659305" y="1736725"/>
            <a:ext cx="4059840" cy="4015497"/>
          </a:xfrm>
        </p:spPr>
        <p:txBody>
          <a:bodyPr/>
          <a:lstStyle/>
          <a:p>
            <a:r>
              <a:rPr lang="en-US" b="0"/>
              <a:t>In “Options”, be sure “Document structure tags for accessibility” is checked</a:t>
            </a:r>
          </a:p>
          <a:p>
            <a:r>
              <a:rPr lang="en-US" b="0">
                <a:ea typeface="Open Sans"/>
              </a:rPr>
              <a:t>If you chose “Minimize size” (outside of the Options dialog), that will uncheck the above checkbox. Be sure to check it back on. </a:t>
            </a:r>
            <a:endParaRPr lang="en-US" b="0"/>
          </a:p>
          <a:p>
            <a:endParaRPr lang="en-US"/>
          </a:p>
        </p:txBody>
      </p:sp>
      <p:pic>
        <p:nvPicPr>
          <p:cNvPr id="1026" name="Picture 2" descr="Screen shot of the Options dialog when exporting from Word to PDF; 'Document structure tags for accessibility' is checked. ">
            <a:extLst>
              <a:ext uri="{FF2B5EF4-FFF2-40B4-BE49-F238E27FC236}">
                <a16:creationId xmlns:a16="http://schemas.microsoft.com/office/drawing/2014/main" id="{EF19F2D2-1366-2D01-E6C9-BAED087B1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978" y="849364"/>
            <a:ext cx="3138276" cy="4902858"/>
          </a:xfrm>
          <a:prstGeom prst="rect">
            <a:avLst/>
          </a:prstGeom>
          <a:noFill/>
          <a:ln>
            <a:solidFill>
              <a:schemeClr val="accent5"/>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5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C371-F554-6E44-DF28-A60C75E74EAE}"/>
              </a:ext>
            </a:extLst>
          </p:cNvPr>
          <p:cNvSpPr>
            <a:spLocks noGrp="1"/>
          </p:cNvSpPr>
          <p:nvPr>
            <p:ph type="title"/>
          </p:nvPr>
        </p:nvSpPr>
        <p:spPr/>
        <p:txBody>
          <a:bodyPr/>
          <a:lstStyle/>
          <a:p>
            <a:r>
              <a:rPr lang="en-US"/>
              <a:t>Export &gt; Create Adobe PDF (</a:t>
            </a:r>
            <a:r>
              <a:rPr lang="en-US" err="1"/>
              <a:t>PDFMaker</a:t>
            </a:r>
            <a:r>
              <a:rPr lang="en-US"/>
              <a:t>)</a:t>
            </a:r>
          </a:p>
        </p:txBody>
      </p:sp>
      <p:pic>
        <p:nvPicPr>
          <p:cNvPr id="5" name="Picture 4" descr="Create Adobe PDF dialog, with 'Enable Accessibility and Reflow with tagged Adobe PDF&quot; checked.">
            <a:extLst>
              <a:ext uri="{FF2B5EF4-FFF2-40B4-BE49-F238E27FC236}">
                <a16:creationId xmlns:a16="http://schemas.microsoft.com/office/drawing/2014/main" id="{DFEF5ECC-D5A6-892D-9C81-5B36E21E732D}"/>
              </a:ext>
            </a:extLst>
          </p:cNvPr>
          <p:cNvPicPr>
            <a:picLocks noChangeAspect="1"/>
          </p:cNvPicPr>
          <p:nvPr/>
        </p:nvPicPr>
        <p:blipFill>
          <a:blip r:embed="rId3"/>
          <a:stretch>
            <a:fillRect/>
          </a:stretch>
        </p:blipFill>
        <p:spPr>
          <a:xfrm>
            <a:off x="1278081" y="1600200"/>
            <a:ext cx="6820811" cy="4473451"/>
          </a:xfrm>
          <a:prstGeom prst="rect">
            <a:avLst/>
          </a:prstGeom>
          <a:ln>
            <a:solidFill>
              <a:schemeClr val="accent5"/>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259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ADB59-70A2-3650-741D-F362F3EBB2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ED631E-BC85-A32B-F56C-184ACD013B27}"/>
              </a:ext>
            </a:extLst>
          </p:cNvPr>
          <p:cNvSpPr>
            <a:spLocks noGrp="1"/>
          </p:cNvSpPr>
          <p:nvPr>
            <p:ph type="title"/>
          </p:nvPr>
        </p:nvSpPr>
        <p:spPr/>
        <p:txBody>
          <a:bodyPr/>
          <a:lstStyle/>
          <a:p>
            <a:r>
              <a:rPr lang="en-US"/>
              <a:t>Technique #1: Results after Export  </a:t>
            </a:r>
          </a:p>
        </p:txBody>
      </p:sp>
      <p:sp>
        <p:nvSpPr>
          <p:cNvPr id="2" name="Text Placeholder 1">
            <a:extLst>
              <a:ext uri="{FF2B5EF4-FFF2-40B4-BE49-F238E27FC236}">
                <a16:creationId xmlns:a16="http://schemas.microsoft.com/office/drawing/2014/main" id="{289FFAD8-6B64-99EB-BC6E-1346B2013227}"/>
              </a:ext>
            </a:extLst>
          </p:cNvPr>
          <p:cNvSpPr>
            <a:spLocks noGrp="1"/>
          </p:cNvSpPr>
          <p:nvPr>
            <p:ph type="body" sz="quarter" idx="11"/>
          </p:nvPr>
        </p:nvSpPr>
        <p:spPr>
          <a:xfrm>
            <a:off x="659305" y="1736725"/>
            <a:ext cx="8196210" cy="4574623"/>
          </a:xfrm>
        </p:spPr>
        <p:txBody>
          <a:bodyPr/>
          <a:lstStyle/>
          <a:p>
            <a:r>
              <a:rPr lang="en-US" dirty="0"/>
              <a:t>Google cannot export to tagged PDF. </a:t>
            </a:r>
          </a:p>
          <a:p>
            <a:pPr lvl="1"/>
            <a:r>
              <a:rPr lang="en-US" b="0" dirty="0"/>
              <a:t>With the Grackle plugin, the description is passed to the &lt;Figure&gt; tag in PDF (the title is lost)  </a:t>
            </a:r>
          </a:p>
          <a:p>
            <a:r>
              <a:rPr lang="en-US" dirty="0"/>
              <a:t>In Microsoft products: </a:t>
            </a:r>
          </a:p>
          <a:p>
            <a:pPr lvl="1"/>
            <a:r>
              <a:rPr lang="en-US" b="0" dirty="0"/>
              <a:t>Alt text is passed to the &lt;Figure&gt; tag in PDF</a:t>
            </a:r>
          </a:p>
          <a:p>
            <a:pPr lvl="1"/>
            <a:r>
              <a:rPr lang="en-US" b="0" dirty="0"/>
              <a:t>Images marked as decorative are not included in the tag tree of the PDF (i.e., they are hidden to screen readers)</a:t>
            </a:r>
          </a:p>
          <a:p>
            <a:r>
              <a:rPr lang="en-US" dirty="0"/>
              <a:t>Exporting to Word Desktop:</a:t>
            </a:r>
          </a:p>
          <a:p>
            <a:pPr lvl="1"/>
            <a:r>
              <a:rPr lang="en-US" dirty="0"/>
              <a:t>From Google:</a:t>
            </a:r>
            <a:r>
              <a:rPr lang="en-US" b="0" dirty="0"/>
              <a:t> Only description survives (not title). </a:t>
            </a:r>
          </a:p>
          <a:p>
            <a:pPr lvl="1"/>
            <a:r>
              <a:rPr lang="en-US" dirty="0"/>
              <a:t>From Word Online:</a:t>
            </a:r>
            <a:r>
              <a:rPr lang="en-US" b="0" dirty="0"/>
              <a:t> The title and description are combined as one text string in alt text field </a:t>
            </a:r>
            <a:endParaRPr lang="en-US" dirty="0"/>
          </a:p>
          <a:p>
            <a:endParaRPr lang="en-US" dirty="0"/>
          </a:p>
          <a:p>
            <a:endParaRPr lang="en-US" dirty="0"/>
          </a:p>
        </p:txBody>
      </p:sp>
    </p:spTree>
    <p:extLst>
      <p:ext uri="{BB962C8B-B14F-4D97-AF65-F5344CB8AC3E}">
        <p14:creationId xmlns:p14="http://schemas.microsoft.com/office/powerpoint/2010/main" val="1785429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49112"/>
            <a:ext cx="6972300" cy="3522341"/>
          </a:xfrm>
        </p:spPr>
        <p:txBody>
          <a:bodyPr>
            <a:normAutofit/>
          </a:bodyPr>
          <a:lstStyle/>
          <a:p>
            <a:r>
              <a:rPr lang="en-US"/>
              <a:t>Technique #2</a:t>
            </a:r>
            <a:br>
              <a:rPr lang="en-US"/>
            </a:br>
            <a:r>
              <a:rPr lang="en-US"/>
              <a:t>Complex Images + Alt Text</a:t>
            </a:r>
          </a:p>
        </p:txBody>
      </p:sp>
    </p:spTree>
    <p:custDataLst>
      <p:tags r:id="rId1"/>
    </p:custDataLst>
    <p:extLst>
      <p:ext uri="{BB962C8B-B14F-4D97-AF65-F5344CB8AC3E}">
        <p14:creationId xmlns:p14="http://schemas.microsoft.com/office/powerpoint/2010/main" val="248332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0104-333B-53F3-5EB9-1AB7C9CF60C8}"/>
              </a:ext>
            </a:extLst>
          </p:cNvPr>
          <p:cNvSpPr>
            <a:spLocks noGrp="1"/>
          </p:cNvSpPr>
          <p:nvPr>
            <p:ph type="title"/>
          </p:nvPr>
        </p:nvSpPr>
        <p:spPr/>
        <p:txBody>
          <a:bodyPr/>
          <a:lstStyle/>
          <a:p>
            <a:r>
              <a:rPr lang="en-US"/>
              <a:t>These slides</a:t>
            </a:r>
          </a:p>
        </p:txBody>
      </p:sp>
      <p:pic>
        <p:nvPicPr>
          <p:cNvPr id="4" name="Picture 3">
            <a:extLst>
              <a:ext uri="{FF2B5EF4-FFF2-40B4-BE49-F238E27FC236}">
                <a16:creationId xmlns:a16="http://schemas.microsoft.com/office/drawing/2014/main" id="{6989B461-8A49-3D64-1514-A335C596349A}"/>
              </a:ext>
            </a:extLst>
          </p:cNvPr>
          <p:cNvPicPr>
            <a:picLocks noChangeAspect="1"/>
          </p:cNvPicPr>
          <p:nvPr/>
        </p:nvPicPr>
        <p:blipFill>
          <a:blip r:embed="rId2"/>
          <a:stretch>
            <a:fillRect/>
          </a:stretch>
        </p:blipFill>
        <p:spPr>
          <a:xfrm>
            <a:off x="3737024" y="636015"/>
            <a:ext cx="4015498" cy="4015498"/>
          </a:xfrm>
          <a:prstGeom prst="rect">
            <a:avLst/>
          </a:prstGeom>
        </p:spPr>
      </p:pic>
      <p:sp>
        <p:nvSpPr>
          <p:cNvPr id="3" name="Text Placeholder 2">
            <a:extLst>
              <a:ext uri="{FF2B5EF4-FFF2-40B4-BE49-F238E27FC236}">
                <a16:creationId xmlns:a16="http://schemas.microsoft.com/office/drawing/2014/main" id="{1E57E0DC-E405-254C-4380-2EAAA9F8051C}"/>
              </a:ext>
            </a:extLst>
          </p:cNvPr>
          <p:cNvSpPr>
            <a:spLocks noGrp="1"/>
          </p:cNvSpPr>
          <p:nvPr>
            <p:ph type="body" sz="quarter" idx="11"/>
          </p:nvPr>
        </p:nvSpPr>
        <p:spPr>
          <a:xfrm>
            <a:off x="659305" y="5128592"/>
            <a:ext cx="8196210" cy="752839"/>
          </a:xfrm>
        </p:spPr>
        <p:txBody>
          <a:bodyPr/>
          <a:lstStyle/>
          <a:p>
            <a:pPr marL="0" indent="0">
              <a:buNone/>
            </a:pPr>
            <a:r>
              <a:rPr lang="en-US" dirty="0"/>
              <a:t>https://</a:t>
            </a:r>
            <a:r>
              <a:rPr lang="en-US" dirty="0" err="1"/>
              <a:t>staff.washington.edu</a:t>
            </a:r>
            <a:r>
              <a:rPr lang="en-US" dirty="0"/>
              <a:t>/</a:t>
            </a:r>
            <a:r>
              <a:rPr lang="en-US" dirty="0" err="1"/>
              <a:t>tft</a:t>
            </a:r>
            <a:r>
              <a:rPr lang="en-US" dirty="0"/>
              <a:t>/talks/csun2024/</a:t>
            </a:r>
            <a:br>
              <a:rPr lang="en-US" dirty="0"/>
            </a:br>
            <a:r>
              <a:rPr lang="en-US" dirty="0"/>
              <a:t>CSUN2024-MS-v-Google.pptx</a:t>
            </a:r>
          </a:p>
        </p:txBody>
      </p:sp>
    </p:spTree>
    <p:extLst>
      <p:ext uri="{BB962C8B-B14F-4D97-AF65-F5344CB8AC3E}">
        <p14:creationId xmlns:p14="http://schemas.microsoft.com/office/powerpoint/2010/main" val="140583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lIns="91440" tIns="45720" rIns="91440" bIns="45720" anchor="ctr">
            <a:normAutofit fontScale="90000"/>
          </a:bodyPr>
          <a:lstStyle/>
          <a:p>
            <a:r>
              <a:rPr lang="en-US"/>
              <a:t>Complex images in Word &amp; PowerPoint – Charts and Graphs</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736725"/>
            <a:ext cx="8196210" cy="4015497"/>
          </a:xfrm>
        </p:spPr>
        <p:txBody>
          <a:bodyPr lIns="91440" tIns="45720" rIns="91440" bIns="45720" anchor="t"/>
          <a:lstStyle/>
          <a:p>
            <a:r>
              <a:rPr lang="en-US" sz="2000" b="0"/>
              <a:t>Select object ensuring entire chart (not individual components) is outlined</a:t>
            </a:r>
          </a:p>
          <a:p>
            <a:r>
              <a:rPr lang="en-US" sz="2000" b="0"/>
              <a:t>Word &amp; PowerPoint desktop:</a:t>
            </a:r>
            <a:endParaRPr lang="en-US" sz="2000" b="0">
              <a:ea typeface="Open Sans"/>
            </a:endParaRPr>
          </a:p>
          <a:p>
            <a:pPr lvl="1"/>
            <a:r>
              <a:rPr lang="en-US" b="0"/>
              <a:t>Right click, select "View Alt text" from context menu</a:t>
            </a:r>
            <a:endParaRPr lang="en-US" b="0">
              <a:ea typeface="Open Sans"/>
            </a:endParaRPr>
          </a:p>
          <a:p>
            <a:r>
              <a:rPr lang="en-US" sz="2000" b="0"/>
              <a:t>Word &amp; PowerPoint for the Web:</a:t>
            </a:r>
            <a:endParaRPr lang="en-US" sz="2000" b="0">
              <a:ea typeface="Open Sans"/>
            </a:endParaRPr>
          </a:p>
          <a:p>
            <a:pPr lvl="1"/>
            <a:r>
              <a:rPr lang="en-US" b="0"/>
              <a:t>Adding charts or graphs is not supported</a:t>
            </a:r>
            <a:endParaRPr lang="en-US" b="0">
              <a:ea typeface="Open Sans"/>
            </a:endParaRPr>
          </a:p>
        </p:txBody>
      </p:sp>
      <p:pic>
        <p:nvPicPr>
          <p:cNvPr id="6" name="Picture 5" descr="Screen shot of a line graph and the Alt text panel in Word, the entire chart has focus exposing the Alt text. ">
            <a:extLst>
              <a:ext uri="{FF2B5EF4-FFF2-40B4-BE49-F238E27FC236}">
                <a16:creationId xmlns:a16="http://schemas.microsoft.com/office/drawing/2014/main" id="{0BD11A2D-B533-E9F2-8F6D-AF1D976CE2D1}"/>
              </a:ext>
            </a:extLst>
          </p:cNvPr>
          <p:cNvPicPr>
            <a:picLocks noChangeAspect="1"/>
          </p:cNvPicPr>
          <p:nvPr/>
        </p:nvPicPr>
        <p:blipFill rotWithShape="1">
          <a:blip r:embed="rId3"/>
          <a:srcRect t="-3909" r="-1793" b="-326"/>
          <a:stretch/>
        </p:blipFill>
        <p:spPr>
          <a:xfrm>
            <a:off x="659305" y="4169639"/>
            <a:ext cx="5333275" cy="2316850"/>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4457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lIns="91440" tIns="45720" rIns="91440" bIns="45720" anchor="ctr">
            <a:normAutofit fontScale="90000"/>
          </a:bodyPr>
          <a:lstStyle/>
          <a:p>
            <a:r>
              <a:rPr lang="en-US"/>
              <a:t>Complex images in Google (Charts, Graphs, Diagrams) </a:t>
            </a:r>
          </a:p>
        </p:txBody>
      </p:sp>
      <p:sp>
        <p:nvSpPr>
          <p:cNvPr id="8" name="Text Placeholder 7">
            <a:extLst>
              <a:ext uri="{FF2B5EF4-FFF2-40B4-BE49-F238E27FC236}">
                <a16:creationId xmlns:a16="http://schemas.microsoft.com/office/drawing/2014/main" id="{75406AD7-C0D8-CD38-0FF3-4932BD0B06B4}"/>
              </a:ext>
            </a:extLst>
          </p:cNvPr>
          <p:cNvSpPr>
            <a:spLocks noGrp="1"/>
          </p:cNvSpPr>
          <p:nvPr>
            <p:ph type="body" sz="quarter" idx="11"/>
          </p:nvPr>
        </p:nvSpPr>
        <p:spPr>
          <a:xfrm>
            <a:off x="659305" y="1736725"/>
            <a:ext cx="8196210" cy="4015497"/>
          </a:xfrm>
        </p:spPr>
        <p:txBody>
          <a:bodyPr lIns="91440" tIns="45720" rIns="91440" bIns="45720" anchor="t"/>
          <a:lstStyle/>
          <a:p>
            <a:r>
              <a:rPr lang="en-US" sz="2000" b="0"/>
              <a:t>Select object ensuring entire chart is outlined</a:t>
            </a:r>
          </a:p>
          <a:p>
            <a:r>
              <a:rPr lang="en-US" sz="2000" b="0"/>
              <a:t>Google Docs &amp; Slides: </a:t>
            </a:r>
            <a:endParaRPr lang="en-US" sz="2000" b="0">
              <a:ea typeface="Open Sans"/>
            </a:endParaRPr>
          </a:p>
          <a:p>
            <a:pPr lvl="1"/>
            <a:r>
              <a:rPr lang="en-US" b="0"/>
              <a:t>Right click, select "Alt text" from context menu</a:t>
            </a:r>
          </a:p>
          <a:p>
            <a:pPr lvl="1"/>
            <a:r>
              <a:rPr lang="en-US" b="0">
                <a:ea typeface="Open Sans"/>
              </a:rPr>
              <a:t>Add Alt Text in "Description" filed (Title is optional)</a:t>
            </a:r>
          </a:p>
        </p:txBody>
      </p:sp>
      <p:pic>
        <p:nvPicPr>
          <p:cNvPr id="4" name="Picture 3" descr="Screen shot of a line graph and the Alt text panel in Google Docs, the entire chart has focus exposing the Alt text. ">
            <a:extLst>
              <a:ext uri="{FF2B5EF4-FFF2-40B4-BE49-F238E27FC236}">
                <a16:creationId xmlns:a16="http://schemas.microsoft.com/office/drawing/2014/main" id="{18BEBCDC-87F9-AA64-F272-6C753484EFC3}"/>
              </a:ext>
            </a:extLst>
          </p:cNvPr>
          <p:cNvPicPr>
            <a:picLocks noChangeAspect="1"/>
          </p:cNvPicPr>
          <p:nvPr/>
        </p:nvPicPr>
        <p:blipFill>
          <a:blip r:embed="rId3"/>
          <a:stretch>
            <a:fillRect/>
          </a:stretch>
        </p:blipFill>
        <p:spPr>
          <a:xfrm>
            <a:off x="1680674" y="3429000"/>
            <a:ext cx="5782651" cy="2365778"/>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252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3377-763C-734C-A762-9794E5D2727F}"/>
              </a:ext>
            </a:extLst>
          </p:cNvPr>
          <p:cNvSpPr>
            <a:spLocks noGrp="1"/>
          </p:cNvSpPr>
          <p:nvPr>
            <p:ph type="title"/>
          </p:nvPr>
        </p:nvSpPr>
        <p:spPr>
          <a:xfrm>
            <a:off x="671756" y="371511"/>
            <a:ext cx="8183759" cy="991998"/>
          </a:xfrm>
        </p:spPr>
        <p:txBody>
          <a:bodyPr lIns="91440" tIns="45720" rIns="91440" bIns="45720" anchor="ctr">
            <a:normAutofit/>
          </a:bodyPr>
          <a:lstStyle/>
          <a:p>
            <a:r>
              <a:rPr lang="en-US"/>
              <a:t>Complex images in PowerPoint - Grouping</a:t>
            </a:r>
          </a:p>
        </p:txBody>
      </p:sp>
      <p:sp>
        <p:nvSpPr>
          <p:cNvPr id="3" name="Text Placeholder 2">
            <a:extLst>
              <a:ext uri="{FF2B5EF4-FFF2-40B4-BE49-F238E27FC236}">
                <a16:creationId xmlns:a16="http://schemas.microsoft.com/office/drawing/2014/main" id="{0F09CE30-E04D-EC44-9D81-70B1D5987E01}"/>
              </a:ext>
            </a:extLst>
          </p:cNvPr>
          <p:cNvSpPr>
            <a:spLocks noGrp="1"/>
          </p:cNvSpPr>
          <p:nvPr>
            <p:ph type="body" sz="quarter" idx="11"/>
          </p:nvPr>
        </p:nvSpPr>
        <p:spPr>
          <a:xfrm>
            <a:off x="658814" y="1736725"/>
            <a:ext cx="5160962" cy="4014788"/>
          </a:xfrm>
        </p:spPr>
        <p:txBody>
          <a:bodyPr lIns="91440" tIns="45720" rIns="91440" bIns="45720" anchor="t"/>
          <a:lstStyle/>
          <a:p>
            <a:r>
              <a:rPr lang="en-US" b="0"/>
              <a:t>Select all images in the group </a:t>
            </a:r>
            <a:endParaRPr lang="en-US"/>
          </a:p>
          <a:p>
            <a:pPr lvl="1"/>
            <a:r>
              <a:rPr lang="en-US" b="0"/>
              <a:t>From the Home ribbon choose "Arrange" drop down and choose "Group"</a:t>
            </a:r>
            <a:endParaRPr lang="en-US" b="0">
              <a:ea typeface="Open Sans"/>
            </a:endParaRPr>
          </a:p>
          <a:p>
            <a:r>
              <a:rPr lang="en-US" b="0"/>
              <a:t>Then provide alt text for the Group</a:t>
            </a:r>
            <a:endParaRPr lang="en-US" b="0">
              <a:ea typeface="Open Sans"/>
            </a:endParaRPr>
          </a:p>
        </p:txBody>
      </p:sp>
      <p:pic>
        <p:nvPicPr>
          <p:cNvPr id="6" name="Picture 5" descr="Images of a monitor, a computer mouse, and keyboard all are selected.">
            <a:extLst>
              <a:ext uri="{FF2B5EF4-FFF2-40B4-BE49-F238E27FC236}">
                <a16:creationId xmlns:a16="http://schemas.microsoft.com/office/drawing/2014/main" id="{3578A0FD-344E-D449-F5D3-DBCF8B7FA234}"/>
              </a:ext>
            </a:extLst>
          </p:cNvPr>
          <p:cNvPicPr>
            <a:picLocks noChangeAspect="1"/>
          </p:cNvPicPr>
          <p:nvPr/>
        </p:nvPicPr>
        <p:blipFill>
          <a:blip r:embed="rId3"/>
          <a:stretch>
            <a:fillRect/>
          </a:stretch>
        </p:blipFill>
        <p:spPr>
          <a:xfrm>
            <a:off x="2551950" y="3896096"/>
            <a:ext cx="2916089" cy="2336501"/>
          </a:xfrm>
          <a:prstGeom prst="rect">
            <a:avLst/>
          </a:prstGeom>
        </p:spPr>
      </p:pic>
      <p:pic>
        <p:nvPicPr>
          <p:cNvPr id="4" name="Picture 3" descr="Screen shot of the Arrange drop down menu from the home ribbon in PowerPoint.">
            <a:extLst>
              <a:ext uri="{FF2B5EF4-FFF2-40B4-BE49-F238E27FC236}">
                <a16:creationId xmlns:a16="http://schemas.microsoft.com/office/drawing/2014/main" id="{ABA23695-6085-8978-1B34-C2C6AA0C9B7D}"/>
              </a:ext>
            </a:extLst>
          </p:cNvPr>
          <p:cNvPicPr>
            <a:picLocks noChangeAspect="1"/>
          </p:cNvPicPr>
          <p:nvPr/>
        </p:nvPicPr>
        <p:blipFill>
          <a:blip r:embed="rId4"/>
          <a:stretch>
            <a:fillRect/>
          </a:stretch>
        </p:blipFill>
        <p:spPr>
          <a:xfrm>
            <a:off x="6160233" y="1636713"/>
            <a:ext cx="2324954" cy="4114800"/>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086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lIns="91440" tIns="45720" rIns="91440" bIns="45720" anchor="ctr">
            <a:normAutofit/>
          </a:bodyPr>
          <a:lstStyle/>
          <a:p>
            <a:r>
              <a:rPr lang="en-US"/>
              <a:t>Complex images in Google Slides – Grouping</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736725"/>
            <a:ext cx="8196210" cy="4015497"/>
          </a:xfrm>
        </p:spPr>
        <p:txBody>
          <a:bodyPr lIns="91440" tIns="45720" rIns="91440" bIns="45720" anchor="t"/>
          <a:lstStyle/>
          <a:p>
            <a:r>
              <a:rPr lang="en-US" sz="2000" b="0"/>
              <a:t>Select all images in the group</a:t>
            </a:r>
          </a:p>
          <a:p>
            <a:pPr lvl="1"/>
            <a:r>
              <a:rPr lang="en-US" b="0"/>
              <a:t>Choose "Arrange" from the menu and choose "Group"</a:t>
            </a:r>
          </a:p>
          <a:p>
            <a:r>
              <a:rPr lang="en-US" sz="2000"/>
              <a:t>IMPORTANT!</a:t>
            </a:r>
            <a:r>
              <a:rPr lang="en-US" sz="2000" b="0"/>
              <a:t> It is not possible to add Alt text to a group in Google</a:t>
            </a:r>
          </a:p>
        </p:txBody>
      </p:sp>
      <p:pic>
        <p:nvPicPr>
          <p:cNvPr id="5" name="Picture 4" descr="Screen shot of Arrange drop down menu in Google Slides. ">
            <a:extLst>
              <a:ext uri="{FF2B5EF4-FFF2-40B4-BE49-F238E27FC236}">
                <a16:creationId xmlns:a16="http://schemas.microsoft.com/office/drawing/2014/main" id="{2FC96C5C-6EA2-535D-BE71-FEDF10D2CC5A}"/>
              </a:ext>
            </a:extLst>
          </p:cNvPr>
          <p:cNvPicPr>
            <a:picLocks noChangeAspect="1"/>
          </p:cNvPicPr>
          <p:nvPr/>
        </p:nvPicPr>
        <p:blipFill>
          <a:blip r:embed="rId3"/>
          <a:stretch>
            <a:fillRect/>
          </a:stretch>
        </p:blipFill>
        <p:spPr>
          <a:xfrm>
            <a:off x="2783557" y="3124200"/>
            <a:ext cx="3576886" cy="2934563"/>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636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2CCF-8FE5-2EB3-60DF-25A8BE2D9A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62FABF-1BC7-40DB-1E1A-B31B710467E9}"/>
              </a:ext>
            </a:extLst>
          </p:cNvPr>
          <p:cNvSpPr>
            <a:spLocks noGrp="1"/>
          </p:cNvSpPr>
          <p:nvPr>
            <p:ph type="title"/>
          </p:nvPr>
        </p:nvSpPr>
        <p:spPr/>
        <p:txBody>
          <a:bodyPr/>
          <a:lstStyle/>
          <a:p>
            <a:r>
              <a:rPr lang="en-US"/>
              <a:t>Technique #2: Screen Reader Support </a:t>
            </a:r>
          </a:p>
        </p:txBody>
      </p:sp>
      <p:sp>
        <p:nvSpPr>
          <p:cNvPr id="2" name="Text Placeholder 1">
            <a:extLst>
              <a:ext uri="{FF2B5EF4-FFF2-40B4-BE49-F238E27FC236}">
                <a16:creationId xmlns:a16="http://schemas.microsoft.com/office/drawing/2014/main" id="{70CAC0FC-058D-1255-D934-90B79F0EEA13}"/>
              </a:ext>
            </a:extLst>
          </p:cNvPr>
          <p:cNvSpPr>
            <a:spLocks noGrp="1"/>
          </p:cNvSpPr>
          <p:nvPr>
            <p:ph type="body" sz="quarter" idx="11"/>
          </p:nvPr>
        </p:nvSpPr>
        <p:spPr>
          <a:xfrm>
            <a:off x="659305" y="1516007"/>
            <a:ext cx="8196210" cy="4821731"/>
          </a:xfrm>
        </p:spPr>
        <p:txBody>
          <a:bodyPr/>
          <a:lstStyle/>
          <a:p>
            <a:r>
              <a:rPr lang="en-US"/>
              <a:t>Grouped images in PowerPoint: Screen readers are inconsistent: </a:t>
            </a:r>
          </a:p>
          <a:p>
            <a:pPr lvl="1"/>
            <a:r>
              <a:rPr lang="en-US" b="0"/>
              <a:t>NVDA does not announce alt text on grouped images in PowerPoint.  </a:t>
            </a:r>
          </a:p>
          <a:p>
            <a:pPr lvl="1"/>
            <a:r>
              <a:rPr lang="en-US" b="0"/>
              <a:t>JAWS and Narrator (correctly) announce the alt text on the group and ignore components. </a:t>
            </a:r>
          </a:p>
          <a:p>
            <a:pPr lvl="1"/>
            <a:r>
              <a:rPr lang="en-US" b="0" err="1"/>
              <a:t>VoiceOver</a:t>
            </a:r>
            <a:r>
              <a:rPr lang="en-US" b="0"/>
              <a:t> (Mac) announces the alt text on the group, then makes exploring the group components optional.</a:t>
            </a:r>
          </a:p>
          <a:p>
            <a:r>
              <a:rPr lang="en-US"/>
              <a:t>Graphs, charts, and diagrams </a:t>
            </a:r>
            <a:r>
              <a:rPr lang="en-US" b="0"/>
              <a:t> </a:t>
            </a:r>
          </a:p>
          <a:p>
            <a:pPr lvl="1"/>
            <a:r>
              <a:rPr lang="en-US" b="0"/>
              <a:t>Our expectations (not currently met):</a:t>
            </a:r>
          </a:p>
          <a:p>
            <a:pPr lvl="2"/>
            <a:r>
              <a:rPr lang="en-US" b="0"/>
              <a:t>Screen readers read alt text as a summary </a:t>
            </a:r>
          </a:p>
          <a:p>
            <a:pPr lvl="2"/>
            <a:r>
              <a:rPr lang="en-US" b="0"/>
              <a:t>Users can drill in to explore details if desired </a:t>
            </a:r>
          </a:p>
          <a:p>
            <a:pPr lvl="2"/>
            <a:r>
              <a:rPr lang="en-US" b="0"/>
              <a:t>All charts, graphs, and diagrams are consistent </a:t>
            </a:r>
          </a:p>
        </p:txBody>
      </p:sp>
    </p:spTree>
    <p:extLst>
      <p:ext uri="{BB962C8B-B14F-4D97-AF65-F5344CB8AC3E}">
        <p14:creationId xmlns:p14="http://schemas.microsoft.com/office/powerpoint/2010/main" val="2972279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94208-3DF3-116C-6A3E-295CFA4C7C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4AE149-49AA-27FF-6604-D5FD4D34BE99}"/>
              </a:ext>
            </a:extLst>
          </p:cNvPr>
          <p:cNvSpPr>
            <a:spLocks noGrp="1"/>
          </p:cNvSpPr>
          <p:nvPr>
            <p:ph type="title"/>
          </p:nvPr>
        </p:nvSpPr>
        <p:spPr/>
        <p:txBody>
          <a:bodyPr/>
          <a:lstStyle/>
          <a:p>
            <a:r>
              <a:rPr lang="en-US"/>
              <a:t>Technique #2: Results after Export from Word or PowerPoint to PDF </a:t>
            </a:r>
          </a:p>
        </p:txBody>
      </p:sp>
      <p:sp>
        <p:nvSpPr>
          <p:cNvPr id="2" name="Text Placeholder 1">
            <a:extLst>
              <a:ext uri="{FF2B5EF4-FFF2-40B4-BE49-F238E27FC236}">
                <a16:creationId xmlns:a16="http://schemas.microsoft.com/office/drawing/2014/main" id="{7B9DFC08-737D-DD9B-86C2-D72C63ECB4FB}"/>
              </a:ext>
            </a:extLst>
          </p:cNvPr>
          <p:cNvSpPr>
            <a:spLocks noGrp="1"/>
          </p:cNvSpPr>
          <p:nvPr>
            <p:ph type="body" sz="quarter" idx="11"/>
          </p:nvPr>
        </p:nvSpPr>
        <p:spPr>
          <a:xfrm>
            <a:off x="579792" y="1557821"/>
            <a:ext cx="8196210" cy="4015497"/>
          </a:xfrm>
        </p:spPr>
        <p:txBody>
          <a:bodyPr/>
          <a:lstStyle/>
          <a:p>
            <a:r>
              <a:rPr lang="en-US" i="0">
                <a:effectLst/>
                <a:latin typeface="Open Sans" panose="020B0606030504020204" pitchFamily="34" charset="0"/>
                <a:ea typeface="Open Sans" panose="020B0606030504020204" pitchFamily="34" charset="0"/>
                <a:cs typeface="Open Sans" panose="020B0606030504020204" pitchFamily="34" charset="0"/>
              </a:rPr>
              <a:t>This is messy. Results vary. So many variables:</a:t>
            </a:r>
          </a:p>
          <a:p>
            <a:pPr lvl="1"/>
            <a:r>
              <a:rPr lang="en-US" b="0">
                <a:latin typeface="Open Sans" panose="020B0606030504020204" pitchFamily="34" charset="0"/>
                <a:ea typeface="Open Sans" panose="020B0606030504020204" pitchFamily="34" charset="0"/>
                <a:cs typeface="Open Sans" panose="020B0606030504020204" pitchFamily="34" charset="0"/>
              </a:rPr>
              <a:t>Word vs PowerPoint </a:t>
            </a:r>
          </a:p>
          <a:p>
            <a:pPr lvl="1"/>
            <a:r>
              <a:rPr lang="en-US" b="0" i="0">
                <a:effectLst/>
                <a:latin typeface="Open Sans" panose="020B0606030504020204" pitchFamily="34" charset="0"/>
                <a:ea typeface="Open Sans" panose="020B0606030504020204" pitchFamily="34" charset="0"/>
                <a:cs typeface="Open Sans" panose="020B0606030504020204" pitchFamily="34" charset="0"/>
              </a:rPr>
              <a:t>Export method </a:t>
            </a:r>
          </a:p>
          <a:p>
            <a:pPr lvl="1"/>
            <a:r>
              <a:rPr lang="en-US" b="0">
                <a:latin typeface="Open Sans" panose="020B0606030504020204" pitchFamily="34" charset="0"/>
                <a:ea typeface="Open Sans" panose="020B0606030504020204" pitchFamily="34" charset="0"/>
                <a:cs typeface="Open Sans" panose="020B0606030504020204" pitchFamily="34" charset="0"/>
              </a:rPr>
              <a:t>Desktop vs Online </a:t>
            </a:r>
            <a:endParaRPr lang="en-US" b="0" i="0">
              <a:effectLst/>
              <a:latin typeface="Open Sans" panose="020B0606030504020204" pitchFamily="34" charset="0"/>
              <a:ea typeface="Open Sans" panose="020B0606030504020204" pitchFamily="34" charset="0"/>
              <a:cs typeface="Open Sans" panose="020B0606030504020204" pitchFamily="34" charset="0"/>
            </a:endParaRPr>
          </a:p>
          <a:p>
            <a:r>
              <a:rPr lang="en-US" i="0">
                <a:effectLst/>
                <a:latin typeface="Open Sans" panose="020B0606030504020204" pitchFamily="34" charset="0"/>
                <a:ea typeface="Open Sans" panose="020B0606030504020204" pitchFamily="34" charset="0"/>
                <a:cs typeface="Open Sans" panose="020B0606030504020204" pitchFamily="34" charset="0"/>
              </a:rPr>
              <a:t>Example: Grouped images </a:t>
            </a:r>
          </a:p>
          <a:p>
            <a:pPr lvl="1"/>
            <a:r>
              <a:rPr lang="en-US" b="0">
                <a:latin typeface="Open Sans" panose="020B0606030504020204" pitchFamily="34" charset="0"/>
                <a:ea typeface="Open Sans" panose="020B0606030504020204" pitchFamily="34" charset="0"/>
                <a:cs typeface="Open Sans" panose="020B0606030504020204" pitchFamily="34" charset="0"/>
              </a:rPr>
              <a:t>If individual components have alt text, the result </a:t>
            </a:r>
            <a:r>
              <a:rPr lang="en-US" b="0" i="0">
                <a:effectLst/>
                <a:latin typeface="Open Sans" panose="020B0606030504020204" pitchFamily="34" charset="0"/>
                <a:ea typeface="Open Sans" panose="020B0606030504020204" pitchFamily="34" charset="0"/>
                <a:cs typeface="Open Sans" panose="020B0606030504020204" pitchFamily="34" charset="0"/>
              </a:rPr>
              <a:t>is a &lt;figure&gt; for the entire group with alt text; plus nested individual component &lt;figure&gt; tags inside that, also with alt text. Testing with JAWS &amp; NVDA reveal that only the alt on the parent &lt;figure&gt; is announced.</a:t>
            </a:r>
          </a:p>
          <a:p>
            <a:pPr lvl="1"/>
            <a:r>
              <a:rPr lang="en-US" b="0">
                <a:latin typeface="Open Sans" panose="020B0606030504020204" pitchFamily="34" charset="0"/>
                <a:ea typeface="Open Sans" panose="020B0606030504020204" pitchFamily="34" charset="0"/>
                <a:cs typeface="Open Sans" panose="020B0606030504020204" pitchFamily="34" charset="0"/>
              </a:rPr>
              <a:t>If individual components are marked as decorative: the entire collection is </a:t>
            </a:r>
            <a:r>
              <a:rPr lang="en-US" b="0" err="1">
                <a:latin typeface="Open Sans" panose="020B0606030504020204" pitchFamily="34" charset="0"/>
                <a:ea typeface="Open Sans" panose="020B0606030504020204" pitchFamily="34" charset="0"/>
                <a:cs typeface="Open Sans" panose="020B0606030504020204" pitchFamily="34" charset="0"/>
              </a:rPr>
              <a:t>artifacted</a:t>
            </a:r>
            <a:r>
              <a:rPr lang="en-US" b="0">
                <a:latin typeface="Open Sans" panose="020B0606030504020204" pitchFamily="34" charset="0"/>
                <a:ea typeface="Open Sans" panose="020B0606030504020204" pitchFamily="34" charset="0"/>
                <a:cs typeface="Open Sans" panose="020B0606030504020204" pitchFamily="34" charset="0"/>
              </a:rPr>
              <a:t> (i.e., not included in the PDF tag tree).  There is no outer &lt;figure&gt; tag with alt text. </a:t>
            </a:r>
          </a:p>
        </p:txBody>
      </p:sp>
    </p:spTree>
    <p:extLst>
      <p:ext uri="{BB962C8B-B14F-4D97-AF65-F5344CB8AC3E}">
        <p14:creationId xmlns:p14="http://schemas.microsoft.com/office/powerpoint/2010/main" val="1860817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49112"/>
            <a:ext cx="6972300" cy="3522341"/>
          </a:xfrm>
        </p:spPr>
        <p:txBody>
          <a:bodyPr lIns="91440" tIns="45720" rIns="91440" bIns="45720" anchor="b">
            <a:normAutofit/>
          </a:bodyPr>
          <a:lstStyle/>
          <a:p>
            <a:r>
              <a:rPr lang="en-US"/>
              <a:t>Technique #3</a:t>
            </a:r>
            <a:br>
              <a:rPr lang="en-US"/>
            </a:br>
            <a:r>
              <a:rPr lang="en-US"/>
              <a:t>Headings &amp; Slide Titles</a:t>
            </a:r>
          </a:p>
        </p:txBody>
      </p:sp>
    </p:spTree>
    <p:custDataLst>
      <p:tags r:id="rId1"/>
    </p:custDataLst>
    <p:extLst>
      <p:ext uri="{BB962C8B-B14F-4D97-AF65-F5344CB8AC3E}">
        <p14:creationId xmlns:p14="http://schemas.microsoft.com/office/powerpoint/2010/main" val="1128871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2280-C0DC-9648-BD3A-30F60DB5A247}"/>
              </a:ext>
            </a:extLst>
          </p:cNvPr>
          <p:cNvSpPr>
            <a:spLocks noGrp="1"/>
          </p:cNvSpPr>
          <p:nvPr>
            <p:ph type="title"/>
          </p:nvPr>
        </p:nvSpPr>
        <p:spPr>
          <a:xfrm>
            <a:off x="671756" y="371511"/>
            <a:ext cx="8183759" cy="991998"/>
          </a:xfrm>
        </p:spPr>
        <p:txBody>
          <a:bodyPr anchor="ctr">
            <a:normAutofit/>
          </a:bodyPr>
          <a:lstStyle/>
          <a:p>
            <a:r>
              <a:rPr lang="en-US"/>
              <a:t>Headings in Word</a:t>
            </a:r>
          </a:p>
        </p:txBody>
      </p:sp>
      <p:sp>
        <p:nvSpPr>
          <p:cNvPr id="6" name="Text Placeholder 5">
            <a:extLst>
              <a:ext uri="{FF2B5EF4-FFF2-40B4-BE49-F238E27FC236}">
                <a16:creationId xmlns:a16="http://schemas.microsoft.com/office/drawing/2014/main" id="{D3C518D7-6ED3-984D-A1C2-06E2D40A7044}"/>
              </a:ext>
            </a:extLst>
          </p:cNvPr>
          <p:cNvSpPr>
            <a:spLocks noGrp="1"/>
          </p:cNvSpPr>
          <p:nvPr>
            <p:ph type="body" sz="quarter" idx="11"/>
          </p:nvPr>
        </p:nvSpPr>
        <p:spPr>
          <a:xfrm>
            <a:off x="658813" y="1736725"/>
            <a:ext cx="5395146" cy="4014788"/>
          </a:xfrm>
        </p:spPr>
        <p:txBody>
          <a:bodyPr lIns="91440" tIns="45720" rIns="91440" bIns="45720" anchor="t"/>
          <a:lstStyle/>
          <a:p>
            <a:r>
              <a:rPr lang="en-US" b="0"/>
              <a:t>Use Heading Styles from Home ribbon</a:t>
            </a:r>
            <a:endParaRPr lang="en-US" b="0">
              <a:ea typeface="Open Sans"/>
            </a:endParaRPr>
          </a:p>
          <a:p>
            <a:pPr lvl="1"/>
            <a:r>
              <a:rPr lang="en-US" b="0">
                <a:ea typeface="Open Sans"/>
              </a:rPr>
              <a:t>Making text big and bold does not make it a heading</a:t>
            </a:r>
          </a:p>
        </p:txBody>
      </p:sp>
      <p:pic>
        <p:nvPicPr>
          <p:cNvPr id="3" name="Picture 2" descr="Screen shot of Styles pane in Word.">
            <a:extLst>
              <a:ext uri="{FF2B5EF4-FFF2-40B4-BE49-F238E27FC236}">
                <a16:creationId xmlns:a16="http://schemas.microsoft.com/office/drawing/2014/main" id="{12C42706-367A-4CD5-7E5D-1865352A115A}"/>
              </a:ext>
            </a:extLst>
          </p:cNvPr>
          <p:cNvPicPr>
            <a:picLocks noChangeAspect="1"/>
          </p:cNvPicPr>
          <p:nvPr/>
        </p:nvPicPr>
        <p:blipFill>
          <a:blip r:embed="rId3"/>
          <a:stretch>
            <a:fillRect/>
          </a:stretch>
        </p:blipFill>
        <p:spPr>
          <a:xfrm>
            <a:off x="6162813" y="1569156"/>
            <a:ext cx="1933098" cy="4353410"/>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205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anchor="ctr">
            <a:normAutofit/>
          </a:bodyPr>
          <a:lstStyle/>
          <a:p>
            <a:r>
              <a:rPr lang="en-US"/>
              <a:t>Headings in Google Docs</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736725"/>
            <a:ext cx="8196210" cy="4015497"/>
          </a:xfrm>
        </p:spPr>
        <p:txBody>
          <a:bodyPr lIns="91440" tIns="45720" rIns="91440" bIns="45720" anchor="t"/>
          <a:lstStyle/>
          <a:p>
            <a:r>
              <a:rPr lang="en-US" b="0"/>
              <a:t>From the menu bar</a:t>
            </a:r>
          </a:p>
          <a:p>
            <a:pPr lvl="1"/>
            <a:r>
              <a:rPr lang="en-US" b="0"/>
              <a:t>Select the proper Style from the Rich Text Editor drop down</a:t>
            </a:r>
          </a:p>
        </p:txBody>
      </p:sp>
      <p:pic>
        <p:nvPicPr>
          <p:cNvPr id="5" name="Picture 4" descr="Screen shot of the Styles drop down menu in Google Docs.">
            <a:extLst>
              <a:ext uri="{FF2B5EF4-FFF2-40B4-BE49-F238E27FC236}">
                <a16:creationId xmlns:a16="http://schemas.microsoft.com/office/drawing/2014/main" id="{A5C8E108-4B08-0002-2526-0A559488A0D7}"/>
              </a:ext>
            </a:extLst>
          </p:cNvPr>
          <p:cNvPicPr>
            <a:picLocks noChangeAspect="1"/>
          </p:cNvPicPr>
          <p:nvPr/>
        </p:nvPicPr>
        <p:blipFill>
          <a:blip r:embed="rId3"/>
          <a:stretch>
            <a:fillRect/>
          </a:stretch>
        </p:blipFill>
        <p:spPr>
          <a:xfrm>
            <a:off x="2972565" y="2650533"/>
            <a:ext cx="3198870" cy="3474042"/>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8709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CBA77-959E-5449-8C0E-F5C9D2B4213A}"/>
              </a:ext>
            </a:extLst>
          </p:cNvPr>
          <p:cNvSpPr>
            <a:spLocks noGrp="1"/>
          </p:cNvSpPr>
          <p:nvPr>
            <p:ph type="title"/>
          </p:nvPr>
        </p:nvSpPr>
        <p:spPr>
          <a:xfrm>
            <a:off x="671756" y="371511"/>
            <a:ext cx="8183759" cy="991998"/>
          </a:xfrm>
        </p:spPr>
        <p:txBody>
          <a:bodyPr lIns="91440" tIns="45720" rIns="91440" bIns="45720" anchor="ctr">
            <a:normAutofit/>
          </a:bodyPr>
          <a:lstStyle/>
          <a:p>
            <a:r>
              <a:rPr lang="en-US">
                <a:latin typeface="Encode Sans Normal Black"/>
              </a:rPr>
              <a:t>Slide Titles in PowerPoint &amp; Google Slides</a:t>
            </a:r>
          </a:p>
        </p:txBody>
      </p:sp>
      <p:sp>
        <p:nvSpPr>
          <p:cNvPr id="3" name="Text Placeholder 2">
            <a:extLst>
              <a:ext uri="{FF2B5EF4-FFF2-40B4-BE49-F238E27FC236}">
                <a16:creationId xmlns:a16="http://schemas.microsoft.com/office/drawing/2014/main" id="{B495BDEE-4393-3544-8BC7-57E3BD62AE59}"/>
              </a:ext>
            </a:extLst>
          </p:cNvPr>
          <p:cNvSpPr>
            <a:spLocks noGrp="1"/>
          </p:cNvSpPr>
          <p:nvPr>
            <p:ph type="body" sz="quarter" idx="11"/>
          </p:nvPr>
        </p:nvSpPr>
        <p:spPr>
          <a:xfrm>
            <a:off x="659305" y="1736725"/>
            <a:ext cx="8196210" cy="4015497"/>
          </a:xfrm>
        </p:spPr>
        <p:txBody>
          <a:bodyPr lIns="91440" tIns="45720" rIns="91440" bIns="45720" anchor="t"/>
          <a:lstStyle/>
          <a:p>
            <a:r>
              <a:rPr lang="en-US" b="0">
                <a:ea typeface="Open Sans"/>
              </a:rPr>
              <a:t>Slide titles act as headings</a:t>
            </a:r>
            <a:endParaRPr lang="en-US" b="0"/>
          </a:p>
          <a:p>
            <a:r>
              <a:rPr lang="en-US" b="0"/>
              <a:t>Every slide must have a unique slide title</a:t>
            </a:r>
            <a:endParaRPr lang="en-US"/>
          </a:p>
          <a:p>
            <a:r>
              <a:rPr lang="en-US" b="0"/>
              <a:t>Use Templates and built-in Layouts</a:t>
            </a:r>
            <a:endParaRPr lang="en-US" b="0">
              <a:ea typeface="Open Sans"/>
            </a:endParaRPr>
          </a:p>
        </p:txBody>
      </p:sp>
      <p:pic>
        <p:nvPicPr>
          <p:cNvPr id="4" name="Picture 3" descr="Screen shot of slide layout options in PowerPoint.">
            <a:extLst>
              <a:ext uri="{FF2B5EF4-FFF2-40B4-BE49-F238E27FC236}">
                <a16:creationId xmlns:a16="http://schemas.microsoft.com/office/drawing/2014/main" id="{56A08200-0187-EF18-9BC2-1158104D8E17}"/>
              </a:ext>
            </a:extLst>
          </p:cNvPr>
          <p:cNvPicPr>
            <a:picLocks noChangeAspect="1"/>
          </p:cNvPicPr>
          <p:nvPr/>
        </p:nvPicPr>
        <p:blipFill>
          <a:blip r:embed="rId3"/>
          <a:stretch>
            <a:fillRect/>
          </a:stretch>
        </p:blipFill>
        <p:spPr>
          <a:xfrm>
            <a:off x="1720491" y="3429685"/>
            <a:ext cx="6075543" cy="2494636"/>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77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D3A-A36A-8941-AA7B-8EDE55CC8A50}"/>
              </a:ext>
            </a:extLst>
          </p:cNvPr>
          <p:cNvSpPr>
            <a:spLocks noGrp="1"/>
          </p:cNvSpPr>
          <p:nvPr>
            <p:ph type="title"/>
          </p:nvPr>
        </p:nvSpPr>
        <p:spPr>
          <a:xfrm>
            <a:off x="671756" y="371511"/>
            <a:ext cx="8183759" cy="991998"/>
          </a:xfrm>
        </p:spPr>
        <p:txBody>
          <a:bodyPr lIns="91440" tIns="45720" rIns="91440" bIns="45720" anchor="b">
            <a:normAutofit/>
          </a:bodyPr>
          <a:lstStyle/>
          <a:p>
            <a:r>
              <a:rPr lang="en-US"/>
              <a:t>Our Goals</a:t>
            </a:r>
          </a:p>
        </p:txBody>
      </p:sp>
      <p:sp>
        <p:nvSpPr>
          <p:cNvPr id="3" name="Content Placeholder 2">
            <a:extLst>
              <a:ext uri="{FF2B5EF4-FFF2-40B4-BE49-F238E27FC236}">
                <a16:creationId xmlns:a16="http://schemas.microsoft.com/office/drawing/2014/main" id="{B1FF7CE4-7B8A-7E49-B671-BB24A78C2640}"/>
              </a:ext>
            </a:extLst>
          </p:cNvPr>
          <p:cNvSpPr>
            <a:spLocks noGrp="1"/>
          </p:cNvSpPr>
          <p:nvPr>
            <p:ph type="body" sz="quarter" idx="11"/>
          </p:nvPr>
        </p:nvSpPr>
        <p:spPr>
          <a:xfrm>
            <a:off x="659305" y="1736725"/>
            <a:ext cx="8196210" cy="4015497"/>
          </a:xfrm>
        </p:spPr>
        <p:txBody>
          <a:bodyPr lIns="91440" tIns="45720" rIns="91440" bIns="45720" anchor="t"/>
          <a:lstStyle/>
          <a:p>
            <a:r>
              <a:rPr lang="en-US" dirty="0"/>
              <a:t>Share our Top Ten Techniques </a:t>
            </a:r>
            <a:r>
              <a:rPr lang="en-US" b="0" dirty="0"/>
              <a:t>for authoring accessible documents and slides. </a:t>
            </a:r>
          </a:p>
          <a:p>
            <a:r>
              <a:rPr lang="en-US" dirty="0"/>
              <a:t>Document which authoring tools support them</a:t>
            </a:r>
          </a:p>
          <a:p>
            <a:pPr lvl="1"/>
            <a:r>
              <a:rPr lang="en-US" b="0" dirty="0"/>
              <a:t>Microsoft Word and PowerPoint</a:t>
            </a:r>
          </a:p>
          <a:p>
            <a:pPr lvl="1"/>
            <a:r>
              <a:rPr lang="en-US" b="0" dirty="0"/>
              <a:t>Google Docs and Slides </a:t>
            </a:r>
          </a:p>
          <a:p>
            <a:pPr lvl="1"/>
            <a:r>
              <a:rPr lang="en-US" b="0" dirty="0"/>
              <a:t>Grackle Docs/Slides (See them at CSUN Booth #1215) </a:t>
            </a:r>
          </a:p>
          <a:p>
            <a:r>
              <a:rPr lang="en-US" dirty="0"/>
              <a:t>Test how well the output is supported</a:t>
            </a:r>
            <a:r>
              <a:rPr lang="en-US" b="0" dirty="0"/>
              <a:t> by screen readers. </a:t>
            </a:r>
          </a:p>
          <a:p>
            <a:r>
              <a:rPr lang="en-US" b="0" dirty="0"/>
              <a:t>Document how well accessibility survives if content is </a:t>
            </a:r>
            <a:r>
              <a:rPr lang="en-US" dirty="0"/>
              <a:t>exported to PDF</a:t>
            </a:r>
            <a:r>
              <a:rPr lang="en-US" b="0" dirty="0"/>
              <a:t>. </a:t>
            </a:r>
            <a:r>
              <a:rPr lang="en-US" dirty="0"/>
              <a:t> </a:t>
            </a:r>
            <a:endParaRPr lang="en-US" b="0" dirty="0"/>
          </a:p>
        </p:txBody>
      </p:sp>
    </p:spTree>
    <p:extLst>
      <p:ext uri="{BB962C8B-B14F-4D97-AF65-F5344CB8AC3E}">
        <p14:creationId xmlns:p14="http://schemas.microsoft.com/office/powerpoint/2010/main" val="3355237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E85F7-3F0A-E421-92D1-6A4A51BEDD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CDC619-64C1-F9FA-381F-ACA38D67B1BD}"/>
              </a:ext>
            </a:extLst>
          </p:cNvPr>
          <p:cNvSpPr>
            <a:spLocks noGrp="1"/>
          </p:cNvSpPr>
          <p:nvPr>
            <p:ph type="title"/>
          </p:nvPr>
        </p:nvSpPr>
        <p:spPr/>
        <p:txBody>
          <a:bodyPr/>
          <a:lstStyle/>
          <a:p>
            <a:r>
              <a:rPr lang="en-US"/>
              <a:t>Technique #3: Screen Reader Support </a:t>
            </a:r>
          </a:p>
        </p:txBody>
      </p:sp>
      <p:sp>
        <p:nvSpPr>
          <p:cNvPr id="2" name="Text Placeholder 1">
            <a:extLst>
              <a:ext uri="{FF2B5EF4-FFF2-40B4-BE49-F238E27FC236}">
                <a16:creationId xmlns:a16="http://schemas.microsoft.com/office/drawing/2014/main" id="{C208DEF2-8504-BE05-952B-05AC1015EBE3}"/>
              </a:ext>
            </a:extLst>
          </p:cNvPr>
          <p:cNvSpPr>
            <a:spLocks noGrp="1"/>
          </p:cNvSpPr>
          <p:nvPr>
            <p:ph type="body" sz="quarter" idx="11"/>
          </p:nvPr>
        </p:nvSpPr>
        <p:spPr/>
        <p:txBody>
          <a:bodyPr/>
          <a:lstStyle/>
          <a:p>
            <a:r>
              <a:rPr lang="en-US" b="0"/>
              <a:t>Screen readers can read headings in all tools. </a:t>
            </a:r>
          </a:p>
        </p:txBody>
      </p:sp>
    </p:spTree>
    <p:extLst>
      <p:ext uri="{BB962C8B-B14F-4D97-AF65-F5344CB8AC3E}">
        <p14:creationId xmlns:p14="http://schemas.microsoft.com/office/powerpoint/2010/main" val="1772036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31EFC-35F8-808A-907B-FAEEC64F19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FCD4A5-B6AC-6842-4367-526CA441CA20}"/>
              </a:ext>
            </a:extLst>
          </p:cNvPr>
          <p:cNvSpPr>
            <a:spLocks noGrp="1"/>
          </p:cNvSpPr>
          <p:nvPr>
            <p:ph type="title"/>
          </p:nvPr>
        </p:nvSpPr>
        <p:spPr/>
        <p:txBody>
          <a:bodyPr/>
          <a:lstStyle/>
          <a:p>
            <a:r>
              <a:rPr lang="en-US"/>
              <a:t>Technique #3: Results after Export  </a:t>
            </a:r>
          </a:p>
        </p:txBody>
      </p:sp>
      <p:sp>
        <p:nvSpPr>
          <p:cNvPr id="2" name="Text Placeholder 1">
            <a:extLst>
              <a:ext uri="{FF2B5EF4-FFF2-40B4-BE49-F238E27FC236}">
                <a16:creationId xmlns:a16="http://schemas.microsoft.com/office/drawing/2014/main" id="{95E9F1AC-48EF-1993-AF46-108F4D4635E3}"/>
              </a:ext>
            </a:extLst>
          </p:cNvPr>
          <p:cNvSpPr>
            <a:spLocks noGrp="1"/>
          </p:cNvSpPr>
          <p:nvPr>
            <p:ph type="body" sz="quarter" idx="11"/>
          </p:nvPr>
        </p:nvSpPr>
        <p:spPr/>
        <p:txBody>
          <a:bodyPr/>
          <a:lstStyle/>
          <a:p>
            <a:r>
              <a:rPr lang="en-US"/>
              <a:t>Google does not support tagged PDF. </a:t>
            </a:r>
          </a:p>
          <a:p>
            <a:r>
              <a:rPr lang="en-US"/>
              <a:t>Headings always survive from Microsoft to PDF. </a:t>
            </a:r>
          </a:p>
          <a:p>
            <a:r>
              <a:rPr lang="en-US"/>
              <a:t>When exporting from PowerPoint to PDF:</a:t>
            </a:r>
          </a:p>
          <a:p>
            <a:pPr lvl="1"/>
            <a:r>
              <a:rPr lang="en-US" b="0"/>
              <a:t>Slide titles are exported as &lt;H1&gt; from the “Title Slide” layout within the template </a:t>
            </a:r>
          </a:p>
          <a:p>
            <a:pPr lvl="1"/>
            <a:r>
              <a:rPr lang="en-US" b="0"/>
              <a:t>Slide titles are exported as &lt;H2&gt; from all content slide layouts within the template </a:t>
            </a:r>
          </a:p>
          <a:p>
            <a:pPr lvl="1"/>
            <a:endParaRPr lang="en-US"/>
          </a:p>
        </p:txBody>
      </p:sp>
    </p:spTree>
    <p:extLst>
      <p:ext uri="{BB962C8B-B14F-4D97-AF65-F5344CB8AC3E}">
        <p14:creationId xmlns:p14="http://schemas.microsoft.com/office/powerpoint/2010/main" val="8274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49112"/>
            <a:ext cx="6972300" cy="3522341"/>
          </a:xfrm>
        </p:spPr>
        <p:txBody>
          <a:bodyPr lIns="91440" tIns="45720" rIns="91440" bIns="45720" anchor="b">
            <a:normAutofit/>
          </a:bodyPr>
          <a:lstStyle/>
          <a:p>
            <a:r>
              <a:rPr lang="en-US"/>
              <a:t>Technique #4</a:t>
            </a:r>
            <a:br>
              <a:rPr lang="en-US"/>
            </a:br>
            <a:r>
              <a:rPr lang="en-US"/>
              <a:t>Lists</a:t>
            </a:r>
          </a:p>
        </p:txBody>
      </p:sp>
    </p:spTree>
    <p:custDataLst>
      <p:tags r:id="rId1"/>
    </p:custDataLst>
    <p:extLst>
      <p:ext uri="{BB962C8B-B14F-4D97-AF65-F5344CB8AC3E}">
        <p14:creationId xmlns:p14="http://schemas.microsoft.com/office/powerpoint/2010/main" val="4183187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684-2AD5-BF45-B62A-7E6FD5CCF0F5}"/>
              </a:ext>
            </a:extLst>
          </p:cNvPr>
          <p:cNvSpPr>
            <a:spLocks noGrp="1"/>
          </p:cNvSpPr>
          <p:nvPr>
            <p:ph type="title"/>
          </p:nvPr>
        </p:nvSpPr>
        <p:spPr>
          <a:xfrm>
            <a:off x="671756" y="371511"/>
            <a:ext cx="8183759" cy="991998"/>
          </a:xfrm>
        </p:spPr>
        <p:txBody>
          <a:bodyPr lIns="91440" tIns="45720" rIns="91440" bIns="45720" anchor="ctr">
            <a:normAutofit/>
          </a:bodyPr>
          <a:lstStyle/>
          <a:p>
            <a:r>
              <a:rPr lang="en-US"/>
              <a:t>Lists in Word &amp; PowerPoint</a:t>
            </a:r>
          </a:p>
        </p:txBody>
      </p:sp>
      <p:sp>
        <p:nvSpPr>
          <p:cNvPr id="3" name="Text Placeholder 2">
            <a:extLst>
              <a:ext uri="{FF2B5EF4-FFF2-40B4-BE49-F238E27FC236}">
                <a16:creationId xmlns:a16="http://schemas.microsoft.com/office/drawing/2014/main" id="{178DB3EE-5D6A-684A-AFDB-C054180E12C4}"/>
              </a:ext>
            </a:extLst>
          </p:cNvPr>
          <p:cNvSpPr>
            <a:spLocks noGrp="1"/>
          </p:cNvSpPr>
          <p:nvPr>
            <p:ph type="body" sz="quarter" idx="11"/>
          </p:nvPr>
        </p:nvSpPr>
        <p:spPr>
          <a:xfrm>
            <a:off x="659305" y="1736725"/>
            <a:ext cx="8196210" cy="4015497"/>
          </a:xfrm>
        </p:spPr>
        <p:txBody>
          <a:bodyPr lIns="91440" tIns="45720" rIns="91440" bIns="45720" anchor="t"/>
          <a:lstStyle/>
          <a:p>
            <a:r>
              <a:rPr lang="en-US" b="0"/>
              <a:t>From the Home ribbon, choose Bulleted, Numbered, or Multilevel</a:t>
            </a:r>
            <a:endParaRPr lang="en-US" b="0">
              <a:ea typeface="Open Sans"/>
            </a:endParaRPr>
          </a:p>
        </p:txBody>
      </p:sp>
      <p:pic>
        <p:nvPicPr>
          <p:cNvPr id="4" name="Picture 3" descr="Screen shot of the List Library, Multi-Level List options.">
            <a:extLst>
              <a:ext uri="{FF2B5EF4-FFF2-40B4-BE49-F238E27FC236}">
                <a16:creationId xmlns:a16="http://schemas.microsoft.com/office/drawing/2014/main" id="{84CEC221-7D1A-9208-EA13-D3E422B3967F}"/>
              </a:ext>
            </a:extLst>
          </p:cNvPr>
          <p:cNvPicPr>
            <a:picLocks noChangeAspect="1"/>
          </p:cNvPicPr>
          <p:nvPr/>
        </p:nvPicPr>
        <p:blipFill>
          <a:blip r:embed="rId3"/>
          <a:stretch>
            <a:fillRect/>
          </a:stretch>
        </p:blipFill>
        <p:spPr>
          <a:xfrm>
            <a:off x="2763814" y="3081271"/>
            <a:ext cx="3616372" cy="2097490"/>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3474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anchor="ctr">
            <a:normAutofit/>
          </a:bodyPr>
          <a:lstStyle/>
          <a:p>
            <a:r>
              <a:rPr lang="en-US"/>
              <a:t>Lists in Google Docs &amp; Slides</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736725"/>
            <a:ext cx="8196210" cy="4015497"/>
          </a:xfrm>
        </p:spPr>
        <p:txBody>
          <a:bodyPr lIns="91440" tIns="45720" rIns="91440" bIns="45720" anchor="t"/>
          <a:lstStyle/>
          <a:p>
            <a:r>
              <a:rPr lang="en-US" b="0"/>
              <a:t>From the menu bar select </a:t>
            </a:r>
          </a:p>
          <a:p>
            <a:pPr lvl="1"/>
            <a:r>
              <a:rPr lang="en-US" b="0"/>
              <a:t>checklist </a:t>
            </a:r>
          </a:p>
          <a:p>
            <a:pPr lvl="1"/>
            <a:r>
              <a:rPr lang="en-US" b="0"/>
              <a:t>bulleted list </a:t>
            </a:r>
          </a:p>
          <a:p>
            <a:pPr lvl="1"/>
            <a:r>
              <a:rPr lang="en-US" b="0"/>
              <a:t>numbered list</a:t>
            </a:r>
          </a:p>
        </p:txBody>
      </p:sp>
      <p:pic>
        <p:nvPicPr>
          <p:cNvPr id="4" name="Picture 3" descr="Screen shot of list generating options from the menu bar in Google Docs.">
            <a:extLst>
              <a:ext uri="{FF2B5EF4-FFF2-40B4-BE49-F238E27FC236}">
                <a16:creationId xmlns:a16="http://schemas.microsoft.com/office/drawing/2014/main" id="{88A483E0-D3DE-F0B3-5E31-48E025B3A091}"/>
              </a:ext>
            </a:extLst>
          </p:cNvPr>
          <p:cNvPicPr>
            <a:picLocks noChangeAspect="1"/>
          </p:cNvPicPr>
          <p:nvPr/>
        </p:nvPicPr>
        <p:blipFill>
          <a:blip r:embed="rId3"/>
          <a:stretch>
            <a:fillRect/>
          </a:stretch>
        </p:blipFill>
        <p:spPr>
          <a:xfrm>
            <a:off x="3913187" y="2311996"/>
            <a:ext cx="4572000" cy="3132499"/>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0656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0364-8B74-E68B-DA38-59FF431770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2F5AFD-D3AB-7D7C-B419-460B7648718A}"/>
              </a:ext>
            </a:extLst>
          </p:cNvPr>
          <p:cNvSpPr>
            <a:spLocks noGrp="1"/>
          </p:cNvSpPr>
          <p:nvPr>
            <p:ph type="title"/>
          </p:nvPr>
        </p:nvSpPr>
        <p:spPr/>
        <p:txBody>
          <a:bodyPr/>
          <a:lstStyle/>
          <a:p>
            <a:r>
              <a:rPr lang="en-US"/>
              <a:t>Technique #4: Screen Reader Support </a:t>
            </a:r>
          </a:p>
        </p:txBody>
      </p:sp>
      <p:sp>
        <p:nvSpPr>
          <p:cNvPr id="2" name="Text Placeholder 1">
            <a:extLst>
              <a:ext uri="{FF2B5EF4-FFF2-40B4-BE49-F238E27FC236}">
                <a16:creationId xmlns:a16="http://schemas.microsoft.com/office/drawing/2014/main" id="{B2D256D2-00F4-1096-BB99-3C5DC258E376}"/>
              </a:ext>
            </a:extLst>
          </p:cNvPr>
          <p:cNvSpPr>
            <a:spLocks noGrp="1"/>
          </p:cNvSpPr>
          <p:nvPr>
            <p:ph type="body" sz="quarter" idx="11"/>
          </p:nvPr>
        </p:nvSpPr>
        <p:spPr/>
        <p:txBody>
          <a:bodyPr/>
          <a:lstStyle/>
          <a:p>
            <a:r>
              <a:rPr lang="en-US"/>
              <a:t>Screen readers generally support lists. However… </a:t>
            </a:r>
          </a:p>
          <a:p>
            <a:r>
              <a:rPr lang="en-US"/>
              <a:t>Word for the Web</a:t>
            </a:r>
          </a:p>
          <a:p>
            <a:pPr lvl="1"/>
            <a:r>
              <a:rPr lang="en-US" b="0"/>
              <a:t>Lists are not lists </a:t>
            </a:r>
          </a:p>
          <a:p>
            <a:pPr lvl="1"/>
            <a:r>
              <a:rPr lang="en-US" b="0"/>
              <a:t>Each list is a &lt;div&gt; and each list item is a &lt;p&gt; </a:t>
            </a:r>
          </a:p>
          <a:p>
            <a:pPr lvl="1"/>
            <a:r>
              <a:rPr lang="en-US" b="0"/>
              <a:t>There is no ARIA role=“list” or role=”</a:t>
            </a:r>
            <a:r>
              <a:rPr lang="en-US" b="0" err="1"/>
              <a:t>listitem</a:t>
            </a:r>
            <a:r>
              <a:rPr lang="en-US" b="0"/>
              <a:t>”</a:t>
            </a:r>
          </a:p>
        </p:txBody>
      </p:sp>
    </p:spTree>
    <p:extLst>
      <p:ext uri="{BB962C8B-B14F-4D97-AF65-F5344CB8AC3E}">
        <p14:creationId xmlns:p14="http://schemas.microsoft.com/office/powerpoint/2010/main" val="3804593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8DEBF-0703-9B03-8734-678F0B0323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E4DBF0-49DD-4802-B9E7-CE30FD1F05CC}"/>
              </a:ext>
            </a:extLst>
          </p:cNvPr>
          <p:cNvSpPr>
            <a:spLocks noGrp="1"/>
          </p:cNvSpPr>
          <p:nvPr>
            <p:ph type="title"/>
          </p:nvPr>
        </p:nvSpPr>
        <p:spPr/>
        <p:txBody>
          <a:bodyPr/>
          <a:lstStyle/>
          <a:p>
            <a:r>
              <a:rPr lang="en-US"/>
              <a:t>Technique #4: Results after Export  </a:t>
            </a:r>
          </a:p>
        </p:txBody>
      </p:sp>
      <p:sp>
        <p:nvSpPr>
          <p:cNvPr id="2" name="Text Placeholder 1">
            <a:extLst>
              <a:ext uri="{FF2B5EF4-FFF2-40B4-BE49-F238E27FC236}">
                <a16:creationId xmlns:a16="http://schemas.microsoft.com/office/drawing/2014/main" id="{5C3B858D-EB86-99B9-BA2B-0A6E16A1ED75}"/>
              </a:ext>
            </a:extLst>
          </p:cNvPr>
          <p:cNvSpPr>
            <a:spLocks noGrp="1"/>
          </p:cNvSpPr>
          <p:nvPr>
            <p:ph type="body" sz="quarter" idx="11"/>
          </p:nvPr>
        </p:nvSpPr>
        <p:spPr/>
        <p:txBody>
          <a:bodyPr/>
          <a:lstStyle/>
          <a:p>
            <a:r>
              <a:rPr lang="en-US"/>
              <a:t>Google does not export to tagged PDF. </a:t>
            </a:r>
          </a:p>
          <a:p>
            <a:r>
              <a:rPr lang="en-US"/>
              <a:t>From Word and PowerPoint to PDF: </a:t>
            </a:r>
          </a:p>
          <a:p>
            <a:pPr lvl="1"/>
            <a:r>
              <a:rPr lang="en-US" b="0"/>
              <a:t>Lists are tagged appropriately as lists.  </a:t>
            </a:r>
          </a:p>
          <a:p>
            <a:pPr lvl="1"/>
            <a:r>
              <a:rPr lang="en-US" b="0"/>
              <a:t>PDF only includes an &lt;L&gt; tag, not &lt;UL&gt; or &lt;OL&gt;. </a:t>
            </a:r>
          </a:p>
          <a:p>
            <a:pPr lvl="1"/>
            <a:r>
              <a:rPr lang="en-US" b="0"/>
              <a:t>NOTE: This is even true when saving as PDF from Word for the Web, despite the list not being a list!   </a:t>
            </a:r>
          </a:p>
        </p:txBody>
      </p:sp>
    </p:spTree>
    <p:extLst>
      <p:ext uri="{BB962C8B-B14F-4D97-AF65-F5344CB8AC3E}">
        <p14:creationId xmlns:p14="http://schemas.microsoft.com/office/powerpoint/2010/main" val="3212963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49112"/>
            <a:ext cx="6972300" cy="3522341"/>
          </a:xfrm>
        </p:spPr>
        <p:txBody>
          <a:bodyPr lIns="91440" tIns="45720" rIns="91440" bIns="45720" anchor="b">
            <a:normAutofit/>
          </a:bodyPr>
          <a:lstStyle/>
          <a:p>
            <a:r>
              <a:rPr lang="en-US"/>
              <a:t>Technique #5</a:t>
            </a:r>
            <a:br>
              <a:rPr lang="en-US"/>
            </a:br>
            <a:r>
              <a:rPr lang="en-US"/>
              <a:t>Tables</a:t>
            </a:r>
          </a:p>
        </p:txBody>
      </p:sp>
    </p:spTree>
    <p:custDataLst>
      <p:tags r:id="rId1"/>
    </p:custDataLst>
    <p:extLst>
      <p:ext uri="{BB962C8B-B14F-4D97-AF65-F5344CB8AC3E}">
        <p14:creationId xmlns:p14="http://schemas.microsoft.com/office/powerpoint/2010/main" val="1410359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C547-41CF-664D-81E9-644F46BCF2F5}"/>
              </a:ext>
            </a:extLst>
          </p:cNvPr>
          <p:cNvSpPr>
            <a:spLocks noGrp="1"/>
          </p:cNvSpPr>
          <p:nvPr>
            <p:ph type="title"/>
          </p:nvPr>
        </p:nvSpPr>
        <p:spPr>
          <a:xfrm>
            <a:off x="671756" y="371511"/>
            <a:ext cx="8183759" cy="991998"/>
          </a:xfrm>
        </p:spPr>
        <p:txBody>
          <a:bodyPr anchor="ctr">
            <a:normAutofit/>
          </a:bodyPr>
          <a:lstStyle/>
          <a:p>
            <a:r>
              <a:rPr lang="en-US"/>
              <a:t>Tables in Word &amp; PowerPoint</a:t>
            </a:r>
          </a:p>
        </p:txBody>
      </p:sp>
      <p:sp>
        <p:nvSpPr>
          <p:cNvPr id="3" name="Text Placeholder 2">
            <a:extLst>
              <a:ext uri="{FF2B5EF4-FFF2-40B4-BE49-F238E27FC236}">
                <a16:creationId xmlns:a16="http://schemas.microsoft.com/office/drawing/2014/main" id="{340FAEFA-6F08-CB40-9265-006A5E13E87E}"/>
              </a:ext>
            </a:extLst>
          </p:cNvPr>
          <p:cNvSpPr>
            <a:spLocks noGrp="1"/>
          </p:cNvSpPr>
          <p:nvPr>
            <p:ph type="body" sz="quarter" idx="11"/>
          </p:nvPr>
        </p:nvSpPr>
        <p:spPr>
          <a:xfrm>
            <a:off x="659305" y="1736725"/>
            <a:ext cx="8196210" cy="4015497"/>
          </a:xfrm>
        </p:spPr>
        <p:txBody>
          <a:bodyPr lIns="91440" tIns="45720" rIns="91440" bIns="45720" anchor="t"/>
          <a:lstStyle/>
          <a:p>
            <a:r>
              <a:rPr lang="en-US" b="0"/>
              <a:t>Simple tables can be made accessible by defining the table header(s)</a:t>
            </a:r>
          </a:p>
          <a:p>
            <a:pPr lvl="1"/>
            <a:r>
              <a:rPr lang="en-US" sz="1800" b="0"/>
              <a:t>Table Design tab, select the proper row/column option(s)</a:t>
            </a:r>
          </a:p>
          <a:p>
            <a:pPr lvl="1"/>
            <a:r>
              <a:rPr lang="en-US" sz="1800" b="0">
                <a:ea typeface="Open Sans"/>
              </a:rPr>
              <a:t>Check “Header Row” for column headers </a:t>
            </a:r>
          </a:p>
          <a:p>
            <a:pPr lvl="1"/>
            <a:r>
              <a:rPr lang="en-US" sz="1800" b="0">
                <a:ea typeface="Open Sans"/>
              </a:rPr>
              <a:t>Check “First Column” for row headers </a:t>
            </a:r>
          </a:p>
          <a:p>
            <a:pPr lvl="1"/>
            <a:r>
              <a:rPr lang="en-US" sz="1800" b="0">
                <a:ea typeface="Open Sans"/>
              </a:rPr>
              <a:t>“</a:t>
            </a:r>
            <a:r>
              <a:rPr lang="en-US" sz="1800" b="0" dirty="0">
                <a:ea typeface="Open Sans"/>
              </a:rPr>
              <a:t>Banded Rows</a:t>
            </a:r>
            <a:r>
              <a:rPr lang="en-US" sz="1800" b="0">
                <a:ea typeface="Open Sans"/>
              </a:rPr>
              <a:t>” is for visual purposes only  </a:t>
            </a:r>
          </a:p>
          <a:p>
            <a:r>
              <a:rPr lang="en-US" b="0"/>
              <a:t>Complex tables should be simplified for clarity</a:t>
            </a:r>
            <a:endParaRPr lang="en-US" b="0">
              <a:ea typeface="Open Sans"/>
            </a:endParaRPr>
          </a:p>
        </p:txBody>
      </p:sp>
      <p:pic>
        <p:nvPicPr>
          <p:cNvPr id="4" name="Picture 3" descr="Screen shot of the row and column header options from the Table Design ribbon.">
            <a:extLst>
              <a:ext uri="{FF2B5EF4-FFF2-40B4-BE49-F238E27FC236}">
                <a16:creationId xmlns:a16="http://schemas.microsoft.com/office/drawing/2014/main" id="{CD946B5C-3DE9-739E-7A0B-2586147967B0}"/>
              </a:ext>
            </a:extLst>
          </p:cNvPr>
          <p:cNvPicPr>
            <a:picLocks noChangeAspect="1"/>
          </p:cNvPicPr>
          <p:nvPr/>
        </p:nvPicPr>
        <p:blipFill>
          <a:blip r:embed="rId3"/>
          <a:stretch>
            <a:fillRect/>
          </a:stretch>
        </p:blipFill>
        <p:spPr>
          <a:xfrm>
            <a:off x="1759789" y="4552956"/>
            <a:ext cx="3780486" cy="1385553"/>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6770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lIns="91440" tIns="45720" rIns="91440" bIns="45720" anchor="ctr">
            <a:normAutofit/>
          </a:bodyPr>
          <a:lstStyle/>
          <a:p>
            <a:r>
              <a:rPr lang="en-US">
                <a:latin typeface="Encode Sans Normal Black"/>
              </a:rPr>
              <a:t>Tables in Google Docs</a:t>
            </a:r>
            <a:endParaRPr lang="en-US"/>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8813" y="1736725"/>
            <a:ext cx="4190979" cy="4014788"/>
          </a:xfrm>
        </p:spPr>
        <p:txBody>
          <a:bodyPr lIns="91440" tIns="45720" rIns="91440" bIns="45720" anchor="t"/>
          <a:lstStyle/>
          <a:p>
            <a:r>
              <a:rPr lang="en-US" b="0"/>
              <a:t>Select top row of table</a:t>
            </a:r>
          </a:p>
          <a:p>
            <a:pPr lvl="1"/>
            <a:r>
              <a:rPr lang="en-US" b="0"/>
              <a:t>From the menu </a:t>
            </a:r>
            <a:r>
              <a:rPr lang="en-US" b="0" dirty="0"/>
              <a:t>bar </a:t>
            </a:r>
            <a:r>
              <a:rPr lang="en-US" b="0"/>
              <a:t>choose "Format," then "Table" &gt; "Pin header up to this row"</a:t>
            </a:r>
            <a:endParaRPr lang="en-US" b="0">
              <a:ea typeface="Open Sans"/>
            </a:endParaRPr>
          </a:p>
          <a:p>
            <a:r>
              <a:rPr lang="en-US" b="0"/>
              <a:t>In Google Slides it is not possible to pin a header row in a table</a:t>
            </a:r>
            <a:endParaRPr lang="en-US" b="0">
              <a:ea typeface="Open Sans"/>
            </a:endParaRPr>
          </a:p>
        </p:txBody>
      </p:sp>
      <p:pic>
        <p:nvPicPr>
          <p:cNvPr id="4" name="Picture 3" descr="Screen shot of the Format menu in Google Docs, Table options are expanded.">
            <a:extLst>
              <a:ext uri="{FF2B5EF4-FFF2-40B4-BE49-F238E27FC236}">
                <a16:creationId xmlns:a16="http://schemas.microsoft.com/office/drawing/2014/main" id="{612D24C2-4974-F767-A7C9-E5C55CF906EA}"/>
              </a:ext>
            </a:extLst>
          </p:cNvPr>
          <p:cNvPicPr>
            <a:picLocks noChangeAspect="1"/>
          </p:cNvPicPr>
          <p:nvPr/>
        </p:nvPicPr>
        <p:blipFill>
          <a:blip r:embed="rId3"/>
          <a:stretch>
            <a:fillRect/>
          </a:stretch>
        </p:blipFill>
        <p:spPr>
          <a:xfrm>
            <a:off x="5034104" y="1736725"/>
            <a:ext cx="3670500" cy="3793270"/>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219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49112"/>
            <a:ext cx="6972300" cy="3522341"/>
          </a:xfrm>
        </p:spPr>
        <p:txBody>
          <a:bodyPr lIns="91440" tIns="45720" rIns="91440" bIns="45720" anchor="b">
            <a:normAutofit/>
          </a:bodyPr>
          <a:lstStyle/>
          <a:p>
            <a:r>
              <a:rPr lang="en-US"/>
              <a:t>Technique #1</a:t>
            </a:r>
            <a:br>
              <a:rPr lang="en-US"/>
            </a:br>
            <a:r>
              <a:rPr lang="en-US"/>
              <a:t>Alt Text</a:t>
            </a:r>
          </a:p>
        </p:txBody>
      </p:sp>
    </p:spTree>
    <p:custDataLst>
      <p:tags r:id="rId1"/>
    </p:custDataLst>
    <p:extLst>
      <p:ext uri="{BB962C8B-B14F-4D97-AF65-F5344CB8AC3E}">
        <p14:creationId xmlns:p14="http://schemas.microsoft.com/office/powerpoint/2010/main" val="4093039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56" y="371511"/>
            <a:ext cx="8183759" cy="991998"/>
          </a:xfrm>
        </p:spPr>
        <p:txBody>
          <a:bodyPr>
            <a:normAutofit/>
          </a:bodyPr>
          <a:lstStyle/>
          <a:p>
            <a:r>
              <a:rPr lang="en-US" dirty="0"/>
              <a:t>Tables can be tagged using Grackle Docs</a:t>
            </a:r>
          </a:p>
        </p:txBody>
      </p:sp>
      <p:pic>
        <p:nvPicPr>
          <p:cNvPr id="5" name="Picture 4" descr="Grackle Tag Table dialog, 'Mark first row as header' and 'Mark first column as header' are checked. ">
            <a:extLst>
              <a:ext uri="{FF2B5EF4-FFF2-40B4-BE49-F238E27FC236}">
                <a16:creationId xmlns:a16="http://schemas.microsoft.com/office/drawing/2014/main" id="{6EC1FEF8-955D-18D8-428C-90D3E9A55FD1}"/>
              </a:ext>
            </a:extLst>
          </p:cNvPr>
          <p:cNvPicPr>
            <a:picLocks noChangeAspect="1"/>
          </p:cNvPicPr>
          <p:nvPr/>
        </p:nvPicPr>
        <p:blipFill>
          <a:blip r:embed="rId4"/>
          <a:stretch>
            <a:fillRect/>
          </a:stretch>
        </p:blipFill>
        <p:spPr>
          <a:xfrm>
            <a:off x="606250" y="1811156"/>
            <a:ext cx="3841914" cy="3783309"/>
          </a:xfrm>
          <a:prstGeom prst="rect">
            <a:avLst/>
          </a:prstGeom>
          <a:ln>
            <a:noFill/>
          </a:ln>
          <a:effectLst>
            <a:outerShdw blurRad="292100" dist="139700" dir="2700000" algn="tl" rotWithShape="0">
              <a:srgbClr val="333333">
                <a:alpha val="65000"/>
              </a:srgbClr>
            </a:outerShdw>
          </a:effectLst>
        </p:spPr>
      </p:pic>
      <p:pic>
        <p:nvPicPr>
          <p:cNvPr id="3" name="Picture 2" descr="Grackle Tag Table dialog, one header cell is selected, the 'Mark as  header cell for' checkbox is checked, and the 'column' radio button is checked. There are additional checkboxes 'Associate with column headers' and 'Associate with row headers' that are not checked, but are filled with a solid color.  ">
            <a:extLst>
              <a:ext uri="{FF2B5EF4-FFF2-40B4-BE49-F238E27FC236}">
                <a16:creationId xmlns:a16="http://schemas.microsoft.com/office/drawing/2014/main" id="{8CE611D2-38B8-8137-E3E5-F9FF08CB9AA0}"/>
              </a:ext>
            </a:extLst>
          </p:cNvPr>
          <p:cNvPicPr>
            <a:picLocks noChangeAspect="1"/>
          </p:cNvPicPr>
          <p:nvPr/>
        </p:nvPicPr>
        <p:blipFill>
          <a:blip r:embed="rId5"/>
          <a:stretch>
            <a:fillRect/>
          </a:stretch>
        </p:blipFill>
        <p:spPr>
          <a:xfrm>
            <a:off x="4631814" y="1803352"/>
            <a:ext cx="3841315" cy="3783309"/>
          </a:xfrm>
          <a:prstGeom prst="rect">
            <a:avLst/>
          </a:prstGeom>
          <a:ln>
            <a:solidFill>
              <a:schemeClr val="tx1"/>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97577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C4CE-2A85-7E8E-8E75-FEFFECEF34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BAFEF6-166D-0FBD-F9C3-BBEB646004F3}"/>
              </a:ext>
            </a:extLst>
          </p:cNvPr>
          <p:cNvSpPr>
            <a:spLocks noGrp="1"/>
          </p:cNvSpPr>
          <p:nvPr>
            <p:ph type="title"/>
          </p:nvPr>
        </p:nvSpPr>
        <p:spPr/>
        <p:txBody>
          <a:bodyPr/>
          <a:lstStyle/>
          <a:p>
            <a:r>
              <a:rPr lang="en-US"/>
              <a:t>Technique #5: Screen Reader Support</a:t>
            </a:r>
          </a:p>
        </p:txBody>
      </p:sp>
      <p:sp>
        <p:nvSpPr>
          <p:cNvPr id="2" name="Text Placeholder 1">
            <a:extLst>
              <a:ext uri="{FF2B5EF4-FFF2-40B4-BE49-F238E27FC236}">
                <a16:creationId xmlns:a16="http://schemas.microsoft.com/office/drawing/2014/main" id="{687C06BD-0409-96DB-47AB-20D1AF3E63A1}"/>
              </a:ext>
            </a:extLst>
          </p:cNvPr>
          <p:cNvSpPr>
            <a:spLocks noGrp="1"/>
          </p:cNvSpPr>
          <p:nvPr>
            <p:ph type="body" sz="quarter" idx="11"/>
          </p:nvPr>
        </p:nvSpPr>
        <p:spPr/>
        <p:txBody>
          <a:bodyPr/>
          <a:lstStyle/>
          <a:p>
            <a:r>
              <a:rPr lang="en-US" i="0">
                <a:effectLst/>
                <a:latin typeface="Open Sans" panose="020B0606030504020204" pitchFamily="34" charset="0"/>
                <a:ea typeface="Open Sans" panose="020B0606030504020204" pitchFamily="34" charset="0"/>
                <a:cs typeface="Open Sans" panose="020B0606030504020204" pitchFamily="34" charset="0"/>
              </a:rPr>
              <a:t>Simple tables in Word are </a:t>
            </a:r>
            <a:r>
              <a:rPr lang="en-US">
                <a:latin typeface="Open Sans" panose="020B0606030504020204" pitchFamily="34" charset="0"/>
                <a:ea typeface="Open Sans" panose="020B0606030504020204" pitchFamily="34" charset="0"/>
                <a:cs typeface="Open Sans" panose="020B0606030504020204" pitchFamily="34" charset="0"/>
              </a:rPr>
              <a:t>generally </a:t>
            </a:r>
            <a:r>
              <a:rPr lang="en-US" i="0">
                <a:effectLst/>
                <a:latin typeface="Open Sans" panose="020B0606030504020204" pitchFamily="34" charset="0"/>
                <a:ea typeface="Open Sans" panose="020B0606030504020204" pitchFamily="34" charset="0"/>
                <a:cs typeface="Open Sans" panose="020B0606030504020204" pitchFamily="34" charset="0"/>
              </a:rPr>
              <a:t>well supported, we think </a:t>
            </a:r>
          </a:p>
          <a:p>
            <a:pPr lvl="1"/>
            <a:r>
              <a:rPr lang="en-US" b="0" i="0">
                <a:effectLst/>
                <a:latin typeface="Open Sans" panose="020B0606030504020204" pitchFamily="34" charset="0"/>
                <a:ea typeface="Open Sans" panose="020B0606030504020204" pitchFamily="34" charset="0"/>
                <a:cs typeface="Open Sans" panose="020B0606030504020204" pitchFamily="34" charset="0"/>
              </a:rPr>
              <a:t>“Header Row” (for columns headers) </a:t>
            </a:r>
          </a:p>
          <a:p>
            <a:pPr lvl="1"/>
            <a:r>
              <a:rPr lang="en-US" b="0" i="0">
                <a:effectLst/>
                <a:latin typeface="Open Sans" panose="020B0606030504020204" pitchFamily="34" charset="0"/>
                <a:ea typeface="Open Sans" panose="020B0606030504020204" pitchFamily="34" charset="0"/>
                <a:cs typeface="Open Sans" panose="020B0606030504020204" pitchFamily="34" charset="0"/>
              </a:rPr>
              <a:t>“Left column” (for row headers)</a:t>
            </a:r>
          </a:p>
          <a:p>
            <a:r>
              <a:rPr lang="en-US" i="0">
                <a:effectLst/>
                <a:latin typeface="Open Sans" panose="020B0606030504020204" pitchFamily="34" charset="0"/>
                <a:ea typeface="Open Sans" panose="020B0606030504020204" pitchFamily="34" charset="0"/>
                <a:cs typeface="Open Sans" panose="020B0606030504020204" pitchFamily="34" charset="0"/>
              </a:rPr>
              <a:t>Complex tables are not (this is not unexpected)</a:t>
            </a:r>
            <a:endParaRPr lang="en-US">
              <a:latin typeface="Open Sans" panose="020B0606030504020204" pitchFamily="34" charset="0"/>
              <a:ea typeface="Open Sans" panose="020B0606030504020204" pitchFamily="34" charset="0"/>
              <a:cs typeface="Open Sans" panose="020B0606030504020204" pitchFamily="34" charset="0"/>
            </a:endParaRPr>
          </a:p>
          <a:p>
            <a:pPr lvl="1"/>
            <a:r>
              <a:rPr lang="en-US" b="0" i="0">
                <a:effectLst/>
                <a:latin typeface="Open Sans" panose="020B0606030504020204" pitchFamily="34" charset="0"/>
                <a:ea typeface="Open Sans" panose="020B0606030504020204" pitchFamily="34" charset="0"/>
                <a:cs typeface="Open Sans" panose="020B0606030504020204" pitchFamily="34" charset="0"/>
              </a:rPr>
              <a:t>Narrator announces the </a:t>
            </a:r>
            <a:r>
              <a:rPr lang="en-US" b="0" i="0" err="1">
                <a:effectLst/>
                <a:latin typeface="Open Sans" panose="020B0606030504020204" pitchFamily="34" charset="0"/>
                <a:ea typeface="Open Sans" panose="020B0606030504020204" pitchFamily="34" charset="0"/>
                <a:cs typeface="Open Sans" panose="020B0606030504020204" pitchFamily="34" charset="0"/>
              </a:rPr>
              <a:t>rowspan</a:t>
            </a:r>
            <a:r>
              <a:rPr lang="en-US" b="0" i="0">
                <a:effectLst/>
                <a:latin typeface="Open Sans" panose="020B0606030504020204" pitchFamily="34" charset="0"/>
                <a:ea typeface="Open Sans" panose="020B0606030504020204" pitchFamily="34" charset="0"/>
                <a:cs typeface="Open Sans" panose="020B0606030504020204" pitchFamily="34" charset="0"/>
              </a:rPr>
              <a:t> and </a:t>
            </a:r>
            <a:r>
              <a:rPr lang="en-US" b="0" i="0" err="1">
                <a:effectLst/>
                <a:latin typeface="Open Sans" panose="020B0606030504020204" pitchFamily="34" charset="0"/>
                <a:ea typeface="Open Sans" panose="020B0606030504020204" pitchFamily="34" charset="0"/>
                <a:cs typeface="Open Sans" panose="020B0606030504020204" pitchFamily="34" charset="0"/>
              </a:rPr>
              <a:t>colspan</a:t>
            </a:r>
            <a:r>
              <a:rPr lang="en-US" b="0" i="0">
                <a:effectLst/>
                <a:latin typeface="Open Sans" panose="020B0606030504020204" pitchFamily="34" charset="0"/>
                <a:ea typeface="Open Sans" panose="020B0606030504020204" pitchFamily="34" charset="0"/>
                <a:cs typeface="Open Sans" panose="020B0606030504020204" pitchFamily="34" charset="0"/>
              </a:rPr>
              <a:t>, which can be very helpful information for figuring out a complex table. No other screen readers do this.  </a:t>
            </a:r>
          </a:p>
          <a:p>
            <a:r>
              <a:rPr lang="en-US" b="1" i="0">
                <a:effectLst/>
                <a:latin typeface="Open Sans" panose="020B0606030504020204" pitchFamily="34" charset="0"/>
                <a:ea typeface="Open Sans" panose="020B0606030504020204" pitchFamily="34" charset="0"/>
                <a:cs typeface="Open Sans" panose="020B0606030504020204" pitchFamily="34" charset="0"/>
              </a:rPr>
              <a:t>BUG: In PowerPoint (not Word), NVDA reads the table's content, but does not recognize it as a table. Table navigation keys do not work. </a:t>
            </a:r>
          </a:p>
          <a:p>
            <a:endParaRPr lang="en-US" sz="2200" i="0">
              <a:effectLst/>
              <a:latin typeface="Arial" panose="020B0604020202020204" pitchFamily="34" charset="0"/>
            </a:endParaRPr>
          </a:p>
        </p:txBody>
      </p:sp>
    </p:spTree>
    <p:extLst>
      <p:ext uri="{BB962C8B-B14F-4D97-AF65-F5344CB8AC3E}">
        <p14:creationId xmlns:p14="http://schemas.microsoft.com/office/powerpoint/2010/main" val="304338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4A244-1D62-B184-19C3-1C2CDF007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C44D70-3596-B7DA-9616-3487123485F3}"/>
              </a:ext>
            </a:extLst>
          </p:cNvPr>
          <p:cNvSpPr>
            <a:spLocks noGrp="1"/>
          </p:cNvSpPr>
          <p:nvPr>
            <p:ph type="title"/>
          </p:nvPr>
        </p:nvSpPr>
        <p:spPr/>
        <p:txBody>
          <a:bodyPr/>
          <a:lstStyle/>
          <a:p>
            <a:r>
              <a:rPr lang="en-US"/>
              <a:t>Technique #5: Results after Export  </a:t>
            </a:r>
          </a:p>
        </p:txBody>
      </p:sp>
      <p:sp>
        <p:nvSpPr>
          <p:cNvPr id="2" name="Text Placeholder 1">
            <a:extLst>
              <a:ext uri="{FF2B5EF4-FFF2-40B4-BE49-F238E27FC236}">
                <a16:creationId xmlns:a16="http://schemas.microsoft.com/office/drawing/2014/main" id="{565570B6-F7B9-F846-AD68-0193D1B4929E}"/>
              </a:ext>
            </a:extLst>
          </p:cNvPr>
          <p:cNvSpPr>
            <a:spLocks noGrp="1"/>
          </p:cNvSpPr>
          <p:nvPr>
            <p:ph type="body" sz="quarter" idx="11"/>
          </p:nvPr>
        </p:nvSpPr>
        <p:spPr>
          <a:xfrm>
            <a:off x="659305" y="1637333"/>
            <a:ext cx="8196210" cy="4465292"/>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In Word or PowerPoint: </a:t>
            </a:r>
            <a:endPar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lvl="1"/>
            <a:r>
              <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rPr>
              <a:t>If “Header Row” and/or “Left Column” are checked, simple tables are properly tagged in PDF. </a:t>
            </a:r>
          </a:p>
          <a:p>
            <a:pPr lvl="1"/>
            <a:r>
              <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rPr>
              <a:t>Word and PowerPoint have no mechanism for marking up complex tables. These will need to be tagged in PDF after export. </a:t>
            </a:r>
          </a:p>
          <a:p>
            <a:r>
              <a:rPr lang="en-US" dirty="0">
                <a:latin typeface="Open Sans" panose="020B0606030504020204" pitchFamily="34" charset="0"/>
                <a:ea typeface="Open Sans" panose="020B0606030504020204" pitchFamily="34" charset="0"/>
                <a:cs typeface="Open Sans" panose="020B0606030504020204" pitchFamily="34" charset="0"/>
              </a:rPr>
              <a:t>Google does not support tagged PDF. </a:t>
            </a:r>
            <a:endPar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lvl="1"/>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Grackle Docs</a:t>
            </a:r>
            <a:r>
              <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rPr>
              <a:t> “automatically tag tables” feature results in a properly tagged complex table from Google Docs, with </a:t>
            </a:r>
            <a:r>
              <a:rPr lang="en-US" b="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colspan</a:t>
            </a:r>
            <a:r>
              <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rowspan</a:t>
            </a:r>
            <a:r>
              <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rPr>
              <a:t>, and headers attributes. </a:t>
            </a:r>
          </a:p>
          <a:p>
            <a:pPr lvl="1"/>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Grackle Slides</a:t>
            </a:r>
            <a:r>
              <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rPr>
              <a:t> (possible bug): </a:t>
            </a:r>
            <a:r>
              <a:rPr lang="en-US" b="0"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If using their dialog to add row headers, that does not result in row headers </a:t>
            </a:r>
            <a:r>
              <a:rPr lang="en-US" b="0" i="1"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and</a:t>
            </a:r>
            <a:r>
              <a:rPr lang="en-US" b="0"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 strips out column headers. Requires more investigation. </a:t>
            </a:r>
            <a:endParaRPr lang="en-US" b="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3108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7D6AE-A6E1-4AAF-29D5-198EA3135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6D0EB-C1D7-6FB4-9330-C953C1C9A0D2}"/>
              </a:ext>
            </a:extLst>
          </p:cNvPr>
          <p:cNvSpPr>
            <a:spLocks noGrp="1"/>
          </p:cNvSpPr>
          <p:nvPr>
            <p:ph type="title"/>
          </p:nvPr>
        </p:nvSpPr>
        <p:spPr>
          <a:xfrm>
            <a:off x="460375" y="1449112"/>
            <a:ext cx="6972300" cy="3522341"/>
          </a:xfrm>
        </p:spPr>
        <p:txBody>
          <a:bodyPr>
            <a:normAutofit/>
          </a:bodyPr>
          <a:lstStyle/>
          <a:p>
            <a:r>
              <a:rPr lang="en-US"/>
              <a:t>Technique #6</a:t>
            </a:r>
            <a:br>
              <a:rPr lang="en-US"/>
            </a:br>
            <a:r>
              <a:rPr lang="en-US"/>
              <a:t>Links</a:t>
            </a:r>
          </a:p>
        </p:txBody>
      </p:sp>
    </p:spTree>
    <p:custDataLst>
      <p:tags r:id="rId1"/>
    </p:custDataLst>
    <p:extLst>
      <p:ext uri="{BB962C8B-B14F-4D97-AF65-F5344CB8AC3E}">
        <p14:creationId xmlns:p14="http://schemas.microsoft.com/office/powerpoint/2010/main" val="2184583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5A10-50F5-B5C9-F18B-367F44012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C8913-C371-2A85-7197-C0E3AF421FB7}"/>
              </a:ext>
            </a:extLst>
          </p:cNvPr>
          <p:cNvSpPr>
            <a:spLocks noGrp="1"/>
          </p:cNvSpPr>
          <p:nvPr>
            <p:ph type="title"/>
          </p:nvPr>
        </p:nvSpPr>
        <p:spPr>
          <a:xfrm>
            <a:off x="671756" y="371511"/>
            <a:ext cx="8183759" cy="991998"/>
          </a:xfrm>
        </p:spPr>
        <p:txBody>
          <a:bodyPr/>
          <a:lstStyle/>
          <a:p>
            <a:r>
              <a:rPr lang="en-US"/>
              <a:t>Links in Word</a:t>
            </a:r>
            <a:r>
              <a:rPr lang="en-US" dirty="0"/>
              <a:t>, PowerPoint, Google Docs</a:t>
            </a:r>
            <a:r>
              <a:rPr lang="en-US"/>
              <a:t> &amp; </a:t>
            </a:r>
            <a:r>
              <a:rPr lang="en-US" dirty="0"/>
              <a:t>Slides</a:t>
            </a:r>
            <a:endParaRPr lang="en-US"/>
          </a:p>
        </p:txBody>
      </p:sp>
      <p:sp>
        <p:nvSpPr>
          <p:cNvPr id="3" name="Text Placeholder 2">
            <a:extLst>
              <a:ext uri="{FF2B5EF4-FFF2-40B4-BE49-F238E27FC236}">
                <a16:creationId xmlns:a16="http://schemas.microsoft.com/office/drawing/2014/main" id="{2FBDD9A4-188D-79AB-BE5A-4F707E647C5D}"/>
              </a:ext>
            </a:extLst>
          </p:cNvPr>
          <p:cNvSpPr>
            <a:spLocks noGrp="1"/>
          </p:cNvSpPr>
          <p:nvPr>
            <p:ph type="body" sz="quarter" idx="11"/>
          </p:nvPr>
        </p:nvSpPr>
        <p:spPr>
          <a:xfrm>
            <a:off x="658813" y="1736725"/>
            <a:ext cx="4498252" cy="4014788"/>
          </a:xfrm>
        </p:spPr>
        <p:txBody>
          <a:bodyPr lIns="91440" tIns="45720" rIns="91440" bIns="45720" anchor="t"/>
          <a:lstStyle/>
          <a:p>
            <a:r>
              <a:rPr lang="en-US" sz="2000" b="0"/>
              <a:t>Select text, then right click and select “Hyperlink” from context menu</a:t>
            </a:r>
            <a:endParaRPr lang="en-US"/>
          </a:p>
          <a:p>
            <a:r>
              <a:rPr lang="en-US" sz="2000" b="0"/>
              <a:t>Enter URL in Address field</a:t>
            </a:r>
            <a:endParaRPr lang="en-US" sz="2000" b="0">
              <a:ea typeface="Open Sans"/>
            </a:endParaRPr>
          </a:p>
        </p:txBody>
      </p:sp>
      <p:pic>
        <p:nvPicPr>
          <p:cNvPr id="4" name="Picture 3" descr="Screen shot of the Edit Hyperlink window in Word.">
            <a:extLst>
              <a:ext uri="{FF2B5EF4-FFF2-40B4-BE49-F238E27FC236}">
                <a16:creationId xmlns:a16="http://schemas.microsoft.com/office/drawing/2014/main" id="{410ABF5F-8249-055C-0FD9-13EC88FF55C9}"/>
              </a:ext>
            </a:extLst>
          </p:cNvPr>
          <p:cNvPicPr>
            <a:picLocks noChangeAspect="1"/>
          </p:cNvPicPr>
          <p:nvPr/>
        </p:nvPicPr>
        <p:blipFill>
          <a:blip r:embed="rId3"/>
          <a:stretch>
            <a:fillRect/>
          </a:stretch>
        </p:blipFill>
        <p:spPr>
          <a:xfrm>
            <a:off x="5157065" y="1904890"/>
            <a:ext cx="3527777" cy="2580632"/>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9654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B2BAE-9829-14B5-44D5-89320EE161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D6B094-9413-F33E-50A3-F34099AEC061}"/>
              </a:ext>
            </a:extLst>
          </p:cNvPr>
          <p:cNvSpPr>
            <a:spLocks noGrp="1"/>
          </p:cNvSpPr>
          <p:nvPr>
            <p:ph type="title"/>
          </p:nvPr>
        </p:nvSpPr>
        <p:spPr/>
        <p:txBody>
          <a:bodyPr/>
          <a:lstStyle/>
          <a:p>
            <a:r>
              <a:rPr lang="en-US"/>
              <a:t>Technique #6: Screen Reader Support</a:t>
            </a:r>
          </a:p>
        </p:txBody>
      </p:sp>
      <p:sp>
        <p:nvSpPr>
          <p:cNvPr id="5" name="Text Placeholder 4">
            <a:extLst>
              <a:ext uri="{FF2B5EF4-FFF2-40B4-BE49-F238E27FC236}">
                <a16:creationId xmlns:a16="http://schemas.microsoft.com/office/drawing/2014/main" id="{1C9539F9-4966-DFDF-5031-FB362372E7A9}"/>
              </a:ext>
            </a:extLst>
          </p:cNvPr>
          <p:cNvSpPr>
            <a:spLocks noGrp="1"/>
          </p:cNvSpPr>
          <p:nvPr>
            <p:ph type="body" sz="quarter" idx="11"/>
          </p:nvPr>
        </p:nvSpPr>
        <p:spPr/>
        <p:txBody>
          <a:bodyPr/>
          <a:lstStyle/>
          <a:p>
            <a:r>
              <a:rPr lang="en-US"/>
              <a:t>Apparent bug with NVDA in PowerPoint desktop:</a:t>
            </a:r>
          </a:p>
          <a:p>
            <a:pPr lvl="1"/>
            <a:r>
              <a:rPr lang="en-US" b="0"/>
              <a:t>In slide show mode: NVDA does not announce “link” when reading content. The user can tab to the link, but the link text is not announced. (pressing Enter to trigger the link does work). </a:t>
            </a:r>
          </a:p>
          <a:p>
            <a:pPr lvl="1"/>
            <a:r>
              <a:rPr lang="en-US" b="0"/>
              <a:t>In edit mode:  NVDA does not announce “link” when reading. The link is discoverable if browsing with arrow keys. </a:t>
            </a:r>
          </a:p>
          <a:p>
            <a:r>
              <a:rPr lang="en-US"/>
              <a:t>Other screen readers read links in-line. </a:t>
            </a:r>
          </a:p>
        </p:txBody>
      </p:sp>
    </p:spTree>
    <p:extLst>
      <p:ext uri="{BB962C8B-B14F-4D97-AF65-F5344CB8AC3E}">
        <p14:creationId xmlns:p14="http://schemas.microsoft.com/office/powerpoint/2010/main" val="2465566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B37CA-911F-8EA6-3D56-89BBFB990D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283EDE-1AA1-0D7C-3D55-73FE10C10887}"/>
              </a:ext>
            </a:extLst>
          </p:cNvPr>
          <p:cNvSpPr>
            <a:spLocks noGrp="1"/>
          </p:cNvSpPr>
          <p:nvPr>
            <p:ph type="title"/>
          </p:nvPr>
        </p:nvSpPr>
        <p:spPr/>
        <p:txBody>
          <a:bodyPr/>
          <a:lstStyle/>
          <a:p>
            <a:r>
              <a:rPr lang="en-US"/>
              <a:t>Technique #6: Results after Export  </a:t>
            </a:r>
          </a:p>
        </p:txBody>
      </p:sp>
      <p:sp>
        <p:nvSpPr>
          <p:cNvPr id="5" name="Text Placeholder 4">
            <a:extLst>
              <a:ext uri="{FF2B5EF4-FFF2-40B4-BE49-F238E27FC236}">
                <a16:creationId xmlns:a16="http://schemas.microsoft.com/office/drawing/2014/main" id="{7E8DF25D-FE87-F28F-447F-F8E1435A73DC}"/>
              </a:ext>
            </a:extLst>
          </p:cNvPr>
          <p:cNvSpPr>
            <a:spLocks noGrp="1"/>
          </p:cNvSpPr>
          <p:nvPr>
            <p:ph type="body" sz="quarter" idx="11"/>
          </p:nvPr>
        </p:nvSpPr>
        <p:spPr/>
        <p:txBody>
          <a:bodyPr/>
          <a:lstStyle/>
          <a:p>
            <a:r>
              <a:rPr lang="en-US">
                <a:latin typeface="Open Sans" panose="020B0606030504020204" pitchFamily="34" charset="0"/>
                <a:ea typeface="Open Sans" panose="020B0606030504020204" pitchFamily="34" charset="0"/>
                <a:cs typeface="Open Sans" panose="020B0606030504020204" pitchFamily="34" charset="0"/>
              </a:rPr>
              <a:t>Google does not support tagged PDF.</a:t>
            </a:r>
            <a:endParaRPr lang="en-US"/>
          </a:p>
          <a:p>
            <a:r>
              <a:rPr lang="en-US"/>
              <a:t>In Word and PowerPoint: </a:t>
            </a:r>
          </a:p>
          <a:p>
            <a:pPr lvl="1"/>
            <a:r>
              <a:rPr lang="en-US" b="0"/>
              <a:t>Links are exported properly to PDF as &lt;Link - OBJR&gt;</a:t>
            </a:r>
          </a:p>
        </p:txBody>
      </p:sp>
    </p:spTree>
    <p:extLst>
      <p:ext uri="{BB962C8B-B14F-4D97-AF65-F5344CB8AC3E}">
        <p14:creationId xmlns:p14="http://schemas.microsoft.com/office/powerpoint/2010/main" val="954941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49112"/>
            <a:ext cx="6972300" cy="3522341"/>
          </a:xfrm>
        </p:spPr>
        <p:txBody>
          <a:bodyPr>
            <a:normAutofit/>
          </a:bodyPr>
          <a:lstStyle/>
          <a:p>
            <a:r>
              <a:rPr lang="en-US"/>
              <a:t>Technique #7</a:t>
            </a:r>
            <a:br>
              <a:rPr lang="en-US"/>
            </a:br>
            <a:r>
              <a:rPr lang="en-US"/>
              <a:t>Document Title</a:t>
            </a:r>
          </a:p>
        </p:txBody>
      </p:sp>
    </p:spTree>
    <p:custDataLst>
      <p:tags r:id="rId1"/>
    </p:custDataLst>
    <p:extLst>
      <p:ext uri="{BB962C8B-B14F-4D97-AF65-F5344CB8AC3E}">
        <p14:creationId xmlns:p14="http://schemas.microsoft.com/office/powerpoint/2010/main" val="665209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75F6-EB84-DD4F-B28D-D8B3BDFF25FD}"/>
              </a:ext>
            </a:extLst>
          </p:cNvPr>
          <p:cNvSpPr>
            <a:spLocks noGrp="1"/>
          </p:cNvSpPr>
          <p:nvPr>
            <p:ph type="title"/>
          </p:nvPr>
        </p:nvSpPr>
        <p:spPr>
          <a:xfrm>
            <a:off x="671756" y="371511"/>
            <a:ext cx="8183759" cy="991998"/>
          </a:xfrm>
        </p:spPr>
        <p:txBody>
          <a:bodyPr anchor="ctr">
            <a:normAutofit/>
          </a:bodyPr>
          <a:lstStyle/>
          <a:p>
            <a:r>
              <a:rPr lang="en-US"/>
              <a:t>Document Title in Word &amp; PowerPoint</a:t>
            </a:r>
          </a:p>
        </p:txBody>
      </p:sp>
      <p:sp>
        <p:nvSpPr>
          <p:cNvPr id="3" name="Text Placeholder 2">
            <a:extLst>
              <a:ext uri="{FF2B5EF4-FFF2-40B4-BE49-F238E27FC236}">
                <a16:creationId xmlns:a16="http://schemas.microsoft.com/office/drawing/2014/main" id="{53E95D7B-40A0-9545-B97B-E1E88A9EAC96}"/>
              </a:ext>
            </a:extLst>
          </p:cNvPr>
          <p:cNvSpPr>
            <a:spLocks noGrp="1"/>
          </p:cNvSpPr>
          <p:nvPr>
            <p:ph type="body" sz="quarter" idx="11"/>
          </p:nvPr>
        </p:nvSpPr>
        <p:spPr>
          <a:xfrm>
            <a:off x="658813" y="1736725"/>
            <a:ext cx="5024357" cy="4014788"/>
          </a:xfrm>
        </p:spPr>
        <p:txBody>
          <a:bodyPr lIns="91440" tIns="45720" rIns="91440" bIns="45720" anchor="t"/>
          <a:lstStyle/>
          <a:p>
            <a:r>
              <a:rPr lang="en-US" sz="2000" b="0"/>
              <a:t>Office Desktop apps</a:t>
            </a:r>
          </a:p>
          <a:p>
            <a:pPr lvl="1"/>
            <a:r>
              <a:rPr lang="en-US" sz="1600" b="0"/>
              <a:t>In Windows: </a:t>
            </a:r>
            <a:br>
              <a:rPr lang="en-US" sz="1600" b="0"/>
            </a:br>
            <a:r>
              <a:rPr lang="en-US" b="0"/>
              <a:t>File &gt; Info &gt; Show All Properties</a:t>
            </a:r>
          </a:p>
          <a:p>
            <a:pPr lvl="1"/>
            <a:r>
              <a:rPr lang="en-US" sz="1600" b="0"/>
              <a:t>In MacOS: </a:t>
            </a:r>
            <a:br>
              <a:rPr lang="en-US" sz="1600" b="0"/>
            </a:br>
            <a:r>
              <a:rPr lang="en-US" b="0"/>
              <a:t>File &gt; Properties &gt; Summary tab</a:t>
            </a:r>
          </a:p>
          <a:p>
            <a:r>
              <a:rPr lang="en-US" sz="2000" b="0"/>
              <a:t>Title style is </a:t>
            </a:r>
            <a:r>
              <a:rPr lang="en-US" sz="2000"/>
              <a:t>not</a:t>
            </a:r>
            <a:r>
              <a:rPr lang="en-US" sz="2000" b="0"/>
              <a:t> the same as Document Title</a:t>
            </a:r>
          </a:p>
          <a:p>
            <a:pPr lvl="1"/>
            <a:r>
              <a:rPr lang="en-US" sz="1600" b="0"/>
              <a:t>Title styles are just paragraphs &lt;P&gt; when exported to PDF</a:t>
            </a:r>
            <a:endParaRPr lang="en-US" sz="2000" b="0"/>
          </a:p>
          <a:p>
            <a:r>
              <a:rPr lang="en-US" sz="2000" b="0"/>
              <a:t>In Word &amp; PowerPoint for the Web, the file name appears in an editable field in the upper left. This is used in a &lt;title&gt; element. </a:t>
            </a:r>
          </a:p>
          <a:p>
            <a:endParaRPr lang="en-US" sz="1600" b="0"/>
          </a:p>
        </p:txBody>
      </p:sp>
      <p:pic>
        <p:nvPicPr>
          <p:cNvPr id="6" name="Picture 5" descr="Screenshot of the Styles pane in Microsoft Word.">
            <a:extLst>
              <a:ext uri="{FF2B5EF4-FFF2-40B4-BE49-F238E27FC236}">
                <a16:creationId xmlns:a16="http://schemas.microsoft.com/office/drawing/2014/main" id="{305F8BAC-4B2E-7CB3-ECE7-7A9B1138BEB9}"/>
              </a:ext>
            </a:extLst>
          </p:cNvPr>
          <p:cNvPicPr>
            <a:picLocks noChangeAspect="1"/>
          </p:cNvPicPr>
          <p:nvPr/>
        </p:nvPicPr>
        <p:blipFill rotWithShape="1">
          <a:blip r:embed="rId3"/>
          <a:srcRect b="47175"/>
          <a:stretch/>
        </p:blipFill>
        <p:spPr>
          <a:xfrm>
            <a:off x="6154156" y="2098359"/>
            <a:ext cx="2509335" cy="3101681"/>
          </a:xfrm>
          <a:prstGeom prst="rect">
            <a:avLst/>
          </a:prstGeom>
          <a:ln>
            <a:solidFill>
              <a:schemeClr val="accent5"/>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01111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anchor="ctr">
            <a:normAutofit/>
          </a:bodyPr>
          <a:lstStyle/>
          <a:p>
            <a:r>
              <a:rPr lang="en-US"/>
              <a:t>Document title in Google Docs &amp; Slides</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736725"/>
            <a:ext cx="8196210" cy="4015497"/>
          </a:xfrm>
        </p:spPr>
        <p:txBody>
          <a:bodyPr lIns="91440" tIns="45720" rIns="91440" bIns="45720" anchor="t"/>
          <a:lstStyle/>
          <a:p>
            <a:r>
              <a:rPr lang="en-US" b="0"/>
              <a:t>Add Document Title In the upper left text field</a:t>
            </a:r>
          </a:p>
        </p:txBody>
      </p:sp>
      <p:pic>
        <p:nvPicPr>
          <p:cNvPr id="4" name="Picture 3" descr="Screen shot of the Document Title filed above the menu bar in Google Docs.">
            <a:extLst>
              <a:ext uri="{FF2B5EF4-FFF2-40B4-BE49-F238E27FC236}">
                <a16:creationId xmlns:a16="http://schemas.microsoft.com/office/drawing/2014/main" id="{6EB947D5-F6D8-3E6A-EBDE-FA7233E8EEEF}"/>
              </a:ext>
            </a:extLst>
          </p:cNvPr>
          <p:cNvPicPr>
            <a:picLocks noChangeAspect="1"/>
          </p:cNvPicPr>
          <p:nvPr/>
        </p:nvPicPr>
        <p:blipFill>
          <a:blip r:embed="rId3"/>
          <a:stretch>
            <a:fillRect/>
          </a:stretch>
        </p:blipFill>
        <p:spPr>
          <a:xfrm>
            <a:off x="2023850" y="2790764"/>
            <a:ext cx="5478887" cy="2261260"/>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610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308958" cy="991998"/>
          </a:xfrm>
        </p:spPr>
        <p:txBody>
          <a:bodyPr lIns="91440" tIns="45720" rIns="91440" bIns="45720" anchor="ctr">
            <a:normAutofit/>
          </a:bodyPr>
          <a:lstStyle/>
          <a:p>
            <a:r>
              <a:rPr lang="en-US"/>
              <a:t>Alt Text in Microsoft Word &amp; PowerPoint (desktop)</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18133" y="1606093"/>
            <a:ext cx="3346638" cy="4015497"/>
          </a:xfrm>
        </p:spPr>
        <p:txBody>
          <a:bodyPr lIns="91440" tIns="45720" rIns="91440" bIns="45720" anchor="t"/>
          <a:lstStyle/>
          <a:p>
            <a:r>
              <a:rPr lang="en-US" b="0"/>
              <a:t>Right click image to show context menu</a:t>
            </a:r>
            <a:endParaRPr lang="en-US"/>
          </a:p>
          <a:p>
            <a:r>
              <a:rPr lang="en-US" b="0"/>
              <a:t>Select “Add Alt text” or “View Alt Text” from the menu</a:t>
            </a:r>
            <a:endParaRPr lang="en-US" b="0">
              <a:ea typeface="Open Sans"/>
            </a:endParaRPr>
          </a:p>
        </p:txBody>
      </p:sp>
      <p:pic>
        <p:nvPicPr>
          <p:cNvPr id="5" name="Picture 4" descr="Screen shot of the context menu next to an image of an adorable kitten, with View Alt Text highlighted">
            <a:extLst>
              <a:ext uri="{FF2B5EF4-FFF2-40B4-BE49-F238E27FC236}">
                <a16:creationId xmlns:a16="http://schemas.microsoft.com/office/drawing/2014/main" id="{25B2E486-6F70-AB1A-A1DC-DE0181E82047}"/>
              </a:ext>
            </a:extLst>
          </p:cNvPr>
          <p:cNvPicPr>
            <a:picLocks noChangeAspect="1"/>
          </p:cNvPicPr>
          <p:nvPr/>
        </p:nvPicPr>
        <p:blipFill>
          <a:blip r:embed="rId3"/>
          <a:stretch>
            <a:fillRect/>
          </a:stretch>
        </p:blipFill>
        <p:spPr>
          <a:xfrm>
            <a:off x="3852149" y="1273628"/>
            <a:ext cx="5002931" cy="4669971"/>
          </a:xfrm>
          <a:prstGeom prst="rect">
            <a:avLst/>
          </a:prstGeom>
        </p:spPr>
      </p:pic>
    </p:spTree>
    <p:extLst>
      <p:ext uri="{BB962C8B-B14F-4D97-AF65-F5344CB8AC3E}">
        <p14:creationId xmlns:p14="http://schemas.microsoft.com/office/powerpoint/2010/main" val="947013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56" y="371511"/>
            <a:ext cx="8183759" cy="991998"/>
          </a:xfrm>
        </p:spPr>
        <p:txBody>
          <a:bodyPr>
            <a:normAutofit/>
          </a:bodyPr>
          <a:lstStyle/>
          <a:p>
            <a:r>
              <a:rPr lang="en-US"/>
              <a:t>Document Title not recognized by Grackle</a:t>
            </a:r>
          </a:p>
        </p:txBody>
      </p:sp>
      <p:sp>
        <p:nvSpPr>
          <p:cNvPr id="7" name="Text Placeholder 6">
            <a:extLst>
              <a:ext uri="{FF2B5EF4-FFF2-40B4-BE49-F238E27FC236}">
                <a16:creationId xmlns:a16="http://schemas.microsoft.com/office/drawing/2014/main" id="{A4453A6D-6263-6C96-A0A0-528B029717FF}"/>
              </a:ext>
            </a:extLst>
          </p:cNvPr>
          <p:cNvSpPr>
            <a:spLocks noGrp="1"/>
          </p:cNvSpPr>
          <p:nvPr>
            <p:ph type="body" sz="quarter" idx="11"/>
          </p:nvPr>
        </p:nvSpPr>
        <p:spPr/>
        <p:txBody>
          <a:bodyPr/>
          <a:lstStyle/>
          <a:p>
            <a:endParaRPr lang="en-US"/>
          </a:p>
        </p:txBody>
      </p:sp>
      <p:pic>
        <p:nvPicPr>
          <p:cNvPr id="5" name="Picture 4" descr="Screen shot from Grackle Docs, showing an error for excluding the document title. However, a document title is in fact provided. ">
            <a:extLst>
              <a:ext uri="{FF2B5EF4-FFF2-40B4-BE49-F238E27FC236}">
                <a16:creationId xmlns:a16="http://schemas.microsoft.com/office/drawing/2014/main" id="{E8EB4735-7034-6131-B067-62B915B88A03}"/>
              </a:ext>
            </a:extLst>
          </p:cNvPr>
          <p:cNvPicPr>
            <a:picLocks noChangeAspect="1"/>
          </p:cNvPicPr>
          <p:nvPr/>
        </p:nvPicPr>
        <p:blipFill>
          <a:blip r:embed="rId4"/>
          <a:stretch>
            <a:fillRect/>
          </a:stretch>
        </p:blipFill>
        <p:spPr>
          <a:xfrm>
            <a:off x="1647825" y="1689022"/>
            <a:ext cx="5848350" cy="4251742"/>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08367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F974C-8195-3C0F-F216-BBA1E66344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83EEF3-A894-4B73-8DC7-1D10809B0EAD}"/>
              </a:ext>
            </a:extLst>
          </p:cNvPr>
          <p:cNvSpPr>
            <a:spLocks noGrp="1"/>
          </p:cNvSpPr>
          <p:nvPr>
            <p:ph type="body" sz="quarter" idx="11"/>
          </p:nvPr>
        </p:nvSpPr>
        <p:spPr/>
        <p:txBody>
          <a:bodyPr/>
          <a:lstStyle/>
          <a:p>
            <a:r>
              <a:rPr lang="en-US" b="0"/>
              <a:t>Titles are well supported by screen readers. </a:t>
            </a:r>
          </a:p>
        </p:txBody>
      </p:sp>
      <p:sp>
        <p:nvSpPr>
          <p:cNvPr id="3" name="Title 2">
            <a:extLst>
              <a:ext uri="{FF2B5EF4-FFF2-40B4-BE49-F238E27FC236}">
                <a16:creationId xmlns:a16="http://schemas.microsoft.com/office/drawing/2014/main" id="{C4D7417C-CFFF-7E3A-4DE2-0EAEA73F72C9}"/>
              </a:ext>
            </a:extLst>
          </p:cNvPr>
          <p:cNvSpPr>
            <a:spLocks noGrp="1"/>
          </p:cNvSpPr>
          <p:nvPr>
            <p:ph type="title"/>
          </p:nvPr>
        </p:nvSpPr>
        <p:spPr/>
        <p:txBody>
          <a:bodyPr/>
          <a:lstStyle/>
          <a:p>
            <a:r>
              <a:rPr lang="en-US"/>
              <a:t>Technique #7: Screen Reader Support </a:t>
            </a:r>
          </a:p>
        </p:txBody>
      </p:sp>
    </p:spTree>
    <p:extLst>
      <p:ext uri="{BB962C8B-B14F-4D97-AF65-F5344CB8AC3E}">
        <p14:creationId xmlns:p14="http://schemas.microsoft.com/office/powerpoint/2010/main" val="135300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ED738-BDC9-6AE9-71B2-ADED20CFBC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22D0CD-F844-89CE-2FA0-5E578664522E}"/>
              </a:ext>
            </a:extLst>
          </p:cNvPr>
          <p:cNvSpPr>
            <a:spLocks noGrp="1"/>
          </p:cNvSpPr>
          <p:nvPr>
            <p:ph type="title"/>
          </p:nvPr>
        </p:nvSpPr>
        <p:spPr/>
        <p:txBody>
          <a:bodyPr/>
          <a:lstStyle/>
          <a:p>
            <a:r>
              <a:rPr lang="en-US"/>
              <a:t>Technique #7: Results after Export  </a:t>
            </a:r>
          </a:p>
        </p:txBody>
      </p:sp>
      <p:sp>
        <p:nvSpPr>
          <p:cNvPr id="2" name="Text Placeholder 1">
            <a:extLst>
              <a:ext uri="{FF2B5EF4-FFF2-40B4-BE49-F238E27FC236}">
                <a16:creationId xmlns:a16="http://schemas.microsoft.com/office/drawing/2014/main" id="{900AC38A-899D-E251-6EFD-5A4B01DE8ABE}"/>
              </a:ext>
            </a:extLst>
          </p:cNvPr>
          <p:cNvSpPr>
            <a:spLocks noGrp="1"/>
          </p:cNvSpPr>
          <p:nvPr>
            <p:ph type="body" sz="quarter" idx="11"/>
          </p:nvPr>
        </p:nvSpPr>
        <p:spPr/>
        <p:txBody>
          <a:bodyPr/>
          <a:lstStyle/>
          <a:p>
            <a:r>
              <a:rPr lang="en-US" b="0"/>
              <a:t>Word for the Web and Google Docs: </a:t>
            </a:r>
          </a:p>
          <a:p>
            <a:pPr lvl="1"/>
            <a:r>
              <a:rPr lang="en-US" b="0"/>
              <a:t>The file name (i.e., &lt;title&gt;) is not passed to the PDF as the document title (as would appear in Document Properties).</a:t>
            </a:r>
          </a:p>
          <a:p>
            <a:pPr lvl="1"/>
            <a:r>
              <a:rPr lang="en-US" b="0"/>
              <a:t>Author </a:t>
            </a:r>
            <a:r>
              <a:rPr lang="en-US" b="0" i="1"/>
              <a:t>is </a:t>
            </a:r>
            <a:r>
              <a:rPr lang="en-US" b="0"/>
              <a:t>passed to the PDF. </a:t>
            </a:r>
          </a:p>
          <a:p>
            <a:r>
              <a:rPr lang="en-US" sz="2400" b="0"/>
              <a:t>Reminder:  In Word desktop, Title styles are just paragraphs &lt;P&gt; when exported to PDF (“Heading 1” style is exported as &lt;H1&gt;). </a:t>
            </a:r>
            <a:endParaRPr lang="en-US" sz="3200" b="0"/>
          </a:p>
          <a:p>
            <a:pPr marL="0" indent="0">
              <a:buNone/>
            </a:pPr>
            <a:endParaRPr lang="en-US" b="0"/>
          </a:p>
          <a:p>
            <a:endParaRPr lang="en-US" b="0"/>
          </a:p>
        </p:txBody>
      </p:sp>
    </p:spTree>
    <p:extLst>
      <p:ext uri="{BB962C8B-B14F-4D97-AF65-F5344CB8AC3E}">
        <p14:creationId xmlns:p14="http://schemas.microsoft.com/office/powerpoint/2010/main" val="3160203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49112"/>
            <a:ext cx="6972300" cy="3522341"/>
          </a:xfrm>
        </p:spPr>
        <p:txBody>
          <a:bodyPr>
            <a:normAutofit/>
          </a:bodyPr>
          <a:lstStyle/>
          <a:p>
            <a:r>
              <a:rPr lang="en-US"/>
              <a:t>Technique #8</a:t>
            </a:r>
            <a:br>
              <a:rPr lang="en-US"/>
            </a:br>
            <a:r>
              <a:rPr lang="en-US"/>
              <a:t>Language</a:t>
            </a:r>
          </a:p>
        </p:txBody>
      </p:sp>
    </p:spTree>
    <p:custDataLst>
      <p:tags r:id="rId1"/>
    </p:custDataLst>
    <p:extLst>
      <p:ext uri="{BB962C8B-B14F-4D97-AF65-F5344CB8AC3E}">
        <p14:creationId xmlns:p14="http://schemas.microsoft.com/office/powerpoint/2010/main" val="1767371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C93E-773A-4BB3-9F44-55BC0941A8C1}"/>
              </a:ext>
            </a:extLst>
          </p:cNvPr>
          <p:cNvSpPr>
            <a:spLocks noGrp="1"/>
          </p:cNvSpPr>
          <p:nvPr>
            <p:ph type="title"/>
          </p:nvPr>
        </p:nvSpPr>
        <p:spPr>
          <a:xfrm>
            <a:off x="671756" y="371511"/>
            <a:ext cx="8183759" cy="991998"/>
          </a:xfrm>
        </p:spPr>
        <p:txBody>
          <a:bodyPr anchor="ctr">
            <a:normAutofit/>
          </a:bodyPr>
          <a:lstStyle/>
          <a:p>
            <a:r>
              <a:rPr lang="en-US"/>
              <a:t>Language in Word and PowerPoint</a:t>
            </a:r>
          </a:p>
        </p:txBody>
      </p:sp>
      <p:sp>
        <p:nvSpPr>
          <p:cNvPr id="3" name="Text Placeholder 2">
            <a:extLst>
              <a:ext uri="{FF2B5EF4-FFF2-40B4-BE49-F238E27FC236}">
                <a16:creationId xmlns:a16="http://schemas.microsoft.com/office/drawing/2014/main" id="{9C746A60-86FB-764A-A19F-D0BB4365258B}"/>
              </a:ext>
            </a:extLst>
          </p:cNvPr>
          <p:cNvSpPr>
            <a:spLocks noGrp="1"/>
          </p:cNvSpPr>
          <p:nvPr>
            <p:ph type="body" sz="quarter" idx="11"/>
          </p:nvPr>
        </p:nvSpPr>
        <p:spPr>
          <a:xfrm>
            <a:off x="658813" y="1736725"/>
            <a:ext cx="5563083" cy="4014788"/>
          </a:xfrm>
        </p:spPr>
        <p:txBody>
          <a:bodyPr/>
          <a:lstStyle/>
          <a:p>
            <a:r>
              <a:rPr lang="en-US" b="0"/>
              <a:t>To set the document language:  </a:t>
            </a:r>
          </a:p>
          <a:p>
            <a:pPr lvl="1"/>
            <a:r>
              <a:rPr lang="en-US" b="0"/>
              <a:t>From the Review tab select “Language” </a:t>
            </a:r>
          </a:p>
          <a:p>
            <a:pPr lvl="1"/>
            <a:r>
              <a:rPr lang="en-US" b="0"/>
              <a:t>Choose proper language from the list</a:t>
            </a:r>
          </a:p>
          <a:p>
            <a:r>
              <a:rPr lang="en-US" b="0"/>
              <a:t>To set ”language of parts”:  </a:t>
            </a:r>
          </a:p>
          <a:p>
            <a:pPr lvl="1"/>
            <a:r>
              <a:rPr lang="en-US" b="0"/>
              <a:t>Select the foreign language text </a:t>
            </a:r>
          </a:p>
          <a:p>
            <a:pPr lvl="1"/>
            <a:r>
              <a:rPr lang="en-US" b="0"/>
              <a:t>Repeat the above process</a:t>
            </a:r>
          </a:p>
          <a:p>
            <a:r>
              <a:rPr lang="en-US" b="0"/>
              <a:t>It is not currently possible to assign language in: </a:t>
            </a:r>
          </a:p>
          <a:p>
            <a:pPr lvl="1"/>
            <a:r>
              <a:rPr lang="en-US" b="0"/>
              <a:t>Word or PowerPoint for the Web</a:t>
            </a:r>
          </a:p>
          <a:p>
            <a:endParaRPr lang="en-US" b="0"/>
          </a:p>
        </p:txBody>
      </p:sp>
      <p:pic>
        <p:nvPicPr>
          <p:cNvPr id="4" name="Picture 3" descr="Screen shot of the Language dialogue window in Word.">
            <a:extLst>
              <a:ext uri="{FF2B5EF4-FFF2-40B4-BE49-F238E27FC236}">
                <a16:creationId xmlns:a16="http://schemas.microsoft.com/office/drawing/2014/main" id="{4C7461D5-7C9C-043A-93B9-175751832B58}"/>
              </a:ext>
            </a:extLst>
          </p:cNvPr>
          <p:cNvPicPr>
            <a:picLocks noChangeAspect="1"/>
          </p:cNvPicPr>
          <p:nvPr/>
        </p:nvPicPr>
        <p:blipFill>
          <a:blip r:embed="rId3"/>
          <a:stretch>
            <a:fillRect/>
          </a:stretch>
        </p:blipFill>
        <p:spPr>
          <a:xfrm>
            <a:off x="6404358" y="1686719"/>
            <a:ext cx="2185988" cy="4114800"/>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1353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anchor="ctr">
            <a:normAutofit/>
          </a:bodyPr>
          <a:lstStyle/>
          <a:p>
            <a:r>
              <a:rPr lang="en-US"/>
              <a:t>Language in Google Docs &amp; Slides</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736725"/>
            <a:ext cx="3860045" cy="4015497"/>
          </a:xfrm>
        </p:spPr>
        <p:txBody>
          <a:bodyPr lIns="91440" tIns="45720" rIns="91440" bIns="45720" anchor="t"/>
          <a:lstStyle/>
          <a:p>
            <a:r>
              <a:rPr lang="en-US" b="0" dirty="0"/>
              <a:t>From the File menu choose "Language”</a:t>
            </a:r>
          </a:p>
          <a:p>
            <a:r>
              <a:rPr lang="en-US" b="0" dirty="0"/>
              <a:t>It is not possible to set a different language for foreign language parts within a document. (Grackle doesn’t fix this).</a:t>
            </a:r>
          </a:p>
        </p:txBody>
      </p:sp>
      <p:pic>
        <p:nvPicPr>
          <p:cNvPr id="5" name="Picture 4" descr="Screen shot of the Language selection option from the File drop down menu in Google Docs.">
            <a:extLst>
              <a:ext uri="{FF2B5EF4-FFF2-40B4-BE49-F238E27FC236}">
                <a16:creationId xmlns:a16="http://schemas.microsoft.com/office/drawing/2014/main" id="{DAC3C7ED-8AE8-DF0E-7F95-520B59918691}"/>
              </a:ext>
            </a:extLst>
          </p:cNvPr>
          <p:cNvPicPr>
            <a:picLocks noChangeAspect="1"/>
          </p:cNvPicPr>
          <p:nvPr/>
        </p:nvPicPr>
        <p:blipFill>
          <a:blip r:embed="rId3"/>
          <a:stretch>
            <a:fillRect/>
          </a:stretch>
        </p:blipFill>
        <p:spPr>
          <a:xfrm>
            <a:off x="4902621" y="1363509"/>
            <a:ext cx="3569623" cy="3774387"/>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3677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AF477-37D3-D38D-1639-D9A034EE38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B3903A-192D-B472-13EE-37545AAA83B0}"/>
              </a:ext>
            </a:extLst>
          </p:cNvPr>
          <p:cNvSpPr>
            <a:spLocks noGrp="1"/>
          </p:cNvSpPr>
          <p:nvPr>
            <p:ph type="title"/>
          </p:nvPr>
        </p:nvSpPr>
        <p:spPr/>
        <p:txBody>
          <a:bodyPr/>
          <a:lstStyle/>
          <a:p>
            <a:r>
              <a:rPr lang="en-US"/>
              <a:t>Technique #8: Screen Reader Support </a:t>
            </a:r>
          </a:p>
        </p:txBody>
      </p:sp>
      <p:sp>
        <p:nvSpPr>
          <p:cNvPr id="2" name="Text Placeholder 1">
            <a:extLst>
              <a:ext uri="{FF2B5EF4-FFF2-40B4-BE49-F238E27FC236}">
                <a16:creationId xmlns:a16="http://schemas.microsoft.com/office/drawing/2014/main" id="{D2CA4DE8-2ACE-72D4-0619-0B40CB31A34E}"/>
              </a:ext>
            </a:extLst>
          </p:cNvPr>
          <p:cNvSpPr>
            <a:spLocks noGrp="1"/>
          </p:cNvSpPr>
          <p:nvPr>
            <p:ph type="body" sz="quarter" idx="11"/>
          </p:nvPr>
        </p:nvSpPr>
        <p:spPr>
          <a:xfrm>
            <a:off x="659305" y="1736725"/>
            <a:ext cx="8196210" cy="4488977"/>
          </a:xfrm>
        </p:spPr>
        <p:txBody>
          <a:bodyPr/>
          <a:lstStyle/>
          <a:p>
            <a:r>
              <a:rPr lang="en-US"/>
              <a:t>Language changes in Microsoft desktop apps are dependent on speech synthesizer </a:t>
            </a:r>
          </a:p>
          <a:p>
            <a:pPr lvl="1"/>
            <a:r>
              <a:rPr lang="en-US" b="0"/>
              <a:t>NVDA supports it with </a:t>
            </a:r>
            <a:r>
              <a:rPr lang="en-US" b="0" err="1"/>
              <a:t>eSpeak</a:t>
            </a:r>
            <a:r>
              <a:rPr lang="en-US" b="0"/>
              <a:t> </a:t>
            </a:r>
          </a:p>
          <a:p>
            <a:pPr lvl="1"/>
            <a:r>
              <a:rPr lang="en-US" b="0"/>
              <a:t>JAWS supports it with Eloquence </a:t>
            </a:r>
          </a:p>
          <a:p>
            <a:pPr lvl="1"/>
            <a:r>
              <a:rPr lang="en-US" b="0"/>
              <a:t>In Narrator, </a:t>
            </a:r>
            <a:r>
              <a:rPr lang="en-US" sz="1800" b="0" i="0">
                <a:effectLst/>
                <a:latin typeface="Arial" panose="020B0604020202020204" pitchFamily="34" charset="0"/>
              </a:rPr>
              <a:t>Microsoft Jenny (Natural) does not recognize the language change. Microsoft David says (for example) "Enter French" before reading French content but does not pronounce the content in French. </a:t>
            </a:r>
          </a:p>
          <a:p>
            <a:r>
              <a:rPr lang="en-US">
                <a:latin typeface="Arial" panose="020B0604020202020204" pitchFamily="34" charset="0"/>
              </a:rPr>
              <a:t>Identifying the document language in Google does not trigger an automatic pronunciation change for screen readers, even with synthesizers that support language changes in Microsoft</a:t>
            </a:r>
          </a:p>
          <a:p>
            <a:pPr marL="0" indent="0">
              <a:buNone/>
            </a:pPr>
            <a:endParaRPr lang="en-US"/>
          </a:p>
        </p:txBody>
      </p:sp>
    </p:spTree>
    <p:extLst>
      <p:ext uri="{BB962C8B-B14F-4D97-AF65-F5344CB8AC3E}">
        <p14:creationId xmlns:p14="http://schemas.microsoft.com/office/powerpoint/2010/main" val="1507089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20303-0325-0B06-9CD0-0C77284051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1F3A6B-6EEB-48AF-8D44-88394816B465}"/>
              </a:ext>
            </a:extLst>
          </p:cNvPr>
          <p:cNvSpPr>
            <a:spLocks noGrp="1"/>
          </p:cNvSpPr>
          <p:nvPr>
            <p:ph type="title"/>
          </p:nvPr>
        </p:nvSpPr>
        <p:spPr/>
        <p:txBody>
          <a:bodyPr/>
          <a:lstStyle/>
          <a:p>
            <a:r>
              <a:rPr lang="en-US"/>
              <a:t>Technique #8: Results after Export  </a:t>
            </a:r>
          </a:p>
        </p:txBody>
      </p:sp>
      <p:sp>
        <p:nvSpPr>
          <p:cNvPr id="2" name="Text Placeholder 1">
            <a:extLst>
              <a:ext uri="{FF2B5EF4-FFF2-40B4-BE49-F238E27FC236}">
                <a16:creationId xmlns:a16="http://schemas.microsoft.com/office/drawing/2014/main" id="{BC9D4F6E-A76F-3F3D-80EF-87FF30E284AB}"/>
              </a:ext>
            </a:extLst>
          </p:cNvPr>
          <p:cNvSpPr>
            <a:spLocks noGrp="1"/>
          </p:cNvSpPr>
          <p:nvPr>
            <p:ph type="body" sz="quarter" idx="11"/>
          </p:nvPr>
        </p:nvSpPr>
        <p:spPr/>
        <p:txBody>
          <a:bodyPr/>
          <a:lstStyle/>
          <a:p>
            <a:r>
              <a:rPr lang="en-US" b="0"/>
              <a:t>Language of the document and language of parts survives the export from Word and PowerPoint to PDF. </a:t>
            </a:r>
          </a:p>
          <a:p>
            <a:r>
              <a:rPr lang="en-US" b="0"/>
              <a:t>Language of the document does not survive the export from Google Docs or Slides to PDF. </a:t>
            </a:r>
          </a:p>
        </p:txBody>
      </p:sp>
    </p:spTree>
    <p:extLst>
      <p:ext uri="{BB962C8B-B14F-4D97-AF65-F5344CB8AC3E}">
        <p14:creationId xmlns:p14="http://schemas.microsoft.com/office/powerpoint/2010/main" val="2124259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49112"/>
            <a:ext cx="6972300" cy="3522341"/>
          </a:xfrm>
        </p:spPr>
        <p:txBody>
          <a:bodyPr>
            <a:normAutofit/>
          </a:bodyPr>
          <a:lstStyle/>
          <a:p>
            <a:r>
              <a:rPr lang="en-US"/>
              <a:t>Technique #9</a:t>
            </a:r>
            <a:br>
              <a:rPr lang="en-US"/>
            </a:br>
            <a:r>
              <a:rPr lang="en-US"/>
              <a:t>Read Order</a:t>
            </a:r>
          </a:p>
        </p:txBody>
      </p:sp>
    </p:spTree>
    <p:custDataLst>
      <p:tags r:id="rId1"/>
    </p:custDataLst>
    <p:extLst>
      <p:ext uri="{BB962C8B-B14F-4D97-AF65-F5344CB8AC3E}">
        <p14:creationId xmlns:p14="http://schemas.microsoft.com/office/powerpoint/2010/main" val="3099823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CD4C-1833-4A6A-BE7D-781AE0706875}"/>
              </a:ext>
            </a:extLst>
          </p:cNvPr>
          <p:cNvSpPr>
            <a:spLocks noGrp="1"/>
          </p:cNvSpPr>
          <p:nvPr>
            <p:ph type="title"/>
          </p:nvPr>
        </p:nvSpPr>
        <p:spPr>
          <a:xfrm>
            <a:off x="671756" y="371511"/>
            <a:ext cx="8183759" cy="991998"/>
          </a:xfrm>
        </p:spPr>
        <p:txBody>
          <a:bodyPr lIns="91440" tIns="45720" rIns="91440" bIns="45720" anchor="ctr">
            <a:normAutofit/>
          </a:bodyPr>
          <a:lstStyle/>
          <a:p>
            <a:r>
              <a:rPr lang="en-US"/>
              <a:t>Selection Pane in PowerPoint </a:t>
            </a:r>
          </a:p>
        </p:txBody>
      </p:sp>
      <p:sp>
        <p:nvSpPr>
          <p:cNvPr id="3" name="Text Placeholder 2">
            <a:extLst>
              <a:ext uri="{FF2B5EF4-FFF2-40B4-BE49-F238E27FC236}">
                <a16:creationId xmlns:a16="http://schemas.microsoft.com/office/drawing/2014/main" id="{3DBE2725-206E-E747-8C04-E7FEA754C2E6}"/>
              </a:ext>
            </a:extLst>
          </p:cNvPr>
          <p:cNvSpPr>
            <a:spLocks noGrp="1"/>
          </p:cNvSpPr>
          <p:nvPr>
            <p:ph type="body" sz="quarter" idx="11"/>
          </p:nvPr>
        </p:nvSpPr>
        <p:spPr>
          <a:xfrm>
            <a:off x="658813" y="1736725"/>
            <a:ext cx="4984255" cy="4014788"/>
          </a:xfrm>
        </p:spPr>
        <p:txBody>
          <a:bodyPr/>
          <a:lstStyle/>
          <a:p>
            <a:r>
              <a:rPr lang="en-US" b="0"/>
              <a:t>Arranged in reverse order, bottom to top</a:t>
            </a:r>
          </a:p>
          <a:p>
            <a:r>
              <a:rPr lang="en-US" b="0"/>
              <a:t>From the Home ribbon</a:t>
            </a:r>
          </a:p>
          <a:p>
            <a:pPr lvl="1"/>
            <a:r>
              <a:rPr lang="en-US" b="0"/>
              <a:t>Select the “Arrange” drop down then “Selection Pane”</a:t>
            </a:r>
          </a:p>
        </p:txBody>
      </p:sp>
      <p:pic>
        <p:nvPicPr>
          <p:cNvPr id="4" name="Picture 3" descr="Screen shot of PowerPoint with the Arrange drop down exposed and Selection Pane open. ">
            <a:extLst>
              <a:ext uri="{FF2B5EF4-FFF2-40B4-BE49-F238E27FC236}">
                <a16:creationId xmlns:a16="http://schemas.microsoft.com/office/drawing/2014/main" id="{11BCA526-3284-A43C-604C-324AEE99EB64}"/>
              </a:ext>
            </a:extLst>
          </p:cNvPr>
          <p:cNvPicPr>
            <a:picLocks noChangeAspect="1"/>
          </p:cNvPicPr>
          <p:nvPr/>
        </p:nvPicPr>
        <p:blipFill>
          <a:blip r:embed="rId3"/>
          <a:stretch>
            <a:fillRect/>
          </a:stretch>
        </p:blipFill>
        <p:spPr>
          <a:xfrm>
            <a:off x="5643068" y="1789042"/>
            <a:ext cx="2939865" cy="3279916"/>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713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E632-3481-2D58-D5B6-30CF58499244}"/>
            </a:ext>
          </a:extLst>
        </p:cNvPr>
        <p:cNvGrpSpPr/>
        <p:nvPr/>
      </p:nvGrpSpPr>
      <p:grpSpPr>
        <a:xfrm>
          <a:off x="0" y="0"/>
          <a:ext cx="0" cy="0"/>
          <a:chOff x="0" y="0"/>
          <a:chExt cx="0" cy="0"/>
        </a:xfrm>
      </p:grpSpPr>
      <p:pic>
        <p:nvPicPr>
          <p:cNvPr id="5" name="Picture 4" descr="Screen shot of the context menu next to an image of an adorable kitten; there is a search field but no available options related to alt text">
            <a:extLst>
              <a:ext uri="{FF2B5EF4-FFF2-40B4-BE49-F238E27FC236}">
                <a16:creationId xmlns:a16="http://schemas.microsoft.com/office/drawing/2014/main" id="{99A30FFD-3BC4-7224-401A-B9F5F5B6AE23}"/>
              </a:ext>
            </a:extLst>
          </p:cNvPr>
          <p:cNvPicPr>
            <a:picLocks noChangeAspect="1"/>
          </p:cNvPicPr>
          <p:nvPr/>
        </p:nvPicPr>
        <p:blipFill>
          <a:blip r:embed="rId3"/>
          <a:stretch>
            <a:fillRect/>
          </a:stretch>
        </p:blipFill>
        <p:spPr>
          <a:xfrm>
            <a:off x="2796901" y="1105778"/>
            <a:ext cx="5876474" cy="4881136"/>
          </a:xfrm>
          <a:prstGeom prst="rect">
            <a:avLst/>
          </a:prstGeom>
        </p:spPr>
      </p:pic>
      <p:sp>
        <p:nvSpPr>
          <p:cNvPr id="2" name="Title 1">
            <a:extLst>
              <a:ext uri="{FF2B5EF4-FFF2-40B4-BE49-F238E27FC236}">
                <a16:creationId xmlns:a16="http://schemas.microsoft.com/office/drawing/2014/main" id="{151DEAFC-60D9-1AE6-B19D-09D5EE897E68}"/>
              </a:ext>
            </a:extLst>
          </p:cNvPr>
          <p:cNvSpPr>
            <a:spLocks noGrp="1"/>
          </p:cNvSpPr>
          <p:nvPr>
            <p:ph type="title"/>
          </p:nvPr>
        </p:nvSpPr>
        <p:spPr>
          <a:xfrm>
            <a:off x="671756" y="371511"/>
            <a:ext cx="8183759" cy="991998"/>
          </a:xfrm>
        </p:spPr>
        <p:txBody>
          <a:bodyPr lIns="91440" tIns="45720" rIns="91440" bIns="45720" anchor="ctr">
            <a:normAutofit/>
          </a:bodyPr>
          <a:lstStyle/>
          <a:p>
            <a:r>
              <a:rPr lang="en-US"/>
              <a:t>Alt Text in Word &amp; PowerPoint for the Web</a:t>
            </a:r>
          </a:p>
        </p:txBody>
      </p:sp>
      <p:sp>
        <p:nvSpPr>
          <p:cNvPr id="3" name="Text Placeholder 2">
            <a:extLst>
              <a:ext uri="{FF2B5EF4-FFF2-40B4-BE49-F238E27FC236}">
                <a16:creationId xmlns:a16="http://schemas.microsoft.com/office/drawing/2014/main" id="{CCC55447-DBD6-C2B7-CB7E-91F2EB65ABB1}"/>
              </a:ext>
            </a:extLst>
          </p:cNvPr>
          <p:cNvSpPr>
            <a:spLocks noGrp="1"/>
          </p:cNvSpPr>
          <p:nvPr>
            <p:ph type="body" sz="quarter" idx="11"/>
          </p:nvPr>
        </p:nvSpPr>
        <p:spPr>
          <a:xfrm>
            <a:off x="659305" y="3623733"/>
            <a:ext cx="4894828" cy="2862755"/>
          </a:xfrm>
        </p:spPr>
        <p:txBody>
          <a:bodyPr lIns="91440" tIns="45720" rIns="91440" bIns="45720" anchor="t"/>
          <a:lstStyle/>
          <a:p>
            <a:pPr marL="0" indent="0">
              <a:buNone/>
            </a:pPr>
            <a:r>
              <a:rPr lang="en-US" b="0">
                <a:ea typeface="Open Sans"/>
              </a:rPr>
              <a:t>In Office for the Web, there is no option to add or edit alt text.  This critical option is hidden by default. Users must know to type “Alt” in the search field in order to reveal menu options for adding or entering alt text. </a:t>
            </a:r>
          </a:p>
        </p:txBody>
      </p:sp>
    </p:spTree>
    <p:extLst>
      <p:ext uri="{BB962C8B-B14F-4D97-AF65-F5344CB8AC3E}">
        <p14:creationId xmlns:p14="http://schemas.microsoft.com/office/powerpoint/2010/main" val="239651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B7F6-01D1-4D2F-9C78-1334C5331C3E}"/>
              </a:ext>
              <a:ext uri="{C183D7F6-B498-43B3-948B-1728B52AA6E4}">
                <adec:decorative xmlns:adec="http://schemas.microsoft.com/office/drawing/2017/decorative" val="0"/>
              </a:ext>
            </a:extLst>
          </p:cNvPr>
          <p:cNvSpPr>
            <a:spLocks noGrp="1"/>
          </p:cNvSpPr>
          <p:nvPr>
            <p:ph type="title"/>
          </p:nvPr>
        </p:nvSpPr>
        <p:spPr>
          <a:xfrm>
            <a:off x="671756" y="371511"/>
            <a:ext cx="8183759" cy="991998"/>
          </a:xfrm>
        </p:spPr>
        <p:txBody>
          <a:bodyPr lIns="91440" tIns="45720" rIns="91440" bIns="45720" anchor="ctr">
            <a:normAutofit fontScale="90000"/>
          </a:bodyPr>
          <a:lstStyle/>
          <a:p>
            <a:r>
              <a:rPr lang="en-US"/>
              <a:t>Reading Order Pane in PowerPoint </a:t>
            </a:r>
            <a:br>
              <a:rPr lang="en-US"/>
            </a:br>
            <a:r>
              <a:rPr lang="en-US"/>
              <a:t>(Windows desktop only)</a:t>
            </a:r>
          </a:p>
        </p:txBody>
      </p:sp>
      <p:sp>
        <p:nvSpPr>
          <p:cNvPr id="3" name="Text Placeholder 2">
            <a:extLst>
              <a:ext uri="{FF2B5EF4-FFF2-40B4-BE49-F238E27FC236}">
                <a16:creationId xmlns:a16="http://schemas.microsoft.com/office/drawing/2014/main" id="{4635586F-AEAB-6648-A3FF-E855BA9AD7C8}"/>
              </a:ext>
            </a:extLst>
          </p:cNvPr>
          <p:cNvSpPr>
            <a:spLocks noGrp="1"/>
          </p:cNvSpPr>
          <p:nvPr>
            <p:ph type="body" sz="quarter" idx="11"/>
          </p:nvPr>
        </p:nvSpPr>
        <p:spPr>
          <a:xfrm>
            <a:off x="659304" y="1736725"/>
            <a:ext cx="3617421" cy="4015497"/>
          </a:xfrm>
        </p:spPr>
        <p:txBody>
          <a:bodyPr/>
          <a:lstStyle/>
          <a:p>
            <a:r>
              <a:rPr lang="en-US" b="0"/>
              <a:t>Arranged top to bottom</a:t>
            </a:r>
          </a:p>
          <a:p>
            <a:r>
              <a:rPr lang="en-US" b="0"/>
              <a:t>From the Review tab</a:t>
            </a:r>
          </a:p>
          <a:p>
            <a:pPr lvl="1"/>
            <a:r>
              <a:rPr lang="en-US" b="0"/>
              <a:t>Select ”Check Accessibility” then “Reading Order Pane”</a:t>
            </a:r>
          </a:p>
        </p:txBody>
      </p:sp>
      <p:pic>
        <p:nvPicPr>
          <p:cNvPr id="6" name="Picture 5" descr="Screen shot of PowerPoint in Windows Desktop with the Review tab open, Check Accessibility drop down is exposed and Reading Order panel is open.">
            <a:extLst>
              <a:ext uri="{FF2B5EF4-FFF2-40B4-BE49-F238E27FC236}">
                <a16:creationId xmlns:a16="http://schemas.microsoft.com/office/drawing/2014/main" id="{09C53908-94EE-ADCA-56A3-086DAD717579}"/>
              </a:ext>
            </a:extLst>
          </p:cNvPr>
          <p:cNvPicPr>
            <a:picLocks noChangeAspect="1"/>
          </p:cNvPicPr>
          <p:nvPr/>
        </p:nvPicPr>
        <p:blipFill>
          <a:blip r:embed="rId3"/>
          <a:stretch>
            <a:fillRect/>
          </a:stretch>
        </p:blipFill>
        <p:spPr>
          <a:xfrm>
            <a:off x="4276725" y="2222203"/>
            <a:ext cx="4593410" cy="2413593"/>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5607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anchor="ctr">
            <a:normAutofit/>
          </a:bodyPr>
          <a:lstStyle/>
          <a:p>
            <a:r>
              <a:rPr lang="en-US"/>
              <a:t>Controlling read order in Google Slides</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736725"/>
            <a:ext cx="8196210" cy="4015497"/>
          </a:xfrm>
        </p:spPr>
        <p:txBody>
          <a:bodyPr lIns="91440" tIns="45720" rIns="91440" bIns="45720" anchor="t"/>
          <a:lstStyle/>
          <a:p>
            <a:r>
              <a:rPr lang="en-US" b="0"/>
              <a:t>Google Slides provides no means of controlling reading order. </a:t>
            </a:r>
          </a:p>
        </p:txBody>
      </p:sp>
    </p:spTree>
    <p:extLst>
      <p:ext uri="{BB962C8B-B14F-4D97-AF65-F5344CB8AC3E}">
        <p14:creationId xmlns:p14="http://schemas.microsoft.com/office/powerpoint/2010/main" val="42604198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7D316-84EF-6998-EB52-178172117D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FA2E5F-6A6F-B350-461D-48C8677DED84}"/>
              </a:ext>
            </a:extLst>
          </p:cNvPr>
          <p:cNvSpPr>
            <a:spLocks noGrp="1"/>
          </p:cNvSpPr>
          <p:nvPr>
            <p:ph type="title"/>
          </p:nvPr>
        </p:nvSpPr>
        <p:spPr/>
        <p:txBody>
          <a:bodyPr/>
          <a:lstStyle/>
          <a:p>
            <a:r>
              <a:rPr lang="en-US"/>
              <a:t>Technique #9: Screen Reader Support </a:t>
            </a:r>
          </a:p>
        </p:txBody>
      </p:sp>
      <p:sp>
        <p:nvSpPr>
          <p:cNvPr id="2" name="Text Placeholder 1">
            <a:extLst>
              <a:ext uri="{FF2B5EF4-FFF2-40B4-BE49-F238E27FC236}">
                <a16:creationId xmlns:a16="http://schemas.microsoft.com/office/drawing/2014/main" id="{93FF0C8F-9AE7-A65A-6C4D-0CBDFB2D5F76}"/>
              </a:ext>
            </a:extLst>
          </p:cNvPr>
          <p:cNvSpPr>
            <a:spLocks noGrp="1"/>
          </p:cNvSpPr>
          <p:nvPr>
            <p:ph type="body" sz="quarter" idx="11"/>
          </p:nvPr>
        </p:nvSpPr>
        <p:spPr/>
        <p:txBody>
          <a:bodyPr/>
          <a:lstStyle/>
          <a:p>
            <a:r>
              <a:rPr lang="en-US"/>
              <a:t>All screen readers read the slide title when the slide receives focus. </a:t>
            </a:r>
          </a:p>
          <a:p>
            <a:r>
              <a:rPr lang="en-US"/>
              <a:t>Then, all Windows screen readers read slide content in the expected order </a:t>
            </a:r>
          </a:p>
          <a:p>
            <a:pPr lvl="1"/>
            <a:r>
              <a:rPr lang="en-US" b="0"/>
              <a:t>From bottom to top as listed in Selection Pane </a:t>
            </a:r>
          </a:p>
          <a:p>
            <a:pPr lvl="1"/>
            <a:r>
              <a:rPr lang="en-US" b="0"/>
              <a:t>From top to bottom as listed in Reader Order Pane</a:t>
            </a:r>
          </a:p>
          <a:p>
            <a:r>
              <a:rPr lang="en-US" err="1"/>
              <a:t>VoiceOver</a:t>
            </a:r>
            <a:r>
              <a:rPr lang="en-US"/>
              <a:t> (MacOS) always reads content from top to bottom. </a:t>
            </a:r>
          </a:p>
        </p:txBody>
      </p:sp>
    </p:spTree>
    <p:extLst>
      <p:ext uri="{BB962C8B-B14F-4D97-AF65-F5344CB8AC3E}">
        <p14:creationId xmlns:p14="http://schemas.microsoft.com/office/powerpoint/2010/main" val="1979606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49112"/>
            <a:ext cx="6972300" cy="3522341"/>
          </a:xfrm>
        </p:spPr>
        <p:txBody>
          <a:bodyPr>
            <a:normAutofit/>
          </a:bodyPr>
          <a:lstStyle/>
          <a:p>
            <a:r>
              <a:rPr lang="en-US"/>
              <a:t>Technique #10</a:t>
            </a:r>
            <a:br>
              <a:rPr lang="en-US"/>
            </a:br>
            <a:r>
              <a:rPr lang="en-US"/>
              <a:t>Accessibility Checker</a:t>
            </a:r>
          </a:p>
        </p:txBody>
      </p:sp>
    </p:spTree>
    <p:custDataLst>
      <p:tags r:id="rId1"/>
    </p:custDataLst>
    <p:extLst>
      <p:ext uri="{BB962C8B-B14F-4D97-AF65-F5344CB8AC3E}">
        <p14:creationId xmlns:p14="http://schemas.microsoft.com/office/powerpoint/2010/main" val="3888420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C93E-773A-4BB3-9F44-55BC0941A8C1}"/>
              </a:ext>
            </a:extLst>
          </p:cNvPr>
          <p:cNvSpPr>
            <a:spLocks noGrp="1"/>
          </p:cNvSpPr>
          <p:nvPr>
            <p:ph type="title"/>
          </p:nvPr>
        </p:nvSpPr>
        <p:spPr>
          <a:xfrm>
            <a:off x="671756" y="371511"/>
            <a:ext cx="8183759" cy="991998"/>
          </a:xfrm>
        </p:spPr>
        <p:txBody>
          <a:bodyPr anchor="ctr">
            <a:normAutofit/>
          </a:bodyPr>
          <a:lstStyle/>
          <a:p>
            <a:r>
              <a:rPr lang="en-US"/>
              <a:t>Checking accessibility in Word and PowerPoint</a:t>
            </a:r>
          </a:p>
        </p:txBody>
      </p:sp>
      <p:sp>
        <p:nvSpPr>
          <p:cNvPr id="3" name="Text Placeholder 2">
            <a:extLst>
              <a:ext uri="{FF2B5EF4-FFF2-40B4-BE49-F238E27FC236}">
                <a16:creationId xmlns:a16="http://schemas.microsoft.com/office/drawing/2014/main" id="{9C746A60-86FB-764A-A19F-D0BB4365258B}"/>
              </a:ext>
            </a:extLst>
          </p:cNvPr>
          <p:cNvSpPr>
            <a:spLocks noGrp="1"/>
          </p:cNvSpPr>
          <p:nvPr>
            <p:ph type="body" sz="quarter" idx="11"/>
          </p:nvPr>
        </p:nvSpPr>
        <p:spPr>
          <a:xfrm>
            <a:off x="658813" y="1736725"/>
            <a:ext cx="5591516" cy="4014788"/>
          </a:xfrm>
        </p:spPr>
        <p:txBody>
          <a:bodyPr lIns="91440" tIns="45720" rIns="91440" bIns="45720" anchor="t"/>
          <a:lstStyle/>
          <a:p>
            <a:r>
              <a:rPr lang="en-US" b="0"/>
              <a:t>From the Review tab</a:t>
            </a:r>
          </a:p>
          <a:p>
            <a:pPr lvl="1"/>
            <a:r>
              <a:rPr lang="en-US" b="0"/>
              <a:t>Select "Accessibility" from the ribbon</a:t>
            </a:r>
          </a:p>
          <a:p>
            <a:r>
              <a:rPr lang="en-US" b="0"/>
              <a:t>Explanations and Steps to Fix are provided</a:t>
            </a:r>
          </a:p>
        </p:txBody>
      </p:sp>
      <p:pic>
        <p:nvPicPr>
          <p:cNvPr id="4" name="Picture 3" descr="Screen shot of the Accessibility panel in Word.">
            <a:extLst>
              <a:ext uri="{FF2B5EF4-FFF2-40B4-BE49-F238E27FC236}">
                <a16:creationId xmlns:a16="http://schemas.microsoft.com/office/drawing/2014/main" id="{370C561A-3118-C323-A38C-E6E45B62A9FC}"/>
              </a:ext>
            </a:extLst>
          </p:cNvPr>
          <p:cNvPicPr>
            <a:picLocks noChangeAspect="1"/>
          </p:cNvPicPr>
          <p:nvPr/>
        </p:nvPicPr>
        <p:blipFill>
          <a:blip r:embed="rId3"/>
          <a:stretch>
            <a:fillRect/>
          </a:stretch>
        </p:blipFill>
        <p:spPr>
          <a:xfrm>
            <a:off x="6462752" y="1583520"/>
            <a:ext cx="2022435" cy="4321198"/>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2396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anchor="ctr">
            <a:normAutofit/>
          </a:bodyPr>
          <a:lstStyle/>
          <a:p>
            <a:r>
              <a:rPr lang="en-US"/>
              <a:t>Checking accessibility in Google Docs &amp; Slides</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59305" y="1736725"/>
            <a:ext cx="8196210" cy="4015497"/>
          </a:xfrm>
        </p:spPr>
        <p:txBody>
          <a:bodyPr lIns="91440" tIns="45720" rIns="91440" bIns="45720" anchor="t"/>
          <a:lstStyle/>
          <a:p>
            <a:r>
              <a:rPr lang="en-US" b="0" dirty="0"/>
              <a:t>There is no accessibility checker. </a:t>
            </a:r>
          </a:p>
          <a:p>
            <a:r>
              <a:rPr lang="en-US" b="0" dirty="0"/>
              <a:t>Grackle fills this gap.</a:t>
            </a:r>
          </a:p>
        </p:txBody>
      </p:sp>
    </p:spTree>
    <p:extLst>
      <p:ext uri="{BB962C8B-B14F-4D97-AF65-F5344CB8AC3E}">
        <p14:creationId xmlns:p14="http://schemas.microsoft.com/office/powerpoint/2010/main" val="3695154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757" y="1179824"/>
            <a:ext cx="7503414" cy="2641756"/>
          </a:xfrm>
        </p:spPr>
        <p:txBody>
          <a:bodyPr/>
          <a:lstStyle/>
          <a:p>
            <a:r>
              <a:rPr lang="en-US"/>
              <a:t>Conclusions</a:t>
            </a:r>
            <a:endParaRPr lang="en-US" sz="4400"/>
          </a:p>
        </p:txBody>
      </p:sp>
    </p:spTree>
    <p:extLst>
      <p:ext uri="{BB962C8B-B14F-4D97-AF65-F5344CB8AC3E}">
        <p14:creationId xmlns:p14="http://schemas.microsoft.com/office/powerpoint/2010/main" val="464008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56" y="371511"/>
            <a:ext cx="8183759" cy="991998"/>
          </a:xfrm>
        </p:spPr>
        <p:txBody>
          <a:bodyPr>
            <a:normAutofit/>
          </a:bodyPr>
          <a:lstStyle/>
          <a:p>
            <a:r>
              <a:rPr lang="en-US"/>
              <a:t>Documents &amp; Slides</a:t>
            </a:r>
          </a:p>
        </p:txBody>
      </p:sp>
      <p:sp>
        <p:nvSpPr>
          <p:cNvPr id="3" name="Text Placeholder 2">
            <a:extLst>
              <a:ext uri="{FF2B5EF4-FFF2-40B4-BE49-F238E27FC236}">
                <a16:creationId xmlns:a16="http://schemas.microsoft.com/office/drawing/2014/main" id="{F368576B-ADEC-DF41-2C4D-1D5255BF74B5}"/>
              </a:ext>
            </a:extLst>
          </p:cNvPr>
          <p:cNvSpPr>
            <a:spLocks noGrp="1"/>
          </p:cNvSpPr>
          <p:nvPr>
            <p:ph type="body" sz="quarter" idx="11"/>
          </p:nvPr>
        </p:nvSpPr>
        <p:spPr>
          <a:xfrm>
            <a:off x="659305" y="1736725"/>
            <a:ext cx="8196210" cy="4015497"/>
          </a:xfrm>
        </p:spPr>
        <p:txBody>
          <a:bodyPr lIns="91440" tIns="45720" rIns="91440" bIns="45720" anchor="t"/>
          <a:lstStyle/>
          <a:p>
            <a:r>
              <a:rPr lang="en-US" b="0" dirty="0"/>
              <a:t>Google </a:t>
            </a:r>
            <a:r>
              <a:rPr lang="en-US" dirty="0"/>
              <a:t>does not</a:t>
            </a:r>
            <a:r>
              <a:rPr lang="en-US" b="0" dirty="0"/>
              <a:t> support tagged PDF. </a:t>
            </a:r>
          </a:p>
          <a:p>
            <a:pPr lvl="1"/>
            <a:r>
              <a:rPr lang="en-US" b="0" dirty="0"/>
              <a:t>If content will ultimately be saved to PDF, use Microsoft.</a:t>
            </a:r>
          </a:p>
          <a:p>
            <a:pPr lvl="1"/>
            <a:r>
              <a:rPr lang="en-US" b="0" dirty="0"/>
              <a:t>NOTE: Grackle fixes this Google limitation. </a:t>
            </a:r>
            <a:endParaRPr lang="en-US" b="0" dirty="0">
              <a:ea typeface="Open Sans"/>
            </a:endParaRPr>
          </a:p>
          <a:p>
            <a:r>
              <a:rPr lang="en-US" b="0" dirty="0"/>
              <a:t>Google </a:t>
            </a:r>
            <a:r>
              <a:rPr lang="en-US" dirty="0"/>
              <a:t>does not</a:t>
            </a:r>
            <a:r>
              <a:rPr lang="en-US" b="0" dirty="0"/>
              <a:t> include an accessibility checker. </a:t>
            </a:r>
            <a:endParaRPr lang="en-US" b="0" dirty="0">
              <a:ea typeface="Open Sans"/>
            </a:endParaRPr>
          </a:p>
          <a:p>
            <a:pPr lvl="1"/>
            <a:r>
              <a:rPr lang="en-US" b="0" dirty="0"/>
              <a:t>Grackle fixes this too. </a:t>
            </a:r>
            <a:endParaRPr lang="en-US" b="0" dirty="0">
              <a:ea typeface="Open Sans"/>
            </a:endParaRPr>
          </a:p>
        </p:txBody>
      </p:sp>
    </p:spTree>
    <p:custDataLst>
      <p:tags r:id="rId1"/>
    </p:custDataLst>
    <p:extLst>
      <p:ext uri="{BB962C8B-B14F-4D97-AF65-F5344CB8AC3E}">
        <p14:creationId xmlns:p14="http://schemas.microsoft.com/office/powerpoint/2010/main" val="3183357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56" y="371511"/>
            <a:ext cx="8183759" cy="991998"/>
          </a:xfrm>
        </p:spPr>
        <p:txBody>
          <a:bodyPr>
            <a:normAutofit/>
          </a:bodyPr>
          <a:lstStyle/>
          <a:p>
            <a:r>
              <a:rPr lang="en-US"/>
              <a:t>Slides</a:t>
            </a:r>
          </a:p>
        </p:txBody>
      </p:sp>
      <p:sp>
        <p:nvSpPr>
          <p:cNvPr id="3" name="Text Placeholder 2">
            <a:extLst>
              <a:ext uri="{FF2B5EF4-FFF2-40B4-BE49-F238E27FC236}">
                <a16:creationId xmlns:a16="http://schemas.microsoft.com/office/drawing/2014/main" id="{F368576B-ADEC-DF41-2C4D-1D5255BF74B5}"/>
              </a:ext>
            </a:extLst>
          </p:cNvPr>
          <p:cNvSpPr>
            <a:spLocks noGrp="1"/>
          </p:cNvSpPr>
          <p:nvPr>
            <p:ph type="body" sz="quarter" idx="11"/>
          </p:nvPr>
        </p:nvSpPr>
        <p:spPr>
          <a:xfrm>
            <a:off x="659305" y="1736725"/>
            <a:ext cx="8196210" cy="4015497"/>
          </a:xfrm>
        </p:spPr>
        <p:txBody>
          <a:bodyPr/>
          <a:lstStyle/>
          <a:p>
            <a:r>
              <a:rPr lang="en-US" dirty="0"/>
              <a:t>Google does not support alt text on grouped content. </a:t>
            </a:r>
          </a:p>
          <a:p>
            <a:pPr lvl="1"/>
            <a:r>
              <a:rPr lang="en-US" b="0" dirty="0"/>
              <a:t>For many slides, this is a major limitation. Grackle does not fix it. Use PowerPoint instead.    </a:t>
            </a:r>
          </a:p>
          <a:p>
            <a:r>
              <a:rPr lang="en-US" dirty="0"/>
              <a:t>PowerPoint does not support tagged PDF on a Mac</a:t>
            </a:r>
          </a:p>
          <a:p>
            <a:pPr lvl="1"/>
            <a:r>
              <a:rPr lang="en-US" b="0" dirty="0"/>
              <a:t>If a PDF is needed, use Windows or Web versions of PowerPoint to export.  </a:t>
            </a:r>
          </a:p>
          <a:p>
            <a:pPr marL="0" indent="0">
              <a:buNone/>
            </a:pPr>
            <a:endParaRPr lang="en-US" b="0" dirty="0"/>
          </a:p>
        </p:txBody>
      </p:sp>
    </p:spTree>
    <p:custDataLst>
      <p:tags r:id="rId1"/>
    </p:custDataLst>
    <p:extLst>
      <p:ext uri="{BB962C8B-B14F-4D97-AF65-F5344CB8AC3E}">
        <p14:creationId xmlns:p14="http://schemas.microsoft.com/office/powerpoint/2010/main" val="329495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56" y="371511"/>
            <a:ext cx="8183759" cy="991998"/>
          </a:xfrm>
        </p:spPr>
        <p:txBody>
          <a:bodyPr>
            <a:normAutofit/>
          </a:bodyPr>
          <a:lstStyle/>
          <a:p>
            <a:r>
              <a:rPr lang="en-US"/>
              <a:t>Authoring in Google, Saving as Microsoft</a:t>
            </a:r>
          </a:p>
        </p:txBody>
      </p:sp>
      <p:sp>
        <p:nvSpPr>
          <p:cNvPr id="3" name="Text Placeholder 2">
            <a:extLst>
              <a:ext uri="{FF2B5EF4-FFF2-40B4-BE49-F238E27FC236}">
                <a16:creationId xmlns:a16="http://schemas.microsoft.com/office/drawing/2014/main" id="{F368576B-ADEC-DF41-2C4D-1D5255BF74B5}"/>
              </a:ext>
            </a:extLst>
          </p:cNvPr>
          <p:cNvSpPr>
            <a:spLocks noGrp="1"/>
          </p:cNvSpPr>
          <p:nvPr>
            <p:ph type="body" sz="quarter" idx="11"/>
          </p:nvPr>
        </p:nvSpPr>
        <p:spPr>
          <a:xfrm>
            <a:off x="659304" y="1736725"/>
            <a:ext cx="5642105" cy="4015497"/>
          </a:xfrm>
        </p:spPr>
        <p:txBody>
          <a:bodyPr/>
          <a:lstStyle/>
          <a:p>
            <a:pPr marL="0" indent="0">
              <a:buNone/>
            </a:pPr>
            <a:r>
              <a:rPr lang="en-US" b="0"/>
              <a:t>If you author in Google and download to Microsoft: </a:t>
            </a:r>
          </a:p>
          <a:p>
            <a:r>
              <a:rPr lang="en-US" b="0"/>
              <a:t>Anything Google does not support will need to be added in Microsoft (e.g., table headers, language, alt text on grouped image)</a:t>
            </a:r>
          </a:p>
          <a:p>
            <a:r>
              <a:rPr lang="en-US" b="0"/>
              <a:t>Be sure to run the Microsoft Accessibility Checker! </a:t>
            </a:r>
          </a:p>
          <a:p>
            <a:r>
              <a:rPr lang="en-US" b="0"/>
              <a:t>Also, note that checking/fixing read order in PowerPoint might be tricky (“Google Shape;72;p14”)</a:t>
            </a:r>
          </a:p>
          <a:p>
            <a:pPr lvl="2"/>
            <a:endParaRPr lang="en-US" b="0"/>
          </a:p>
        </p:txBody>
      </p:sp>
      <p:pic>
        <p:nvPicPr>
          <p:cNvPr id="1026" name="Picture 2" descr="Screen shot of Selection Pane in Word showing Google Shapes. ">
            <a:extLst>
              <a:ext uri="{FF2B5EF4-FFF2-40B4-BE49-F238E27FC236}">
                <a16:creationId xmlns:a16="http://schemas.microsoft.com/office/drawing/2014/main" id="{48E66ED8-641E-7F65-215E-94B6694ED6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930" t="5436" r="6279" b="63271"/>
          <a:stretch/>
        </p:blipFill>
        <p:spPr bwMode="auto">
          <a:xfrm>
            <a:off x="6314334" y="4206993"/>
            <a:ext cx="2541181" cy="1690576"/>
          </a:xfrm>
          <a:prstGeom prst="rect">
            <a:avLst/>
          </a:prstGeom>
          <a:noFill/>
          <a:ln>
            <a:solidFill>
              <a:schemeClr val="accent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249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lIns="91440" tIns="45720" rIns="91440" bIns="45720" anchor="ctr">
            <a:normAutofit/>
          </a:bodyPr>
          <a:lstStyle/>
          <a:p>
            <a:r>
              <a:rPr lang="en-US"/>
              <a:t>Alt Text Panel (Word desktop, PPT desktop &amp; web)</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64281" y="1725788"/>
            <a:ext cx="5087014" cy="4025725"/>
          </a:xfrm>
        </p:spPr>
        <p:txBody>
          <a:bodyPr lIns="91440" tIns="45720" rIns="91440" bIns="45720" anchor="t"/>
          <a:lstStyle/>
          <a:p>
            <a:r>
              <a:rPr lang="en-US" b="0"/>
              <a:t>Images that are purely decorative, select “Mark as decorative” checkbox</a:t>
            </a:r>
          </a:p>
          <a:p>
            <a:r>
              <a:rPr lang="en-US" b="0"/>
              <a:t>“Generate a description for me” automatically creates a description, but use with caution (or not at all)</a:t>
            </a:r>
          </a:p>
        </p:txBody>
      </p:sp>
      <p:pic>
        <p:nvPicPr>
          <p:cNvPr id="6" name="Picture 5" descr="Screen shot of Alt Text panel in Word.">
            <a:extLst>
              <a:ext uri="{FF2B5EF4-FFF2-40B4-BE49-F238E27FC236}">
                <a16:creationId xmlns:a16="http://schemas.microsoft.com/office/drawing/2014/main" id="{BCD0409C-567E-964B-B969-FF986F8FBA25}"/>
              </a:ext>
            </a:extLst>
          </p:cNvPr>
          <p:cNvPicPr>
            <a:picLocks noChangeAspect="1"/>
          </p:cNvPicPr>
          <p:nvPr/>
        </p:nvPicPr>
        <p:blipFill>
          <a:blip r:embed="rId3"/>
          <a:stretch>
            <a:fillRect/>
          </a:stretch>
        </p:blipFill>
        <p:spPr>
          <a:xfrm>
            <a:off x="5906156" y="1794669"/>
            <a:ext cx="2451100" cy="3898900"/>
          </a:xfrm>
          <a:prstGeom prst="rect">
            <a:avLst/>
          </a:prstGeom>
          <a:ln>
            <a:solidFill>
              <a:schemeClr val="accent4">
                <a:lumMod val="1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480801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CA3F2-EF4C-CCF0-DAD7-E83BC7BB36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2B3814-B640-4186-E696-4B9370010988}"/>
              </a:ext>
            </a:extLst>
          </p:cNvPr>
          <p:cNvSpPr>
            <a:spLocks noGrp="1"/>
          </p:cNvSpPr>
          <p:nvPr>
            <p:ph type="title"/>
          </p:nvPr>
        </p:nvSpPr>
        <p:spPr>
          <a:xfrm>
            <a:off x="671757" y="1179824"/>
            <a:ext cx="6972300" cy="2641756"/>
          </a:xfrm>
        </p:spPr>
        <p:txBody>
          <a:bodyPr lIns="91440" tIns="45720" rIns="91440" bIns="45720" anchor="b"/>
          <a:lstStyle/>
          <a:p>
            <a:r>
              <a:rPr lang="en-US"/>
              <a:t>An opportunity</a:t>
            </a:r>
          </a:p>
        </p:txBody>
      </p:sp>
    </p:spTree>
    <p:extLst>
      <p:ext uri="{BB962C8B-B14F-4D97-AF65-F5344CB8AC3E}">
        <p14:creationId xmlns:p14="http://schemas.microsoft.com/office/powerpoint/2010/main" val="2156652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4EDFF-3327-9C0E-370A-6F62917A4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5E28-1361-4D7A-1322-9E2201555A80}"/>
              </a:ext>
            </a:extLst>
          </p:cNvPr>
          <p:cNvSpPr>
            <a:spLocks noGrp="1"/>
          </p:cNvSpPr>
          <p:nvPr>
            <p:ph type="title"/>
          </p:nvPr>
        </p:nvSpPr>
        <p:spPr/>
        <p:txBody>
          <a:bodyPr/>
          <a:lstStyle/>
          <a:p>
            <a:r>
              <a:rPr lang="en-US"/>
              <a:t>What to do with all this knowledge</a:t>
            </a:r>
          </a:p>
        </p:txBody>
      </p:sp>
      <p:sp>
        <p:nvSpPr>
          <p:cNvPr id="3" name="Text Placeholder 2">
            <a:extLst>
              <a:ext uri="{FF2B5EF4-FFF2-40B4-BE49-F238E27FC236}">
                <a16:creationId xmlns:a16="http://schemas.microsoft.com/office/drawing/2014/main" id="{1CBFBD34-B592-D4E9-7CF3-3881844D61C9}"/>
              </a:ext>
            </a:extLst>
          </p:cNvPr>
          <p:cNvSpPr>
            <a:spLocks noGrp="1"/>
          </p:cNvSpPr>
          <p:nvPr>
            <p:ph type="body" sz="quarter" idx="11"/>
          </p:nvPr>
        </p:nvSpPr>
        <p:spPr/>
        <p:txBody>
          <a:bodyPr/>
          <a:lstStyle/>
          <a:p>
            <a:r>
              <a:rPr lang="en-US" b="0">
                <a:ea typeface="Open Sans"/>
              </a:rPr>
              <a:t>Access Technology Higher Education Network (</a:t>
            </a:r>
            <a:r>
              <a:rPr lang="en-US">
                <a:ea typeface="Open Sans"/>
              </a:rPr>
              <a:t>ATHEN</a:t>
            </a:r>
            <a:r>
              <a:rPr lang="en-US" b="0">
                <a:ea typeface="Open Sans"/>
              </a:rPr>
              <a:t>) and American Foundation for the Blind (</a:t>
            </a:r>
            <a:r>
              <a:rPr lang="en-US">
                <a:ea typeface="Open Sans"/>
              </a:rPr>
              <a:t>AFB</a:t>
            </a:r>
            <a:r>
              <a:rPr lang="en-US" b="0">
                <a:ea typeface="Open Sans"/>
              </a:rPr>
              <a:t>) are collaborating to continue this project.  </a:t>
            </a:r>
          </a:p>
          <a:p>
            <a:pPr lvl="1"/>
            <a:r>
              <a:rPr lang="en-US" b="0">
                <a:ea typeface="Open Sans"/>
              </a:rPr>
              <a:t>Crowdsource testing to validate results </a:t>
            </a:r>
          </a:p>
          <a:p>
            <a:pPr lvl="1"/>
            <a:r>
              <a:rPr lang="en-US" b="0">
                <a:ea typeface="Open Sans"/>
              </a:rPr>
              <a:t>Test on more platforms / devices </a:t>
            </a:r>
          </a:p>
          <a:p>
            <a:pPr lvl="1"/>
            <a:r>
              <a:rPr lang="en-US" b="0">
                <a:ea typeface="Open Sans"/>
              </a:rPr>
              <a:t>Write a white paper to summarize findings </a:t>
            </a:r>
          </a:p>
          <a:p>
            <a:pPr lvl="1"/>
            <a:r>
              <a:rPr lang="en-US" b="0">
                <a:ea typeface="Open Sans"/>
              </a:rPr>
              <a:t>File bugs; engage with vendors </a:t>
            </a:r>
          </a:p>
          <a:p>
            <a:r>
              <a:rPr lang="en-US" b="0">
                <a:ea typeface="Open Sans"/>
              </a:rPr>
              <a:t>Want to help? Complete this survey: </a:t>
            </a:r>
            <a:br>
              <a:rPr lang="en-US" b="0">
                <a:ea typeface="Open Sans"/>
              </a:rPr>
            </a:br>
            <a:r>
              <a:rPr lang="en-US" b="0">
                <a:ea typeface="Open Sans"/>
                <a:hlinkClick r:id="rId3"/>
              </a:rPr>
              <a:t>https://</a:t>
            </a:r>
            <a:r>
              <a:rPr lang="en-US" b="0" err="1">
                <a:ea typeface="Open Sans"/>
                <a:hlinkClick r:id="rId3"/>
              </a:rPr>
              <a:t>tinyurl.com</a:t>
            </a:r>
            <a:r>
              <a:rPr lang="en-US" b="0">
                <a:ea typeface="Open Sans"/>
                <a:hlinkClick r:id="rId3"/>
              </a:rPr>
              <a:t>/</a:t>
            </a:r>
            <a:r>
              <a:rPr lang="en-US" b="0" err="1">
                <a:ea typeface="Open Sans"/>
                <a:hlinkClick r:id="rId3"/>
              </a:rPr>
              <a:t>microsoft</a:t>
            </a:r>
            <a:r>
              <a:rPr lang="en-US" b="0">
                <a:ea typeface="Open Sans"/>
                <a:hlinkClick r:id="rId3"/>
              </a:rPr>
              <a:t>-google-survey</a:t>
            </a:r>
            <a:endParaRPr lang="en-US" b="0">
              <a:ea typeface="Open Sans"/>
            </a:endParaRPr>
          </a:p>
        </p:txBody>
      </p:sp>
    </p:spTree>
    <p:extLst>
      <p:ext uri="{BB962C8B-B14F-4D97-AF65-F5344CB8AC3E}">
        <p14:creationId xmlns:p14="http://schemas.microsoft.com/office/powerpoint/2010/main" val="97272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lIns="91440" tIns="45720" rIns="91440" bIns="45720" anchor="ctr">
            <a:normAutofit/>
          </a:bodyPr>
          <a:lstStyle/>
          <a:p>
            <a:r>
              <a:rPr lang="en-US"/>
              <a:t>Format Picture Panel (Word for the Web)</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21022" y="1615955"/>
            <a:ext cx="8326507" cy="4015497"/>
          </a:xfrm>
        </p:spPr>
        <p:txBody>
          <a:bodyPr lIns="91440" tIns="45720" rIns="91440" bIns="45720" anchor="t"/>
          <a:lstStyle/>
          <a:p>
            <a:r>
              <a:rPr lang="en-US" sz="2000" b="0"/>
              <a:t>Add Alt text in "Description" field</a:t>
            </a:r>
          </a:p>
          <a:p>
            <a:r>
              <a:rPr lang="en-US" sz="2000" b="0"/>
              <a:t>Optionally, add “Title” but:</a:t>
            </a:r>
          </a:p>
          <a:p>
            <a:pPr lvl="1"/>
            <a:r>
              <a:rPr lang="en-US" b="0"/>
              <a:t>Know that “Title” will not survive if document is exported to PDF</a:t>
            </a:r>
          </a:p>
          <a:p>
            <a:r>
              <a:rPr lang="en-US" sz="2000" b="0"/>
              <a:t>Can’t mark images as decorative</a:t>
            </a:r>
          </a:p>
        </p:txBody>
      </p:sp>
      <p:pic>
        <p:nvPicPr>
          <p:cNvPr id="5" name="Picture 4" descr="Screen shot of Format Picture panel in Word Online.">
            <a:extLst>
              <a:ext uri="{FF2B5EF4-FFF2-40B4-BE49-F238E27FC236}">
                <a16:creationId xmlns:a16="http://schemas.microsoft.com/office/drawing/2014/main" id="{D2900801-CC1C-702B-0831-FF6C77BB999C}"/>
              </a:ext>
            </a:extLst>
          </p:cNvPr>
          <p:cNvPicPr>
            <a:picLocks noChangeAspect="1"/>
          </p:cNvPicPr>
          <p:nvPr/>
        </p:nvPicPr>
        <p:blipFill>
          <a:blip r:embed="rId3"/>
          <a:stretch>
            <a:fillRect/>
          </a:stretch>
        </p:blipFill>
        <p:spPr>
          <a:xfrm>
            <a:off x="2328384" y="3579691"/>
            <a:ext cx="4487635" cy="2575259"/>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869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6E2-6E66-FE49-AD3F-E949CFF08BCF}"/>
              </a:ext>
            </a:extLst>
          </p:cNvPr>
          <p:cNvSpPr>
            <a:spLocks noGrp="1"/>
          </p:cNvSpPr>
          <p:nvPr>
            <p:ph type="title"/>
          </p:nvPr>
        </p:nvSpPr>
        <p:spPr>
          <a:xfrm>
            <a:off x="671756" y="371511"/>
            <a:ext cx="8183759" cy="991998"/>
          </a:xfrm>
        </p:spPr>
        <p:txBody>
          <a:bodyPr lIns="91440" tIns="45720" rIns="91440" bIns="45720" anchor="ctr">
            <a:normAutofit/>
          </a:bodyPr>
          <a:lstStyle/>
          <a:p>
            <a:r>
              <a:rPr lang="en-US"/>
              <a:t>Alt Text in Google Docs &amp; Google Slides</a:t>
            </a:r>
          </a:p>
        </p:txBody>
      </p:sp>
      <p:sp>
        <p:nvSpPr>
          <p:cNvPr id="3" name="Text Placeholder 2">
            <a:extLst>
              <a:ext uri="{FF2B5EF4-FFF2-40B4-BE49-F238E27FC236}">
                <a16:creationId xmlns:a16="http://schemas.microsoft.com/office/drawing/2014/main" id="{CFD4E1CF-C8BA-0E44-A665-B59C7C934455}"/>
              </a:ext>
            </a:extLst>
          </p:cNvPr>
          <p:cNvSpPr>
            <a:spLocks noGrp="1"/>
          </p:cNvSpPr>
          <p:nvPr>
            <p:ph type="body" sz="quarter" idx="11"/>
          </p:nvPr>
        </p:nvSpPr>
        <p:spPr>
          <a:xfrm>
            <a:off x="664281" y="1725788"/>
            <a:ext cx="5174441" cy="4025725"/>
          </a:xfrm>
        </p:spPr>
        <p:txBody>
          <a:bodyPr lIns="91440" tIns="45720" rIns="91440" bIns="45720" anchor="t"/>
          <a:lstStyle/>
          <a:p>
            <a:r>
              <a:rPr lang="en-US" b="0"/>
              <a:t>Right click image</a:t>
            </a:r>
          </a:p>
          <a:p>
            <a:pPr lvl="1"/>
            <a:r>
              <a:rPr lang="en-US" b="0"/>
              <a:t>Select “Alt text” from the context menu</a:t>
            </a:r>
            <a:endParaRPr lang="en-US" b="0">
              <a:ea typeface="Open Sans"/>
            </a:endParaRPr>
          </a:p>
          <a:p>
            <a:pPr lvl="1"/>
            <a:r>
              <a:rPr lang="en-US" b="0"/>
              <a:t>Add Alt text in "Description" field</a:t>
            </a:r>
            <a:endParaRPr lang="en-US" b="0">
              <a:ea typeface="Open Sans"/>
            </a:endParaRPr>
          </a:p>
          <a:p>
            <a:r>
              <a:rPr lang="en-US" b="0"/>
              <a:t>Optionally, add “Title” but:</a:t>
            </a:r>
            <a:endParaRPr lang="en-US" b="0">
              <a:ea typeface="Open Sans"/>
            </a:endParaRPr>
          </a:p>
          <a:p>
            <a:pPr lvl="1"/>
            <a:r>
              <a:rPr lang="en-US" b="0"/>
              <a:t>Know that “Title” will not survive if document is exported to Word, PPT, PDF</a:t>
            </a:r>
            <a:endParaRPr lang="en-US" b="0">
              <a:ea typeface="Open Sans"/>
            </a:endParaRPr>
          </a:p>
          <a:p>
            <a:r>
              <a:rPr lang="en-US" b="0"/>
              <a:t>Can’t mark images as decorative</a:t>
            </a:r>
            <a:endParaRPr lang="en-US" b="0">
              <a:ea typeface="Open Sans"/>
            </a:endParaRPr>
          </a:p>
        </p:txBody>
      </p:sp>
      <p:pic>
        <p:nvPicPr>
          <p:cNvPr id="4" name="Picture 3" descr="Screen shot of Alt Text panel in Google Docs.">
            <a:extLst>
              <a:ext uri="{FF2B5EF4-FFF2-40B4-BE49-F238E27FC236}">
                <a16:creationId xmlns:a16="http://schemas.microsoft.com/office/drawing/2014/main" id="{94C6831B-450D-14A5-8B5A-3D3F12F69EBB}"/>
              </a:ext>
            </a:extLst>
          </p:cNvPr>
          <p:cNvPicPr>
            <a:picLocks noChangeAspect="1"/>
          </p:cNvPicPr>
          <p:nvPr/>
        </p:nvPicPr>
        <p:blipFill>
          <a:blip r:embed="rId3"/>
          <a:stretch>
            <a:fillRect/>
          </a:stretch>
        </p:blipFill>
        <p:spPr>
          <a:xfrm>
            <a:off x="5918966" y="1736726"/>
            <a:ext cx="2981858" cy="3830417"/>
          </a:xfrm>
          <a:prstGeom prst="rect">
            <a:avLst/>
          </a:prstGeom>
          <a:ln>
            <a:solidFill>
              <a:schemeClr val="tx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5736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7884a0-608b-4783-8393-eef195459bec&quot;,&quot;TimeStamp&quot;:&quot;2019-02-21T18:16:11.2060257-08:00&quot;}"/>
</p:tagLst>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72</TotalTime>
  <Words>3042</Words>
  <Application>Microsoft Macintosh PowerPoint</Application>
  <PresentationFormat>On-screen Show (4:3)</PresentationFormat>
  <Paragraphs>352</Paragraphs>
  <Slides>71</Slides>
  <Notes>69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71</vt:i4>
      </vt:variant>
    </vt:vector>
  </HeadingPairs>
  <TitlesOfParts>
    <vt:vector size="81" baseType="lpstr">
      <vt:lpstr>Arial</vt:lpstr>
      <vt:lpstr>Calibri</vt:lpstr>
      <vt:lpstr>Encode Sans Normal Black</vt:lpstr>
      <vt:lpstr>Lucida Grande</vt:lpstr>
      <vt:lpstr>Myriad Pro</vt:lpstr>
      <vt:lpstr>Open Sans</vt:lpstr>
      <vt:lpstr>Open Sans Light</vt:lpstr>
      <vt:lpstr>Uni Sans Regular</vt:lpstr>
      <vt:lpstr>Custom Design</vt:lpstr>
      <vt:lpstr>1_Custom Design</vt:lpstr>
      <vt:lpstr>Microsoft vs Google:  Accessibility of Docs &amp; Slides</vt:lpstr>
      <vt:lpstr>These slides</vt:lpstr>
      <vt:lpstr>Our Goals</vt:lpstr>
      <vt:lpstr>Technique #1 Alt Text</vt:lpstr>
      <vt:lpstr>Alt Text in Microsoft Word &amp; PowerPoint (desktop)</vt:lpstr>
      <vt:lpstr>Alt Text in Word &amp; PowerPoint for the Web</vt:lpstr>
      <vt:lpstr>Alt Text Panel (Word desktop, PPT desktop &amp; web)</vt:lpstr>
      <vt:lpstr>Format Picture Panel (Word for the Web)</vt:lpstr>
      <vt:lpstr>Alt Text in Google Docs &amp; Google Slides</vt:lpstr>
      <vt:lpstr>Background images on Master Slide in PowerPoint Desktop only</vt:lpstr>
      <vt:lpstr>Background images on Master Slide (Theme) in Google Slides</vt:lpstr>
      <vt:lpstr>Technique #1: Screen Reader Support (Slide 1)</vt:lpstr>
      <vt:lpstr>Technique #1: Screen Reader Support (Slide 2) </vt:lpstr>
      <vt:lpstr>Converting to PDF</vt:lpstr>
      <vt:lpstr>Save As… PDF</vt:lpstr>
      <vt:lpstr>Export &gt; PDF</vt:lpstr>
      <vt:lpstr>Export &gt; Create Adobe PDF (PDFMaker)</vt:lpstr>
      <vt:lpstr>Technique #1: Results after Export  </vt:lpstr>
      <vt:lpstr>Technique #2 Complex Images + Alt Text</vt:lpstr>
      <vt:lpstr>Complex images in Word &amp; PowerPoint – Charts and Graphs</vt:lpstr>
      <vt:lpstr>Complex images in Google (Charts, Graphs, Diagrams) </vt:lpstr>
      <vt:lpstr>Complex images in PowerPoint - Grouping</vt:lpstr>
      <vt:lpstr>Complex images in Google Slides – Grouping</vt:lpstr>
      <vt:lpstr>Technique #2: Screen Reader Support </vt:lpstr>
      <vt:lpstr>Technique #2: Results after Export from Word or PowerPoint to PDF </vt:lpstr>
      <vt:lpstr>Technique #3 Headings &amp; Slide Titles</vt:lpstr>
      <vt:lpstr>Headings in Word</vt:lpstr>
      <vt:lpstr>Headings in Google Docs</vt:lpstr>
      <vt:lpstr>Slide Titles in PowerPoint &amp; Google Slides</vt:lpstr>
      <vt:lpstr>Technique #3: Screen Reader Support </vt:lpstr>
      <vt:lpstr>Technique #3: Results after Export  </vt:lpstr>
      <vt:lpstr>Technique #4 Lists</vt:lpstr>
      <vt:lpstr>Lists in Word &amp; PowerPoint</vt:lpstr>
      <vt:lpstr>Lists in Google Docs &amp; Slides</vt:lpstr>
      <vt:lpstr>Technique #4: Screen Reader Support </vt:lpstr>
      <vt:lpstr>Technique #4: Results after Export  </vt:lpstr>
      <vt:lpstr>Technique #5 Tables</vt:lpstr>
      <vt:lpstr>Tables in Word &amp; PowerPoint</vt:lpstr>
      <vt:lpstr>Tables in Google Docs</vt:lpstr>
      <vt:lpstr>Tables can be tagged using Grackle Docs</vt:lpstr>
      <vt:lpstr>Technique #5: Screen Reader Support</vt:lpstr>
      <vt:lpstr>Technique #5: Results after Export  </vt:lpstr>
      <vt:lpstr>Technique #6 Links</vt:lpstr>
      <vt:lpstr>Links in Word, PowerPoint, Google Docs &amp; Slides</vt:lpstr>
      <vt:lpstr>Technique #6: Screen Reader Support</vt:lpstr>
      <vt:lpstr>Technique #6: Results after Export  </vt:lpstr>
      <vt:lpstr>Technique #7 Document Title</vt:lpstr>
      <vt:lpstr>Document Title in Word &amp; PowerPoint</vt:lpstr>
      <vt:lpstr>Document title in Google Docs &amp; Slides</vt:lpstr>
      <vt:lpstr>Document Title not recognized by Grackle</vt:lpstr>
      <vt:lpstr>Technique #7: Screen Reader Support </vt:lpstr>
      <vt:lpstr>Technique #7: Results after Export  </vt:lpstr>
      <vt:lpstr>Technique #8 Language</vt:lpstr>
      <vt:lpstr>Language in Word and PowerPoint</vt:lpstr>
      <vt:lpstr>Language in Google Docs &amp; Slides</vt:lpstr>
      <vt:lpstr>Technique #8: Screen Reader Support </vt:lpstr>
      <vt:lpstr>Technique #8: Results after Export  </vt:lpstr>
      <vt:lpstr>Technique #9 Read Order</vt:lpstr>
      <vt:lpstr>Selection Pane in PowerPoint </vt:lpstr>
      <vt:lpstr>Reading Order Pane in PowerPoint  (Windows desktop only)</vt:lpstr>
      <vt:lpstr>Controlling read order in Google Slides</vt:lpstr>
      <vt:lpstr>Technique #9: Screen Reader Support </vt:lpstr>
      <vt:lpstr>Technique #10 Accessibility Checker</vt:lpstr>
      <vt:lpstr>Checking accessibility in Word and PowerPoint</vt:lpstr>
      <vt:lpstr>Checking accessibility in Google Docs &amp; Slides</vt:lpstr>
      <vt:lpstr>Conclusions</vt:lpstr>
      <vt:lpstr>Documents &amp; Slides</vt:lpstr>
      <vt:lpstr>Slides</vt:lpstr>
      <vt:lpstr>Authoring in Google, Saving as Microsoft</vt:lpstr>
      <vt:lpstr>An opportunity</vt:lpstr>
      <vt:lpstr>What to do with all this knowledge</vt:lpstr>
    </vt:vector>
  </TitlesOfParts>
  <Manager/>
  <Company>UW-IT Accessible Technology Services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vs Google - Accessibility of Docs and Slides</dc:title>
  <dc:subject/>
  <dc:creator>Terrill Thomposon &amp; Gaby de Jongh</dc:creator>
  <cp:keywords/>
  <dc:description/>
  <cp:lastModifiedBy>Terrill Thompson</cp:lastModifiedBy>
  <cp:revision>2</cp:revision>
  <cp:lastPrinted>2016-02-10T20:19:12Z</cp:lastPrinted>
  <dcterms:created xsi:type="dcterms:W3CDTF">2014-10-14T00:51:43Z</dcterms:created>
  <dcterms:modified xsi:type="dcterms:W3CDTF">2024-03-21T17:19:55Z</dcterms:modified>
  <cp:category/>
</cp:coreProperties>
</file>