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38" r:id="rId3"/>
    <p:sldMasterId id="2147483762" r:id="rId4"/>
    <p:sldMasterId id="2147483768" r:id="rId5"/>
  </p:sldMasterIdLst>
  <p:notesMasterIdLst>
    <p:notesMasterId r:id="rId14"/>
  </p:notesMasterIdLst>
  <p:sldIdLst>
    <p:sldId id="988" r:id="rId6"/>
    <p:sldId id="533" r:id="rId7"/>
    <p:sldId id="735" r:id="rId8"/>
    <p:sldId id="747" r:id="rId9"/>
    <p:sldId id="983" r:id="rId10"/>
    <p:sldId id="982" r:id="rId11"/>
    <p:sldId id="552" r:id="rId12"/>
    <p:sldId id="54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2"/>
    <p:restoredTop sz="92832"/>
  </p:normalViewPr>
  <p:slideViewPr>
    <p:cSldViewPr snapToGrid="0" snapToObjects="1">
      <p:cViewPr varScale="1">
        <p:scale>
          <a:sx n="84" d="100"/>
          <a:sy n="84" d="100"/>
        </p:scale>
        <p:origin x="11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9D40F-5394-8940-BC6E-87800C18F06D}" type="datetimeFigureOut">
              <a:rPr lang="en-US" smtClean="0"/>
              <a:t>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FDEB3-1625-2B4D-8BA2-5A22F9B925C5}" type="slidenum">
              <a:rPr lang="en-US" smtClean="0"/>
              <a:t>‹#›</a:t>
            </a:fld>
            <a:endParaRPr lang="en-US"/>
          </a:p>
        </p:txBody>
      </p:sp>
    </p:spTree>
    <p:extLst>
      <p:ext uri="{BB962C8B-B14F-4D97-AF65-F5344CB8AC3E}">
        <p14:creationId xmlns:p14="http://schemas.microsoft.com/office/powerpoint/2010/main" val="2765880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EB3-1625-2B4D-8BA2-5A22F9B925C5}" type="slidenum">
              <a:rPr lang="en-US" smtClean="0"/>
              <a:t>1</a:t>
            </a:fld>
            <a:endParaRPr lang="en-US"/>
          </a:p>
        </p:txBody>
      </p:sp>
    </p:spTree>
    <p:extLst>
      <p:ext uri="{BB962C8B-B14F-4D97-AF65-F5344CB8AC3E}">
        <p14:creationId xmlns:p14="http://schemas.microsoft.com/office/powerpoint/2010/main" val="274656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2803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Demo 1 again; show</a:t>
            </a:r>
            <a:r>
              <a:rPr lang="en-US" baseline="0" dirty="0"/>
              <a:t> Demos 2 &amp; 3</a:t>
            </a:r>
            <a:endParaRPr lang="en-US" dirty="0"/>
          </a:p>
        </p:txBody>
      </p:sp>
      <p:sp>
        <p:nvSpPr>
          <p:cNvPr id="4" name="Slide Number Placeholder 3"/>
          <p:cNvSpPr>
            <a:spLocks noGrp="1"/>
          </p:cNvSpPr>
          <p:nvPr>
            <p:ph type="sldNum" sz="quarter" idx="10"/>
          </p:nvPr>
        </p:nvSpPr>
        <p:spPr/>
        <p:txBody>
          <a:bodyPr/>
          <a:lstStyle/>
          <a:p>
            <a:pPr>
              <a:defRPr/>
            </a:pPr>
            <a:fld id="{D4A4FBE4-7173-4A45-8071-4615532455AE}" type="slidenum">
              <a:rPr lang="en-US" smtClean="0"/>
              <a:pPr>
                <a:defRPr/>
              </a:pPr>
              <a:t>3</a:t>
            </a:fld>
            <a:endParaRPr lang="en-US"/>
          </a:p>
        </p:txBody>
      </p:sp>
    </p:spTree>
    <p:extLst>
      <p:ext uri="{BB962C8B-B14F-4D97-AF65-F5344CB8AC3E}">
        <p14:creationId xmlns:p14="http://schemas.microsoft.com/office/powerpoint/2010/main" val="144552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Demo 4 </a:t>
            </a:r>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9252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Demo 4 </a:t>
            </a:r>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3954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Demo 4 </a:t>
            </a:r>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8543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852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140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598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852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559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019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976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7406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670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324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303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559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040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140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5982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A9920B-EE32-2743-8626-58017CC0E418}"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EBDDBA-56E8-8B47-A643-9360476FEE25}"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356A09-8A8E-4240-B2EE-ED56D7097754}"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D81D4F-992F-404D-B5BF-2F0F28E2AF68}"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D81D6A-6F75-214E-9877-2BEB531F9B06}"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DE7EE9-B204-0747-9D1D-0B2CBA526FA6}"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16704F5-4376-A34A-A9B9-6C77AF8532DA}" type="datetimeFigureOut">
              <a:rPr lang="en-US">
                <a:solidFill>
                  <a:prstClr val="black">
                    <a:tint val="75000"/>
                  </a:prstClr>
                </a:solidFill>
              </a:rPr>
              <a:pPr>
                <a:defRPr/>
              </a:pPr>
              <a:t>11/6/18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AB7943-0E80-DB43-92C0-B307C22140A1}"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E9A598-F499-E044-95EA-48135035B5D8}" type="datetimeFigureOut">
              <a:rPr lang="en-US">
                <a:solidFill>
                  <a:prstClr val="black">
                    <a:tint val="75000"/>
                  </a:prstClr>
                </a:solidFill>
              </a:rPr>
              <a:pPr>
                <a:defRPr/>
              </a:pPr>
              <a:t>11/6/18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2CF1A5-281B-D04F-8A7D-087D0AC2B15E}"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2091EC-9115-6C4E-8E87-AC716A283538}" type="datetimeFigureOut">
              <a:rPr lang="en-US">
                <a:solidFill>
                  <a:prstClr val="black">
                    <a:tint val="75000"/>
                  </a:prstClr>
                </a:solidFill>
              </a:rPr>
              <a:pPr>
                <a:defRPr/>
              </a:pPr>
              <a:t>11/6/18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E506B7-A187-6840-998E-F76A551119AC}"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896C84-C6FD-4741-BCEC-A11EB244DF97}" type="datetimeFigureOut">
              <a:rPr lang="en-US">
                <a:solidFill>
                  <a:prstClr val="black">
                    <a:tint val="75000"/>
                  </a:prstClr>
                </a:solidFill>
              </a:rPr>
              <a:pPr>
                <a:defRPr/>
              </a:pPr>
              <a:t>11/6/18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6190B8-8C10-AE45-B9A2-AF2AABC07324}"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0195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C5511F-A801-7041-95FD-D6787BAC2CBC}" type="datetimeFigureOut">
              <a:rPr lang="en-US">
                <a:solidFill>
                  <a:prstClr val="black">
                    <a:tint val="75000"/>
                  </a:prstClr>
                </a:solidFill>
              </a:rPr>
              <a:pPr>
                <a:defRPr/>
              </a:pPr>
              <a:t>11/6/18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62442D-E6E2-5D41-8654-3451F6FF2659}"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4CB659-EA4B-424D-A097-7D94A19DBF0C}" type="datetimeFigureOut">
              <a:rPr lang="en-US">
                <a:solidFill>
                  <a:prstClr val="black">
                    <a:tint val="75000"/>
                  </a:prstClr>
                </a:solidFill>
              </a:rPr>
              <a:pPr>
                <a:defRPr/>
              </a:pPr>
              <a:t>11/6/18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AB7349-8487-5D4F-BC0F-BC9365FE22BF}"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A7C0CE-ECE8-9544-BE71-04C0F952A763}"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519035-2C1E-C34B-8E4C-E44EA04ECB3B}"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529EC7-C008-8145-BEC3-5D10D21CD498}"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8E756A-B499-2F4A-BCB0-6EB18DA0D4D7}" type="slidenum">
              <a:rPr lang="en-US">
                <a:solidFill>
                  <a:prstClr val="black">
                    <a:tint val="75000"/>
                  </a:prstClr>
                </a:solidFill>
              </a:rPr>
              <a:pPr>
                <a:def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2" y="6132143"/>
            <a:ext cx="2416273" cy="283315"/>
          </a:xfrm>
          <a:prstGeom prst="rect">
            <a:avLst/>
          </a:prstGeom>
        </p:spPr>
      </p:pic>
      <p:pic>
        <p:nvPicPr>
          <p:cNvPr id="10" name="Picture 9"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11" name="Text Placeholder 5"/>
          <p:cNvSpPr>
            <a:spLocks noGrp="1"/>
          </p:cNvSpPr>
          <p:nvPr>
            <p:ph type="body" sz="quarter" idx="10" hasCustomPrompt="1"/>
          </p:nvPr>
        </p:nvSpPr>
        <p:spPr>
          <a:xfrm>
            <a:off x="460375" y="1449112"/>
            <a:ext cx="6972300" cy="3522341"/>
          </a:xfrm>
          <a:prstGeom prst="rect">
            <a:avLst/>
          </a:prstGeom>
          <a:ln>
            <a:noFill/>
          </a:ln>
        </p:spPr>
        <p:txBody>
          <a:bodyPr anchor="b">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2" name="Picture 11"/>
          <p:cNvPicPr>
            <a:picLocks noChangeAspect="1"/>
          </p:cNvPicPr>
          <p:nvPr userDrawn="1"/>
        </p:nvPicPr>
        <p:blipFill>
          <a:blip r:embed="rId4"/>
          <a:stretch>
            <a:fillRect/>
          </a:stretch>
        </p:blipFill>
        <p:spPr>
          <a:xfrm>
            <a:off x="568081" y="5157720"/>
            <a:ext cx="1600200" cy="186267"/>
          </a:xfrm>
          <a:prstGeom prst="rect">
            <a:avLst/>
          </a:prstGeom>
        </p:spPr>
      </p:pic>
    </p:spTree>
    <p:extLst>
      <p:ext uri="{BB962C8B-B14F-4D97-AF65-F5344CB8AC3E}">
        <p14:creationId xmlns:p14="http://schemas.microsoft.com/office/powerpoint/2010/main" val="847738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086" y="1011358"/>
            <a:ext cx="2539991" cy="229748"/>
          </a:xfrm>
          <a:prstGeom prst="rect">
            <a:avLst/>
          </a:prstGeom>
        </p:spPr>
      </p:pic>
      <p:pic>
        <p:nvPicPr>
          <p:cNvPr id="11" name="Picture 10"/>
          <p:cNvPicPr>
            <a:picLocks noChangeAspect="1"/>
          </p:cNvPicPr>
          <p:nvPr userDrawn="1"/>
        </p:nvPicPr>
        <p:blipFill>
          <a:blip r:embed="rId3"/>
          <a:stretch>
            <a:fillRect/>
          </a:stretch>
        </p:blipFill>
        <p:spPr>
          <a:xfrm>
            <a:off x="568081" y="5157720"/>
            <a:ext cx="1600200" cy="186267"/>
          </a:xfrm>
          <a:prstGeom prst="rect">
            <a:avLst/>
          </a:prstGeom>
        </p:spPr>
      </p:pic>
      <p:pic>
        <p:nvPicPr>
          <p:cNvPr id="12" name="Picture 11"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1449112"/>
            <a:ext cx="697230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45893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447923" y="3093653"/>
            <a:ext cx="8197114" cy="3002348"/>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3" name="Text Placeholder 5"/>
          <p:cNvSpPr>
            <a:spLocks noGrp="1"/>
          </p:cNvSpPr>
          <p:nvPr>
            <p:ph type="body" sz="quarter" idx="12" hasCustomPrompt="1"/>
          </p:nvPr>
        </p:nvSpPr>
        <p:spPr>
          <a:xfrm>
            <a:off x="460375" y="2307557"/>
            <a:ext cx="8184662" cy="548228"/>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4" name="Picture 13"/>
          <p:cNvPicPr>
            <a:picLocks noChangeAspect="1"/>
          </p:cNvPicPr>
          <p:nvPr userDrawn="1"/>
        </p:nvPicPr>
        <p:blipFill>
          <a:blip r:embed="rId2"/>
          <a:stretch>
            <a:fillRect/>
          </a:stretch>
        </p:blipFill>
        <p:spPr>
          <a:xfrm>
            <a:off x="555382" y="1819205"/>
            <a:ext cx="1103781" cy="128481"/>
          </a:xfrm>
          <a:prstGeom prst="rect">
            <a:avLst/>
          </a:prstGeom>
        </p:spPr>
      </p:pic>
      <p:pic>
        <p:nvPicPr>
          <p:cNvPr id="15" name="Picture 14"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493574"/>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295340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07557"/>
            <a:ext cx="8197114" cy="3154535"/>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8" name="Picture 7"/>
          <p:cNvPicPr>
            <a:picLocks noChangeAspect="1"/>
          </p:cNvPicPr>
          <p:nvPr userDrawn="1"/>
        </p:nvPicPr>
        <p:blipFill>
          <a:blip r:embed="rId2"/>
          <a:stretch>
            <a:fillRect/>
          </a:stretch>
        </p:blipFill>
        <p:spPr>
          <a:xfrm>
            <a:off x="555382" y="1819205"/>
            <a:ext cx="1103781" cy="128481"/>
          </a:xfrm>
          <a:prstGeom prst="rect">
            <a:avLst/>
          </a:prstGeom>
        </p:spPr>
      </p:pic>
      <p:pic>
        <p:nvPicPr>
          <p:cNvPr id="11" name="Picture 10"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492978"/>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762988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Chart Placeholder 11"/>
          <p:cNvSpPr>
            <a:spLocks noGrp="1"/>
          </p:cNvSpPr>
          <p:nvPr>
            <p:ph type="chart" sz="quarter" idx="12" hasCustomPrompt="1"/>
          </p:nvPr>
        </p:nvSpPr>
        <p:spPr>
          <a:xfrm>
            <a:off x="447923" y="2299970"/>
            <a:ext cx="8184662" cy="3948217"/>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0" name="Picture 9"/>
          <p:cNvPicPr>
            <a:picLocks noChangeAspect="1"/>
          </p:cNvPicPr>
          <p:nvPr userDrawn="1"/>
        </p:nvPicPr>
        <p:blipFill>
          <a:blip r:embed="rId2"/>
          <a:stretch>
            <a:fillRect/>
          </a:stretch>
        </p:blipFill>
        <p:spPr>
          <a:xfrm>
            <a:off x="555382" y="1819205"/>
            <a:ext cx="1103781" cy="128481"/>
          </a:xfrm>
          <a:prstGeom prst="rect">
            <a:avLst/>
          </a:prstGeom>
        </p:spPr>
      </p:pic>
      <p:pic>
        <p:nvPicPr>
          <p:cNvPr id="11" name="Picture 10"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495348"/>
            <a:ext cx="8172210"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460693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5157720"/>
            <a:ext cx="1600200" cy="18626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2" y="6132143"/>
            <a:ext cx="2416273" cy="283315"/>
          </a:xfrm>
          <a:prstGeom prst="rect">
            <a:avLst/>
          </a:prstGeom>
        </p:spPr>
      </p:pic>
      <p:pic>
        <p:nvPicPr>
          <p:cNvPr id="11" name="Picture 10"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59615" y="1449112"/>
            <a:ext cx="6973061"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0338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9761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5157720"/>
            <a:ext cx="1600200" cy="18626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6" y="1011358"/>
            <a:ext cx="2539991" cy="229748"/>
          </a:xfrm>
          <a:prstGeom prst="rect">
            <a:avLst/>
          </a:prstGeom>
        </p:spPr>
      </p:pic>
      <p:pic>
        <p:nvPicPr>
          <p:cNvPr id="16" name="Picture 15"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1449112"/>
            <a:ext cx="697230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427101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2" y="1819205"/>
            <a:ext cx="1103781" cy="128481"/>
          </a:xfrm>
          <a:prstGeom prst="rect">
            <a:avLst/>
          </a:prstGeom>
        </p:spPr>
      </p:pic>
      <p:pic>
        <p:nvPicPr>
          <p:cNvPr id="12" name="Picture 11"/>
          <p:cNvPicPr>
            <a:picLocks noChangeAspect="1"/>
          </p:cNvPicPr>
          <p:nvPr userDrawn="1"/>
        </p:nvPicPr>
        <p:blipFill>
          <a:blip r:embed="rId3"/>
          <a:stretch>
            <a:fillRect/>
          </a:stretch>
        </p:blipFill>
        <p:spPr>
          <a:xfrm>
            <a:off x="549032" y="1818011"/>
            <a:ext cx="1103781" cy="128483"/>
          </a:xfrm>
          <a:prstGeom prst="rect">
            <a:avLst/>
          </a:prstGeom>
        </p:spPr>
      </p:pic>
      <p:sp>
        <p:nvSpPr>
          <p:cNvPr id="24" name="Text Placeholder 9"/>
          <p:cNvSpPr>
            <a:spLocks noGrp="1"/>
          </p:cNvSpPr>
          <p:nvPr>
            <p:ph type="body" sz="quarter" idx="11" hasCustomPrompt="1"/>
          </p:nvPr>
        </p:nvSpPr>
        <p:spPr>
          <a:xfrm>
            <a:off x="447923" y="3093653"/>
            <a:ext cx="8197114" cy="3002348"/>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2307557"/>
            <a:ext cx="8184662" cy="548228"/>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8" name="Picture 7"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503145"/>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86107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2" y="1818011"/>
            <a:ext cx="1103781" cy="128483"/>
          </a:xfrm>
          <a:prstGeom prst="rect">
            <a:avLst/>
          </a:prstGeom>
        </p:spPr>
      </p:pic>
      <p:sp>
        <p:nvSpPr>
          <p:cNvPr id="8" name="Text Placeholder 9"/>
          <p:cNvSpPr>
            <a:spLocks noGrp="1"/>
          </p:cNvSpPr>
          <p:nvPr>
            <p:ph type="body" sz="quarter" idx="11" hasCustomPrompt="1"/>
          </p:nvPr>
        </p:nvSpPr>
        <p:spPr>
          <a:xfrm>
            <a:off x="447923" y="2307557"/>
            <a:ext cx="8197114" cy="3154535"/>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5" y="492978"/>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88895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2" y="1818011"/>
            <a:ext cx="1103781" cy="128483"/>
          </a:xfrm>
          <a:prstGeom prst="rect">
            <a:avLst/>
          </a:prstGeom>
        </p:spPr>
      </p:pic>
      <p:sp>
        <p:nvSpPr>
          <p:cNvPr id="10" name="Chart Placeholder 11"/>
          <p:cNvSpPr>
            <a:spLocks noGrp="1"/>
          </p:cNvSpPr>
          <p:nvPr>
            <p:ph type="chart" sz="quarter" idx="12" hasCustomPrompt="1"/>
          </p:nvPr>
        </p:nvSpPr>
        <p:spPr>
          <a:xfrm>
            <a:off x="460370" y="2338804"/>
            <a:ext cx="8184662" cy="3948217"/>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343987"/>
            <a:ext cx="1371600" cy="1231392"/>
          </a:xfrm>
          <a:prstGeom prst="rect">
            <a:avLst/>
          </a:prstGeom>
        </p:spPr>
      </p:pic>
      <p:sp>
        <p:nvSpPr>
          <p:cNvPr id="2" name="Title 1"/>
          <p:cNvSpPr>
            <a:spLocks noGrp="1"/>
          </p:cNvSpPr>
          <p:nvPr>
            <p:ph type="title" hasCustomPrompt="1"/>
          </p:nvPr>
        </p:nvSpPr>
        <p:spPr>
          <a:xfrm>
            <a:off x="460370" y="492978"/>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r>
              <a:rPr lang="en-US" dirty="0"/>
              <a:t>HEADER HERE </a:t>
            </a:r>
            <a:br>
              <a:rPr lang="en-US" dirty="0"/>
            </a:br>
            <a:r>
              <a:rPr lang="en-US" dirty="0"/>
              <a:t>(ENCODE NORMAL BLACK, 30 PT.)</a:t>
            </a:r>
          </a:p>
        </p:txBody>
      </p:sp>
    </p:spTree>
    <p:extLst>
      <p:ext uri="{BB962C8B-B14F-4D97-AF65-F5344CB8AC3E}">
        <p14:creationId xmlns:p14="http://schemas.microsoft.com/office/powerpoint/2010/main" val="245201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740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670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324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30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040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9320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2E35-6FF8-3F4E-AE3E-2A70E8F45458}" type="datetimeFigureOut">
              <a:rPr lang="en-US" smtClean="0">
                <a:solidFill>
                  <a:prstClr val="black">
                    <a:tint val="75000"/>
                  </a:prstClr>
                </a:solidFill>
                <a:latin typeface="Calibri"/>
              </a:rPr>
              <a:pPr/>
              <a:t>11/6/18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2502E-13AC-CB45-9CB0-DD6E897217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9320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622E3B4-C227-974C-A542-2F822AE33C87}" type="datetimeFigureOut">
              <a:rPr lang="en-US">
                <a:solidFill>
                  <a:prstClr val="black">
                    <a:tint val="75000"/>
                  </a:prstClr>
                </a:solidFill>
              </a:rPr>
              <a:pPr>
                <a:defRPr/>
              </a:pPr>
              <a:t>11/6/18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634C99-DE04-1E4B-9346-2E5AA2E61E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94471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8D3A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l="8136" t="38360" r="13252" b="30129"/>
          <a:stretch/>
        </p:blipFill>
        <p:spPr>
          <a:xfrm>
            <a:off x="0" y="0"/>
            <a:ext cx="9144000" cy="326067"/>
          </a:xfrm>
          <a:prstGeom prst="rect">
            <a:avLst/>
          </a:prstGeom>
        </p:spPr>
      </p:pic>
    </p:spTree>
    <p:extLst>
      <p:ext uri="{BB962C8B-B14F-4D97-AF65-F5344CB8AC3E}">
        <p14:creationId xmlns:p14="http://schemas.microsoft.com/office/powerpoint/2010/main" val="8043004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l="8136" t="38360" r="13252" b="30129"/>
          <a:stretch/>
        </p:blipFill>
        <p:spPr>
          <a:xfrm>
            <a:off x="0" y="0"/>
            <a:ext cx="9144000" cy="326067"/>
          </a:xfrm>
          <a:prstGeom prst="rect">
            <a:avLst/>
          </a:prstGeom>
        </p:spPr>
      </p:pic>
    </p:spTree>
    <p:extLst>
      <p:ext uri="{BB962C8B-B14F-4D97-AF65-F5344CB8AC3E}">
        <p14:creationId xmlns:p14="http://schemas.microsoft.com/office/powerpoint/2010/main" val="15680793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ft@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uw.edu/accessibility/video" TargetMode="External"/><Relationship Id="rId4" Type="http://schemas.openxmlformats.org/officeDocument/2006/relationships/hyperlink" Target="mailto:gabyd@uw.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github.com/terrill/ytca"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uw.edu/accessibility/video" TargetMode="External"/><Relationship Id="rId2" Type="http://schemas.openxmlformats.org/officeDocument/2006/relationships/hyperlink" Target="http://uw.edu/accessibility" TargetMode="External"/><Relationship Id="rId1" Type="http://schemas.openxmlformats.org/officeDocument/2006/relationships/slideLayout" Target="../slideLayouts/slideLayout2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84005"/>
            <a:ext cx="9143999" cy="1443517"/>
          </a:xfrm>
        </p:spPr>
        <p:txBody>
          <a:bodyPr>
            <a:normAutofit fontScale="90000"/>
          </a:bodyPr>
          <a:lstStyle/>
          <a:p>
            <a:r>
              <a:rPr lang="en-US" sz="5400" dirty="0"/>
              <a:t>Video Accessibility </a:t>
            </a:r>
            <a:r>
              <a:rPr lang="en-US" sz="5300" dirty="0"/>
              <a:t>Part 2: Strategies for Addressing Video Accessibility in Higher Education</a:t>
            </a:r>
          </a:p>
        </p:txBody>
      </p:sp>
      <p:sp>
        <p:nvSpPr>
          <p:cNvPr id="5" name="Subtitle 4"/>
          <p:cNvSpPr>
            <a:spLocks noGrp="1"/>
          </p:cNvSpPr>
          <p:nvPr>
            <p:ph type="subTitle" idx="1"/>
          </p:nvPr>
        </p:nvSpPr>
        <p:spPr>
          <a:xfrm>
            <a:off x="800039" y="4511040"/>
            <a:ext cx="7772400" cy="2026920"/>
          </a:xfrm>
        </p:spPr>
        <p:txBody>
          <a:bodyPr>
            <a:normAutofit/>
          </a:bodyPr>
          <a:lstStyle/>
          <a:p>
            <a:r>
              <a:rPr lang="en-US" dirty="0">
                <a:solidFill>
                  <a:schemeClr val="tx1"/>
                </a:solidFill>
                <a:hlinkClick r:id="rId3"/>
              </a:rPr>
              <a:t>tft@uw.edu</a:t>
            </a:r>
            <a:r>
              <a:rPr lang="en-US" dirty="0">
                <a:solidFill>
                  <a:schemeClr val="tx1"/>
                </a:solidFill>
              </a:rPr>
              <a:t> &amp; </a:t>
            </a:r>
            <a:r>
              <a:rPr lang="en-US" dirty="0">
                <a:solidFill>
                  <a:schemeClr val="tx1"/>
                </a:solidFill>
                <a:hlinkClick r:id="rId4"/>
              </a:rPr>
              <a:t>gabyd@uw.edu</a:t>
            </a:r>
            <a:endParaRPr lang="en-US" dirty="0">
              <a:solidFill>
                <a:schemeClr val="tx1"/>
              </a:solidFill>
            </a:endParaRPr>
          </a:p>
          <a:p>
            <a:r>
              <a:rPr lang="en-US" sz="2400" dirty="0">
                <a:solidFill>
                  <a:schemeClr val="tx1"/>
                </a:solidFill>
              </a:rPr>
              <a:t>UW-IT Accessible Technology Services (ATS)</a:t>
            </a:r>
          </a:p>
          <a:p>
            <a:r>
              <a:rPr lang="en-US" sz="2400" dirty="0">
                <a:solidFill>
                  <a:schemeClr val="tx1"/>
                </a:solidFill>
              </a:rPr>
              <a:t>University of Washington</a:t>
            </a:r>
          </a:p>
          <a:p>
            <a:r>
              <a:rPr lang="en-US" sz="2400" dirty="0">
                <a:solidFill>
                  <a:schemeClr val="tx1"/>
                </a:solidFill>
                <a:hlinkClick r:id="rId5"/>
              </a:rPr>
              <a:t>https://</a:t>
            </a:r>
            <a:r>
              <a:rPr lang="en-US" sz="2400" dirty="0" err="1">
                <a:solidFill>
                  <a:schemeClr val="tx1"/>
                </a:solidFill>
                <a:hlinkClick r:id="rId5"/>
              </a:rPr>
              <a:t>uw.edu</a:t>
            </a:r>
            <a:r>
              <a:rPr lang="en-US" sz="2400" dirty="0">
                <a:solidFill>
                  <a:schemeClr val="tx1"/>
                </a:solidFill>
                <a:hlinkClick r:id="rId5"/>
              </a:rPr>
              <a:t>/accessibility/video</a:t>
            </a:r>
            <a:endParaRPr lang="en-US" sz="2400" dirty="0">
              <a:solidFill>
                <a:schemeClr val="tx1"/>
              </a:solidFill>
            </a:endParaRPr>
          </a:p>
          <a:p>
            <a:endParaRPr lang="en-US" sz="2400" dirty="0"/>
          </a:p>
        </p:txBody>
      </p:sp>
      <p:pic>
        <p:nvPicPr>
          <p:cNvPr id="8" name="Picture 7" descr="University of Washington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85" y="596947"/>
            <a:ext cx="1295401" cy="863601"/>
          </a:xfrm>
          <a:prstGeom prst="rect">
            <a:avLst/>
          </a:prstGeom>
        </p:spPr>
      </p:pic>
    </p:spTree>
    <p:extLst>
      <p:ext uri="{BB962C8B-B14F-4D97-AF65-F5344CB8AC3E}">
        <p14:creationId xmlns:p14="http://schemas.microsoft.com/office/powerpoint/2010/main" val="106876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79" y="187080"/>
            <a:ext cx="7683421" cy="1054113"/>
          </a:xfrm>
        </p:spPr>
        <p:txBody>
          <a:bodyPr/>
          <a:lstStyle/>
          <a:p>
            <a:r>
              <a:rPr lang="en-US" dirty="0"/>
              <a:t>How UW Does Accessible Video</a:t>
            </a:r>
          </a:p>
        </p:txBody>
      </p:sp>
      <p:sp>
        <p:nvSpPr>
          <p:cNvPr id="3" name="Content Placeholder 2"/>
          <p:cNvSpPr>
            <a:spLocks noGrp="1"/>
          </p:cNvSpPr>
          <p:nvPr>
            <p:ph idx="1"/>
          </p:nvPr>
        </p:nvSpPr>
        <p:spPr>
          <a:xfrm>
            <a:off x="457199" y="1304820"/>
            <a:ext cx="8039529" cy="5248380"/>
          </a:xfrm>
        </p:spPr>
        <p:txBody>
          <a:bodyPr>
            <a:normAutofit lnSpcReduction="10000"/>
          </a:bodyPr>
          <a:lstStyle/>
          <a:p>
            <a:r>
              <a:rPr lang="en-US" dirty="0"/>
              <a:t>Disability Resources for Students (DRS) and Disability Services Office (DSO) provide funding and support for captioning and audio description if individuals request it as an accommodation</a:t>
            </a:r>
          </a:p>
          <a:p>
            <a:r>
              <a:rPr lang="en-US" dirty="0"/>
              <a:t>UW-IT Accessible Technology Services (ATS) provides internal grant funding for captioning high impact videos proactively</a:t>
            </a:r>
          </a:p>
          <a:p>
            <a:r>
              <a:rPr lang="en-US" dirty="0"/>
              <a:t>ATS provides training and support</a:t>
            </a:r>
          </a:p>
          <a:p>
            <a:r>
              <a:rPr lang="en-US" dirty="0"/>
              <a:t>YouTube Caption Auditor (YTCA) is used to raise awareness and provide </a:t>
            </a:r>
            <a:r>
              <a:rPr lang="en-US" dirty="0" err="1"/>
              <a:t>reinforcment</a:t>
            </a:r>
            <a:endParaRPr lang="en-US" dirty="0"/>
          </a:p>
        </p:txBody>
      </p:sp>
      <p:pic>
        <p:nvPicPr>
          <p:cNvPr id="4" name="Picture 3" descr="University of Washingt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3080"/>
            <a:ext cx="1155779" cy="770520"/>
          </a:xfrm>
          <a:prstGeom prst="rect">
            <a:avLst/>
          </a:prstGeom>
        </p:spPr>
      </p:pic>
    </p:spTree>
    <p:extLst>
      <p:ext uri="{BB962C8B-B14F-4D97-AF65-F5344CB8AC3E}">
        <p14:creationId xmlns:p14="http://schemas.microsoft.com/office/powerpoint/2010/main" val="27359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274638"/>
            <a:ext cx="7040880" cy="1143000"/>
          </a:xfrm>
        </p:spPr>
        <p:txBody>
          <a:bodyPr>
            <a:normAutofit fontScale="90000"/>
          </a:bodyPr>
          <a:lstStyle/>
          <a:p>
            <a:pPr algn="l"/>
            <a:r>
              <a:rPr lang="en-US" dirty="0"/>
              <a:t>Which videos are the highest priority?</a:t>
            </a:r>
          </a:p>
        </p:txBody>
      </p:sp>
      <p:sp>
        <p:nvSpPr>
          <p:cNvPr id="3" name="Content Placeholder 2"/>
          <p:cNvSpPr>
            <a:spLocks noGrp="1"/>
          </p:cNvSpPr>
          <p:nvPr>
            <p:ph idx="1"/>
          </p:nvPr>
        </p:nvSpPr>
        <p:spPr>
          <a:xfrm>
            <a:off x="457200" y="1629134"/>
            <a:ext cx="8397432" cy="5228866"/>
          </a:xfrm>
        </p:spPr>
        <p:txBody>
          <a:bodyPr>
            <a:normAutofit/>
          </a:bodyPr>
          <a:lstStyle/>
          <a:p>
            <a:pPr defTabSz="914400">
              <a:spcBef>
                <a:spcPts val="0"/>
              </a:spcBef>
              <a:spcAft>
                <a:spcPts val="1200"/>
              </a:spcAft>
            </a:pPr>
            <a:r>
              <a:rPr lang="en-US" dirty="0"/>
              <a:t>Videos that are required viewing for students who </a:t>
            </a:r>
            <a:r>
              <a:rPr lang="en-US" b="1" dirty="0"/>
              <a:t>need</a:t>
            </a:r>
            <a:r>
              <a:rPr lang="en-US" dirty="0"/>
              <a:t> description (an accommodation)</a:t>
            </a:r>
          </a:p>
          <a:p>
            <a:pPr defTabSz="914400">
              <a:spcBef>
                <a:spcPts val="0"/>
              </a:spcBef>
              <a:spcAft>
                <a:spcPts val="1200"/>
              </a:spcAft>
            </a:pPr>
            <a:r>
              <a:rPr lang="en-US" dirty="0"/>
              <a:t>Videos that are </a:t>
            </a:r>
            <a:r>
              <a:rPr lang="en-US" b="1" dirty="0"/>
              <a:t>likely</a:t>
            </a:r>
            <a:r>
              <a:rPr lang="en-US" dirty="0"/>
              <a:t> to be required viewing for students who </a:t>
            </a:r>
            <a:r>
              <a:rPr lang="en-US" b="1" dirty="0"/>
              <a:t>need</a:t>
            </a:r>
            <a:r>
              <a:rPr lang="en-US" dirty="0"/>
              <a:t> description  </a:t>
            </a:r>
          </a:p>
          <a:p>
            <a:pPr defTabSz="914400">
              <a:spcBef>
                <a:spcPts val="0"/>
              </a:spcBef>
              <a:spcAft>
                <a:spcPts val="1200"/>
              </a:spcAft>
            </a:pPr>
            <a:r>
              <a:rPr lang="en-US" dirty="0"/>
              <a:t>Videos that:    </a:t>
            </a:r>
          </a:p>
          <a:p>
            <a:pPr lvl="1" defTabSz="914400">
              <a:spcBef>
                <a:spcPts val="0"/>
              </a:spcBef>
              <a:spcAft>
                <a:spcPts val="1200"/>
              </a:spcAft>
            </a:pPr>
            <a:r>
              <a:rPr lang="en-US" dirty="0"/>
              <a:t>Are popular    </a:t>
            </a:r>
          </a:p>
          <a:p>
            <a:pPr lvl="1" defTabSz="914400">
              <a:spcBef>
                <a:spcPts val="0"/>
              </a:spcBef>
              <a:spcAft>
                <a:spcPts val="1200"/>
              </a:spcAft>
            </a:pPr>
            <a:r>
              <a:rPr lang="en-US" dirty="0"/>
              <a:t>Are relatively new</a:t>
            </a:r>
          </a:p>
          <a:p>
            <a:pPr lvl="1" defTabSz="914400">
              <a:spcBef>
                <a:spcPts val="0"/>
              </a:spcBef>
              <a:spcAft>
                <a:spcPts val="1200"/>
              </a:spcAft>
            </a:pPr>
            <a:r>
              <a:rPr lang="en-US" dirty="0"/>
              <a:t>Provide critical content</a:t>
            </a:r>
          </a:p>
          <a:p>
            <a:pPr lvl="1" defTabSz="914400">
              <a:spcBef>
                <a:spcPts val="0"/>
              </a:spcBef>
              <a:spcAft>
                <a:spcPts val="1200"/>
              </a:spcAft>
            </a:pPr>
            <a:endParaRPr lang="en-US" dirty="0"/>
          </a:p>
        </p:txBody>
      </p:sp>
      <p:pic>
        <p:nvPicPr>
          <p:cNvPr id="5" name="Picture 4" descr="University of Washington logo">
            <a:extLst>
              <a:ext uri="{FF2B5EF4-FFF2-40B4-BE49-F238E27FC236}">
                <a16:creationId xmlns:a16="http://schemas.microsoft.com/office/drawing/2014/main" id="{52A77931-B3AD-6F40-9489-E33882A7D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3080"/>
            <a:ext cx="1155779" cy="770520"/>
          </a:xfrm>
          <a:prstGeom prst="rect">
            <a:avLst/>
          </a:prstGeom>
        </p:spPr>
      </p:pic>
    </p:spTree>
    <p:extLst>
      <p:ext uri="{BB962C8B-B14F-4D97-AF65-F5344CB8AC3E}">
        <p14:creationId xmlns:p14="http://schemas.microsoft.com/office/powerpoint/2010/main" val="42684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946" y="186294"/>
            <a:ext cx="7572054" cy="882218"/>
          </a:xfrm>
        </p:spPr>
        <p:txBody>
          <a:bodyPr/>
          <a:lstStyle/>
          <a:p>
            <a:pPr algn="l"/>
            <a:r>
              <a:rPr lang="en-US"/>
              <a:t>YTCA can help with prioritizing.</a:t>
            </a:r>
            <a:endParaRPr lang="en-US" dirty="0"/>
          </a:p>
        </p:txBody>
      </p:sp>
      <p:pic>
        <p:nvPicPr>
          <p:cNvPr id="4" name="Picture 3" descr="University of Washingt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3080"/>
            <a:ext cx="1155779" cy="770520"/>
          </a:xfrm>
          <a:prstGeom prst="rect">
            <a:avLst/>
          </a:prstGeom>
        </p:spPr>
      </p:pic>
      <p:pic>
        <p:nvPicPr>
          <p:cNvPr id="7" name="Picture 6" descr="Screen shot of YTCA dashboard, which enables users to collect data about the quantity, traffic, and caption status of videos on any YouTube channel. Results can be sorted or filtered in a variety of ways.   "/>
          <p:cNvPicPr>
            <a:picLocks noChangeAspect="1"/>
          </p:cNvPicPr>
          <p:nvPr/>
        </p:nvPicPr>
        <p:blipFill rotWithShape="1">
          <a:blip r:embed="rId4">
            <a:extLst>
              <a:ext uri="{28A0092B-C50C-407E-A947-70E740481C1C}">
                <a14:useLocalDpi xmlns:a14="http://schemas.microsoft.com/office/drawing/2010/main" val="0"/>
              </a:ext>
            </a:extLst>
          </a:blip>
          <a:srcRect t="2074"/>
          <a:stretch/>
        </p:blipFill>
        <p:spPr>
          <a:xfrm>
            <a:off x="304800" y="1387011"/>
            <a:ext cx="8558373" cy="4466368"/>
          </a:xfrm>
          <a:prstGeom prst="rect">
            <a:avLst/>
          </a:prstGeom>
        </p:spPr>
      </p:pic>
      <p:sp>
        <p:nvSpPr>
          <p:cNvPr id="3" name="TextBox 2"/>
          <p:cNvSpPr txBox="1"/>
          <p:nvPr/>
        </p:nvSpPr>
        <p:spPr>
          <a:xfrm>
            <a:off x="1905001" y="5853379"/>
            <a:ext cx="6781800" cy="523220"/>
          </a:xfrm>
          <a:prstGeom prst="rect">
            <a:avLst/>
          </a:prstGeom>
          <a:noFill/>
        </p:spPr>
        <p:txBody>
          <a:bodyPr wrap="square" rtlCol="0">
            <a:spAutoFit/>
          </a:bodyPr>
          <a:lstStyle/>
          <a:p>
            <a:pPr algn="r"/>
            <a:r>
              <a:rPr lang="en-US" sz="2800" dirty="0">
                <a:hlinkClick r:id="rId5"/>
              </a:rPr>
              <a:t>https://github.com/terrill/ytca</a:t>
            </a:r>
            <a:endParaRPr lang="en-US" sz="2800" dirty="0"/>
          </a:p>
        </p:txBody>
      </p:sp>
    </p:spTree>
    <p:extLst>
      <p:ext uri="{BB962C8B-B14F-4D97-AF65-F5344CB8AC3E}">
        <p14:creationId xmlns:p14="http://schemas.microsoft.com/office/powerpoint/2010/main" val="169168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946" y="186294"/>
            <a:ext cx="7572054" cy="882218"/>
          </a:xfrm>
        </p:spPr>
        <p:txBody>
          <a:bodyPr>
            <a:normAutofit fontScale="90000"/>
          </a:bodyPr>
          <a:lstStyle/>
          <a:p>
            <a:pPr algn="l"/>
            <a:r>
              <a:rPr lang="en-US" dirty="0"/>
              <a:t>Sample YTCA “Summary” Report</a:t>
            </a:r>
          </a:p>
        </p:txBody>
      </p:sp>
      <p:pic>
        <p:nvPicPr>
          <p:cNvPr id="4" name="Picture 3" descr="University of Washingt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3080"/>
            <a:ext cx="1155779" cy="770520"/>
          </a:xfrm>
          <a:prstGeom prst="rect">
            <a:avLst/>
          </a:prstGeom>
        </p:spPr>
      </p:pic>
      <p:pic>
        <p:nvPicPr>
          <p:cNvPr id="5" name="Picture 4" descr="Example report showing a table of YouTube channels with 13 columns with data about number of videos, traffic, and captioning per each channel.">
            <a:extLst>
              <a:ext uri="{FF2B5EF4-FFF2-40B4-BE49-F238E27FC236}">
                <a16:creationId xmlns:a16="http://schemas.microsoft.com/office/drawing/2014/main" id="{45F270DD-210C-EF40-A977-531F9D3CD066}"/>
              </a:ext>
            </a:extLst>
          </p:cNvPr>
          <p:cNvPicPr>
            <a:picLocks noChangeAspect="1"/>
          </p:cNvPicPr>
          <p:nvPr/>
        </p:nvPicPr>
        <p:blipFill>
          <a:blip r:embed="rId4"/>
          <a:stretch>
            <a:fillRect/>
          </a:stretch>
        </p:blipFill>
        <p:spPr>
          <a:xfrm>
            <a:off x="0" y="1185022"/>
            <a:ext cx="9144000" cy="4487956"/>
          </a:xfrm>
          <a:prstGeom prst="rect">
            <a:avLst/>
          </a:prstGeom>
          <a:ln>
            <a:solidFill>
              <a:srgbClr val="7030A0"/>
            </a:solidFill>
          </a:ln>
        </p:spPr>
      </p:pic>
    </p:spTree>
    <p:extLst>
      <p:ext uri="{BB962C8B-B14F-4D97-AF65-F5344CB8AC3E}">
        <p14:creationId xmlns:p14="http://schemas.microsoft.com/office/powerpoint/2010/main" val="298879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946" y="186294"/>
            <a:ext cx="7572054" cy="882218"/>
          </a:xfrm>
        </p:spPr>
        <p:txBody>
          <a:bodyPr/>
          <a:lstStyle/>
          <a:p>
            <a:pPr algn="l"/>
            <a:r>
              <a:rPr lang="en-US" dirty="0"/>
              <a:t>Sample YTCA “Details” Report</a:t>
            </a:r>
          </a:p>
        </p:txBody>
      </p:sp>
      <p:pic>
        <p:nvPicPr>
          <p:cNvPr id="4" name="Picture 3" descr="University of Washingt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3080"/>
            <a:ext cx="1155779" cy="770520"/>
          </a:xfrm>
          <a:prstGeom prst="rect">
            <a:avLst/>
          </a:prstGeom>
        </p:spPr>
      </p:pic>
      <p:pic>
        <p:nvPicPr>
          <p:cNvPr id="6" name="Picture 5" descr="A screenshot of a cell phone&#13;&#10;&#13;&#10;Description automatically generated">
            <a:extLst>
              <a:ext uri="{FF2B5EF4-FFF2-40B4-BE49-F238E27FC236}">
                <a16:creationId xmlns:a16="http://schemas.microsoft.com/office/drawing/2014/main" id="{B63B21E9-766B-C447-92C2-456FFA4FC1D8}"/>
              </a:ext>
            </a:extLst>
          </p:cNvPr>
          <p:cNvPicPr>
            <a:picLocks noChangeAspect="1"/>
          </p:cNvPicPr>
          <p:nvPr/>
        </p:nvPicPr>
        <p:blipFill>
          <a:blip r:embed="rId4"/>
          <a:stretch>
            <a:fillRect/>
          </a:stretch>
        </p:blipFill>
        <p:spPr>
          <a:xfrm>
            <a:off x="1552074" y="1257297"/>
            <a:ext cx="6369922" cy="5322560"/>
          </a:xfrm>
          <a:prstGeom prst="rect">
            <a:avLst/>
          </a:prstGeom>
          <a:ln>
            <a:solidFill>
              <a:srgbClr val="7030A0"/>
            </a:solidFill>
          </a:ln>
        </p:spPr>
      </p:pic>
    </p:spTree>
    <p:extLst>
      <p:ext uri="{BB962C8B-B14F-4D97-AF65-F5344CB8AC3E}">
        <p14:creationId xmlns:p14="http://schemas.microsoft.com/office/powerpoint/2010/main" val="31290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541" y="269222"/>
            <a:ext cx="6924782" cy="1143000"/>
          </a:xfrm>
        </p:spPr>
        <p:txBody>
          <a:bodyPr>
            <a:normAutofit fontScale="90000"/>
          </a:bodyPr>
          <a:lstStyle/>
          <a:p>
            <a:pPr algn="l"/>
            <a:r>
              <a:rPr lang="en-US" dirty="0"/>
              <a:t>Why </a:t>
            </a:r>
            <a:r>
              <a:rPr lang="en-US"/>
              <a:t>Making Accessible </a:t>
            </a:r>
            <a:r>
              <a:rPr lang="en-US" dirty="0"/>
              <a:t>Video </a:t>
            </a:r>
            <a:br>
              <a:rPr lang="en-US" dirty="0"/>
            </a:br>
            <a:r>
              <a:rPr lang="en-US" dirty="0"/>
              <a:t>Isn't an Undue Burden</a:t>
            </a:r>
          </a:p>
        </p:txBody>
      </p:sp>
      <p:sp>
        <p:nvSpPr>
          <p:cNvPr id="21506" name="Content Placeholder 2"/>
          <p:cNvSpPr>
            <a:spLocks noGrp="1"/>
          </p:cNvSpPr>
          <p:nvPr>
            <p:ph idx="1"/>
          </p:nvPr>
        </p:nvSpPr>
        <p:spPr>
          <a:xfrm>
            <a:off x="397240" y="1643865"/>
            <a:ext cx="8566878" cy="4482298"/>
          </a:xfrm>
        </p:spPr>
        <p:txBody>
          <a:bodyPr>
            <a:normAutofit/>
          </a:bodyPr>
          <a:lstStyle/>
          <a:p>
            <a:r>
              <a:rPr lang="en-US" dirty="0">
                <a:latin typeface="Arial" charset="0"/>
              </a:rPr>
              <a:t>Cost of Producing a 10-minute documentary-style video: $10,000 </a:t>
            </a:r>
          </a:p>
          <a:p>
            <a:r>
              <a:rPr lang="en-US" dirty="0">
                <a:latin typeface="Arial" charset="0"/>
              </a:rPr>
              <a:t>Cost to caption (@ $2/min) = </a:t>
            </a:r>
            <a:r>
              <a:rPr lang="en-US" b="1" dirty="0">
                <a:latin typeface="Arial" charset="0"/>
              </a:rPr>
              <a:t>$20 (0.2%)</a:t>
            </a:r>
          </a:p>
          <a:p>
            <a:r>
              <a:rPr lang="en-US" dirty="0">
                <a:latin typeface="Arial" charset="0"/>
              </a:rPr>
              <a:t>Cost to describe (@ $10/min) = </a:t>
            </a:r>
            <a:r>
              <a:rPr lang="en-US" b="1" dirty="0">
                <a:latin typeface="Arial" charset="0"/>
              </a:rPr>
              <a:t>$100 (1%)</a:t>
            </a:r>
          </a:p>
          <a:p>
            <a:r>
              <a:rPr lang="en-US" b="1" dirty="0">
                <a:latin typeface="Arial" charset="0"/>
              </a:rPr>
              <a:t>Cost to DIY (captions or description) = practically FREE</a:t>
            </a:r>
          </a:p>
        </p:txBody>
      </p:sp>
      <p:pic>
        <p:nvPicPr>
          <p:cNvPr id="5" name="Picture 4" descr="University of Washingt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02" y="360643"/>
            <a:ext cx="1295401" cy="863601"/>
          </a:xfrm>
          <a:prstGeom prst="rect">
            <a:avLst/>
          </a:prstGeom>
        </p:spPr>
      </p:pic>
    </p:spTree>
    <p:extLst>
      <p:ext uri="{BB962C8B-B14F-4D97-AF65-F5344CB8AC3E}">
        <p14:creationId xmlns:p14="http://schemas.microsoft.com/office/powerpoint/2010/main" val="16069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10" y="561756"/>
            <a:ext cx="8352889" cy="1050576"/>
          </a:xfrm>
        </p:spPr>
        <p:txBody>
          <a:bodyPr/>
          <a:lstStyle/>
          <a:p>
            <a:r>
              <a:rPr lang="en-US" dirty="0"/>
              <a:t>For More Information</a:t>
            </a:r>
            <a:r>
              <a:rPr lang="mr-IN" dirty="0"/>
              <a:t>…</a:t>
            </a:r>
            <a:endParaRPr lang="en-US" dirty="0"/>
          </a:p>
        </p:txBody>
      </p:sp>
      <p:sp>
        <p:nvSpPr>
          <p:cNvPr id="4" name="Content Placeholder 3"/>
          <p:cNvSpPr>
            <a:spLocks noGrp="1"/>
          </p:cNvSpPr>
          <p:nvPr>
            <p:ph idx="1"/>
          </p:nvPr>
        </p:nvSpPr>
        <p:spPr>
          <a:xfrm>
            <a:off x="1106382" y="1813841"/>
            <a:ext cx="7405757" cy="3707662"/>
          </a:xfrm>
        </p:spPr>
        <p:txBody>
          <a:bodyPr/>
          <a:lstStyle/>
          <a:p>
            <a:r>
              <a:rPr lang="en-US" sz="3600" dirty="0"/>
              <a:t>UW Accessible Technology </a:t>
            </a:r>
            <a:br>
              <a:rPr lang="en-US" sz="3600" dirty="0"/>
            </a:br>
            <a:r>
              <a:rPr lang="en-US" sz="3600" dirty="0">
                <a:hlinkClick r:id="rId2"/>
              </a:rPr>
              <a:t>http://uw.edu/accessibility</a:t>
            </a:r>
            <a:endParaRPr lang="en-US" sz="3600" dirty="0"/>
          </a:p>
          <a:p>
            <a:r>
              <a:rPr lang="en-US" sz="3600" dirty="0"/>
              <a:t>Creating Accessible Video </a:t>
            </a:r>
            <a:br>
              <a:rPr lang="en-US" sz="3600" dirty="0"/>
            </a:br>
            <a:r>
              <a:rPr lang="en-US" sz="3600" dirty="0">
                <a:hlinkClick r:id="rId3"/>
              </a:rPr>
              <a:t>http://uw.edu/accessibility/videos</a:t>
            </a:r>
            <a:endParaRPr lang="en-US" sz="3600" dirty="0"/>
          </a:p>
          <a:p>
            <a:r>
              <a:rPr lang="en-US" sz="3600" dirty="0"/>
              <a:t>DO-IT Videos</a:t>
            </a:r>
            <a:br>
              <a:rPr lang="en-US" sz="3600" dirty="0"/>
            </a:br>
            <a:r>
              <a:rPr lang="en-US" sz="3600" dirty="0">
                <a:hlinkClick r:id="rId3"/>
              </a:rPr>
              <a:t>http://uw.edu/doit/videos</a:t>
            </a:r>
            <a:endParaRPr lang="en-US" sz="3600" dirty="0"/>
          </a:p>
          <a:p>
            <a:endParaRPr lang="en-US" sz="3600" dirty="0"/>
          </a:p>
        </p:txBody>
      </p:sp>
      <p:pic>
        <p:nvPicPr>
          <p:cNvPr id="5" name="Picture 4" descr="University of Washingt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473" y="643029"/>
            <a:ext cx="1155779" cy="770520"/>
          </a:xfrm>
          <a:prstGeom prst="rect">
            <a:avLst/>
          </a:prstGeom>
        </p:spPr>
      </p:pic>
    </p:spTree>
    <p:extLst>
      <p:ext uri="{BB962C8B-B14F-4D97-AF65-F5344CB8AC3E}">
        <p14:creationId xmlns:p14="http://schemas.microsoft.com/office/powerpoint/2010/main" val="2874757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B024C"/>
      </a:hlink>
      <a:folHlink>
        <a:srgbClr val="1F00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10624</TotalTime>
  <Words>273</Words>
  <Application>Microsoft Macintosh PowerPoint</Application>
  <PresentationFormat>On-screen Show (4:3)</PresentationFormat>
  <Paragraphs>40</Paragraphs>
  <Slides>8</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ＭＳ Ｐゴシック</vt:lpstr>
      <vt:lpstr>Arial</vt:lpstr>
      <vt:lpstr>Calibri</vt:lpstr>
      <vt:lpstr>Encode Sans Normal Black</vt:lpstr>
      <vt:lpstr>Lucida Grande</vt:lpstr>
      <vt:lpstr>Open Sans</vt:lpstr>
      <vt:lpstr>Open Sans Light</vt:lpstr>
      <vt:lpstr>Uni Sans</vt:lpstr>
      <vt:lpstr>1_Office Theme</vt:lpstr>
      <vt:lpstr>2_Office Theme</vt:lpstr>
      <vt:lpstr>4_Office Theme</vt:lpstr>
      <vt:lpstr>2_Custom Design</vt:lpstr>
      <vt:lpstr>1_Custom Design</vt:lpstr>
      <vt:lpstr>Video Accessibility Part 2: Strategies for Addressing Video Accessibility in Higher Education</vt:lpstr>
      <vt:lpstr>How UW Does Accessible Video</vt:lpstr>
      <vt:lpstr>Which videos are the highest priority?</vt:lpstr>
      <vt:lpstr>YTCA can help with prioritizing.</vt:lpstr>
      <vt:lpstr>Sample YTCA “Summary” Report</vt:lpstr>
      <vt:lpstr>Sample YTCA “Details” Report</vt:lpstr>
      <vt:lpstr>Why Making Accessible Video  Isn't an Undue Burden</vt:lpstr>
      <vt:lpstr>For More Information…</vt:lpstr>
    </vt:vector>
  </TitlesOfParts>
  <Manager/>
  <Company>University of Washington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Accessibility @ the UW</dc:title>
  <dc:subject/>
  <dc:creator>Terrill Thompson</dc:creator>
  <cp:keywords/>
  <dc:description/>
  <cp:lastModifiedBy>Terrill Thompson</cp:lastModifiedBy>
  <cp:revision>93</cp:revision>
  <dcterms:created xsi:type="dcterms:W3CDTF">2014-08-05T17:22:17Z</dcterms:created>
  <dcterms:modified xsi:type="dcterms:W3CDTF">2018-11-06T21:18:43Z</dcterms:modified>
  <cp:category/>
</cp:coreProperties>
</file>