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762" r:id="rId3"/>
    <p:sldMasterId id="2147483768" r:id="rId4"/>
  </p:sldMasterIdLst>
  <p:notesMasterIdLst>
    <p:notesMasterId r:id="rId10"/>
  </p:notesMasterIdLst>
  <p:sldIdLst>
    <p:sldId id="257" r:id="rId5"/>
    <p:sldId id="364" r:id="rId6"/>
    <p:sldId id="934" r:id="rId7"/>
    <p:sldId id="933" r:id="rId8"/>
    <p:sldId id="93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72"/>
    <p:restoredTop sz="92832"/>
  </p:normalViewPr>
  <p:slideViewPr>
    <p:cSldViewPr snapToGrid="0" snapToObjects="1">
      <p:cViewPr varScale="1">
        <p:scale>
          <a:sx n="84" d="100"/>
          <a:sy n="84" d="100"/>
        </p:scale>
        <p:origin x="11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9D40F-5394-8940-BC6E-87800C18F06D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FDEB3-1625-2B4D-8BA2-5A22F9B9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8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FDEB3-1625-2B4D-8BA2-5A22F9B925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9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A4FBE4-7173-4A45-8071-4615532455A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2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852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140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98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8528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95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19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761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406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6706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3241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03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59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409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1401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982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2" y="6132143"/>
            <a:ext cx="2416273" cy="283315"/>
          </a:xfrm>
          <a:prstGeom prst="rect">
            <a:avLst/>
          </a:prstGeom>
        </p:spPr>
      </p:pic>
      <p:pic>
        <p:nvPicPr>
          <p:cNvPr id="10" name="Picture 9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1449112"/>
            <a:ext cx="6972300" cy="3522341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tx1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081" y="5157720"/>
            <a:ext cx="1600200" cy="18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383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6" y="1011358"/>
            <a:ext cx="2539991" cy="2297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8081" y="5157720"/>
            <a:ext cx="1600200" cy="186267"/>
          </a:xfrm>
          <a:prstGeom prst="rect">
            <a:avLst/>
          </a:prstGeom>
        </p:spPr>
      </p:pic>
      <p:pic>
        <p:nvPicPr>
          <p:cNvPr id="12" name="Picture 11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1449112"/>
            <a:ext cx="6972300" cy="3522341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45893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3093653"/>
            <a:ext cx="8197114" cy="3002348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2307557"/>
            <a:ext cx="8184662" cy="548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2" y="1819205"/>
            <a:ext cx="1103781" cy="128481"/>
          </a:xfrm>
          <a:prstGeom prst="rect">
            <a:avLst/>
          </a:prstGeom>
        </p:spPr>
      </p:pic>
      <p:pic>
        <p:nvPicPr>
          <p:cNvPr id="15" name="Picture 14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493574"/>
            <a:ext cx="8184662" cy="132503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295340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07557"/>
            <a:ext cx="8197114" cy="3154535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2" y="1819205"/>
            <a:ext cx="1103781" cy="128481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492978"/>
            <a:ext cx="8184662" cy="132503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76298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2299970"/>
            <a:ext cx="8184662" cy="3948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2" y="1819205"/>
            <a:ext cx="1103781" cy="128481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495348"/>
            <a:ext cx="8172210" cy="132503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460693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5157720"/>
            <a:ext cx="1600200" cy="186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2" y="6132143"/>
            <a:ext cx="2416273" cy="283315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615" y="1449112"/>
            <a:ext cx="6973061" cy="3522341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9033840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5157720"/>
            <a:ext cx="1600200" cy="1862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6" y="1011358"/>
            <a:ext cx="2539991" cy="229748"/>
          </a:xfrm>
          <a:prstGeom prst="rect">
            <a:avLst/>
          </a:prstGeom>
        </p:spPr>
      </p:pic>
      <p:pic>
        <p:nvPicPr>
          <p:cNvPr id="16" name="Picture 15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1449112"/>
            <a:ext cx="6972300" cy="3522341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4271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0195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2" y="1819205"/>
            <a:ext cx="1103781" cy="1284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2" y="1818011"/>
            <a:ext cx="1103781" cy="128483"/>
          </a:xfrm>
          <a:prstGeom prst="rect">
            <a:avLst/>
          </a:prstGeom>
        </p:spPr>
      </p:pic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3093653"/>
            <a:ext cx="8197114" cy="3002348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2307557"/>
            <a:ext cx="8184662" cy="548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503145"/>
            <a:ext cx="8184662" cy="132503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86107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1818011"/>
            <a:ext cx="1103781" cy="128483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07557"/>
            <a:ext cx="8197114" cy="3154535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492978"/>
            <a:ext cx="8184662" cy="132503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88895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2" y="1818011"/>
            <a:ext cx="1103781" cy="128483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60370" y="2338804"/>
            <a:ext cx="8184662" cy="39482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343987"/>
            <a:ext cx="1371600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0" y="492978"/>
            <a:ext cx="8184662" cy="132503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5201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97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40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670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324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303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40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32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2E35-6FF8-3F4E-AE3E-2A70E8F4545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11/11/18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502E-13AC-CB45-9CB0-DD6E8972179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32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6" t="38360" r="13252" b="30129"/>
          <a:stretch/>
        </p:blipFill>
        <p:spPr>
          <a:xfrm>
            <a:off x="0" y="0"/>
            <a:ext cx="9144000" cy="32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0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6" t="38360" r="13252" b="30129"/>
          <a:stretch/>
        </p:blipFill>
        <p:spPr>
          <a:xfrm>
            <a:off x="0" y="0"/>
            <a:ext cx="9144000" cy="32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7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84005"/>
            <a:ext cx="9143999" cy="1443517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Video Accessibility</a:t>
            </a:r>
            <a:br>
              <a:rPr lang="en-US" sz="5400" dirty="0"/>
            </a:br>
            <a:r>
              <a:rPr lang="en-US" sz="5400" dirty="0"/>
              <a:t>Part 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00039" y="3977114"/>
            <a:ext cx="7772400" cy="25608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Terrill Thompson &amp; Gaby de </a:t>
            </a:r>
            <a:r>
              <a:rPr lang="en-US" dirty="0" err="1">
                <a:solidFill>
                  <a:schemeClr val="tx1"/>
                </a:solidFill>
              </a:rPr>
              <a:t>Jongh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UW-IT Accessible Technology Services (ATS)</a:t>
            </a:r>
          </a:p>
          <a:p>
            <a:r>
              <a:rPr lang="en-US" sz="2400" dirty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https://</a:t>
            </a:r>
            <a:r>
              <a:rPr lang="en-US" sz="2400" dirty="0" err="1">
                <a:solidFill>
                  <a:schemeClr val="tx1"/>
                </a:solidFill>
              </a:rPr>
              <a:t>uw.edu</a:t>
            </a:r>
            <a:r>
              <a:rPr lang="en-US" sz="2400" dirty="0">
                <a:solidFill>
                  <a:schemeClr val="tx1"/>
                </a:solidFill>
              </a:rPr>
              <a:t>/accessibility/video</a:t>
            </a:r>
          </a:p>
          <a:p>
            <a:endParaRPr lang="en-US" sz="2400" dirty="0"/>
          </a:p>
        </p:txBody>
      </p:sp>
      <p:pic>
        <p:nvPicPr>
          <p:cNvPr id="8" name="Picture 7" descr="University of Washingto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85" y="596947"/>
            <a:ext cx="1295401" cy="8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8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863" y="220943"/>
            <a:ext cx="4611097" cy="1143000"/>
          </a:xfrm>
        </p:spPr>
        <p:txBody>
          <a:bodyPr>
            <a:normAutofit/>
          </a:bodyPr>
          <a:lstStyle/>
          <a:p>
            <a:r>
              <a:rPr lang="en-US" dirty="0"/>
              <a:t>Agenda (Morning)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7240" y="1600200"/>
            <a:ext cx="8566878" cy="4907280"/>
          </a:xfrm>
        </p:spPr>
        <p:txBody>
          <a:bodyPr>
            <a:normAutofit/>
          </a:bodyPr>
          <a:lstStyle/>
          <a:p>
            <a:r>
              <a:rPr lang="en-US" dirty="0"/>
              <a:t>10:30 - 11:30 </a:t>
            </a:r>
            <a:br>
              <a:rPr lang="en-US" dirty="0"/>
            </a:br>
            <a:r>
              <a:rPr lang="en-US" dirty="0"/>
              <a:t>Intro to video accessibility</a:t>
            </a:r>
          </a:p>
          <a:p>
            <a:r>
              <a:rPr lang="en-US" dirty="0"/>
              <a:t>11:30 - 11:45 </a:t>
            </a:r>
            <a:br>
              <a:rPr lang="en-US" dirty="0"/>
            </a:br>
            <a:r>
              <a:rPr lang="en-US" dirty="0"/>
              <a:t>Break </a:t>
            </a:r>
          </a:p>
          <a:p>
            <a:r>
              <a:rPr lang="en-US" dirty="0"/>
              <a:t>11:45 - 12:30 </a:t>
            </a:r>
            <a:br>
              <a:rPr lang="en-US" dirty="0"/>
            </a:br>
            <a:r>
              <a:rPr lang="en-US" dirty="0"/>
              <a:t>Hands-on exercise, Part 1 (Captions) </a:t>
            </a:r>
          </a:p>
          <a:p>
            <a:r>
              <a:rPr lang="en-US" dirty="0"/>
              <a:t>12:30 – 1:00 </a:t>
            </a:r>
            <a:br>
              <a:rPr lang="en-US" dirty="0"/>
            </a:br>
            <a:r>
              <a:rPr lang="en-US" dirty="0"/>
              <a:t>Hands-on exercise, Part 2 (Audio description) </a:t>
            </a:r>
          </a:p>
        </p:txBody>
      </p:sp>
      <p:pic>
        <p:nvPicPr>
          <p:cNvPr id="5" name="Picture 4" descr="University of Washingt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02" y="360643"/>
            <a:ext cx="1295401" cy="8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4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863" y="220943"/>
            <a:ext cx="4809217" cy="1143000"/>
          </a:xfrm>
        </p:spPr>
        <p:txBody>
          <a:bodyPr>
            <a:normAutofit/>
          </a:bodyPr>
          <a:lstStyle/>
          <a:p>
            <a:r>
              <a:rPr lang="en-US" dirty="0"/>
              <a:t>Agenda (Afternoon)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7240" y="1600200"/>
            <a:ext cx="8566878" cy="4907280"/>
          </a:xfrm>
        </p:spPr>
        <p:txBody>
          <a:bodyPr>
            <a:normAutofit/>
          </a:bodyPr>
          <a:lstStyle/>
          <a:p>
            <a:r>
              <a:rPr lang="en-US" dirty="0"/>
              <a:t>1:00 - 2:30 </a:t>
            </a:r>
            <a:br>
              <a:rPr lang="en-US" dirty="0"/>
            </a:br>
            <a:r>
              <a:rPr lang="en-US" dirty="0"/>
              <a:t>Lunch (on your own) </a:t>
            </a:r>
          </a:p>
          <a:p>
            <a:r>
              <a:rPr lang="en-US" dirty="0"/>
              <a:t>2:30 - 3:30 </a:t>
            </a:r>
            <a:br>
              <a:rPr lang="en-US" dirty="0"/>
            </a:br>
            <a:r>
              <a:rPr lang="en-US" dirty="0"/>
              <a:t>Hands-on exercise, Part 3 (Putting it all together) </a:t>
            </a:r>
          </a:p>
          <a:p>
            <a:r>
              <a:rPr lang="en-US" dirty="0"/>
              <a:t>3:30 - 3:45 </a:t>
            </a:r>
            <a:br>
              <a:rPr lang="en-US" dirty="0"/>
            </a:br>
            <a:r>
              <a:rPr lang="en-US" dirty="0"/>
              <a:t>Break </a:t>
            </a:r>
          </a:p>
          <a:p>
            <a:r>
              <a:rPr lang="en-US" dirty="0"/>
              <a:t>3:45 - 5:00 </a:t>
            </a:r>
            <a:br>
              <a:rPr lang="en-US" dirty="0"/>
            </a:br>
            <a:r>
              <a:rPr lang="en-US" dirty="0"/>
              <a:t>Strategies for addressing video accessibility in higher education</a:t>
            </a:r>
            <a:endParaRPr lang="en-US" dirty="0">
              <a:latin typeface="Arial" charset="0"/>
            </a:endParaRPr>
          </a:p>
        </p:txBody>
      </p:sp>
      <p:pic>
        <p:nvPicPr>
          <p:cNvPr id="5" name="Picture 4" descr="University of Washingt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02" y="360643"/>
            <a:ext cx="1295401" cy="8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863" y="220943"/>
            <a:ext cx="7418255" cy="1143000"/>
          </a:xfrm>
        </p:spPr>
        <p:txBody>
          <a:bodyPr/>
          <a:lstStyle/>
          <a:p>
            <a:r>
              <a:rPr lang="en-US" dirty="0"/>
              <a:t>Video accessibility issues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7240" y="1600200"/>
            <a:ext cx="8566878" cy="49072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charset="0"/>
              </a:rPr>
              <a:t>Users can see video, but can't hear audio </a:t>
            </a:r>
          </a:p>
          <a:p>
            <a:pPr lvl="1"/>
            <a:r>
              <a:rPr lang="en-US" b="1" dirty="0">
                <a:latin typeface="Arial" charset="0"/>
              </a:rPr>
              <a:t>Solution:</a:t>
            </a:r>
            <a:r>
              <a:rPr lang="en-US" dirty="0">
                <a:latin typeface="Arial" charset="0"/>
              </a:rPr>
              <a:t> captions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>
                <a:latin typeface="Arial" charset="0"/>
              </a:rPr>
              <a:t>Users can </a:t>
            </a:r>
            <a:r>
              <a:rPr lang="en-US" dirty="0">
                <a:latin typeface="Arial" charset="0"/>
              </a:rPr>
              <a:t>hear audio, but can't see video</a:t>
            </a:r>
          </a:p>
          <a:p>
            <a:pPr lvl="1"/>
            <a:r>
              <a:rPr lang="en-US" b="1" dirty="0">
                <a:latin typeface="Arial" charset="0"/>
              </a:rPr>
              <a:t>Solution:</a:t>
            </a:r>
            <a:r>
              <a:rPr lang="en-US" dirty="0">
                <a:latin typeface="Arial" charset="0"/>
              </a:rPr>
              <a:t> audio description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charset="0"/>
              </a:rPr>
              <a:t>Users can't see or hear video/audio </a:t>
            </a:r>
          </a:p>
          <a:p>
            <a:pPr lvl="1"/>
            <a:r>
              <a:rPr lang="en-US" b="1" dirty="0">
                <a:latin typeface="Arial" charset="0"/>
              </a:rPr>
              <a:t>Solution:</a:t>
            </a:r>
            <a:r>
              <a:rPr lang="en-US" dirty="0">
                <a:latin typeface="Arial" charset="0"/>
              </a:rPr>
              <a:t> transcript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charset="0"/>
              </a:rPr>
              <a:t>Users are: </a:t>
            </a:r>
          </a:p>
          <a:p>
            <a:pPr lvl="1"/>
            <a:r>
              <a:rPr lang="en-US" dirty="0">
                <a:latin typeface="Arial" charset="0"/>
              </a:rPr>
              <a:t>Using keyboard only (no mouse) </a:t>
            </a:r>
          </a:p>
          <a:p>
            <a:pPr lvl="1"/>
            <a:r>
              <a:rPr lang="en-US" dirty="0">
                <a:latin typeface="Arial" charset="0"/>
              </a:rPr>
              <a:t>Using a screen reader</a:t>
            </a:r>
          </a:p>
          <a:p>
            <a:pPr lvl="1"/>
            <a:r>
              <a:rPr lang="en-US" dirty="0">
                <a:latin typeface="Arial" charset="0"/>
              </a:rPr>
              <a:t>Using speech input </a:t>
            </a:r>
          </a:p>
          <a:p>
            <a:pPr lvl="1"/>
            <a:r>
              <a:rPr lang="en-US" dirty="0">
                <a:latin typeface="Arial" charset="0"/>
              </a:rPr>
              <a:t>Dependent on high contrast / custom color scheme </a:t>
            </a:r>
          </a:p>
          <a:p>
            <a:pPr lvl="1"/>
            <a:r>
              <a:rPr lang="en-US" b="1" dirty="0">
                <a:latin typeface="Arial" charset="0"/>
              </a:rPr>
              <a:t>Solution:</a:t>
            </a:r>
            <a:r>
              <a:rPr lang="en-US" dirty="0">
                <a:latin typeface="Arial" charset="0"/>
              </a:rPr>
              <a:t>  An accessible media player  </a:t>
            </a:r>
          </a:p>
        </p:txBody>
      </p:sp>
      <p:pic>
        <p:nvPicPr>
          <p:cNvPr id="5" name="Picture 4" descr="University of Washington 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02" y="360643"/>
            <a:ext cx="1295401" cy="8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8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rmAutofit/>
          </a:bodyPr>
          <a:lstStyle/>
          <a:p>
            <a:r>
              <a:rPr lang="en-US" dirty="0"/>
              <a:t>WCAG 2.0 and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Captions on recorded videos (Level A) 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Audio description </a:t>
            </a:r>
            <a:r>
              <a:rPr lang="en-US" i="1" dirty="0">
                <a:solidFill>
                  <a:schemeClr val="accent4">
                    <a:lumMod val="10000"/>
                  </a:schemeClr>
                </a:solidFill>
              </a:rPr>
              <a:t>or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transcript (Level A) </a:t>
            </a:r>
          </a:p>
          <a:p>
            <a:r>
              <a:rPr lang="en-US" i="1" dirty="0">
                <a:solidFill>
                  <a:schemeClr val="accent4">
                    <a:lumMod val="10000"/>
                  </a:schemeClr>
                </a:solidFill>
              </a:rPr>
              <a:t>Live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captions (Level AA)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Audio description (Level AA)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Sign Language (Level AAA)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Extended audio description (Level AAA) </a:t>
            </a:r>
          </a:p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Transcript (Level AAA)  </a:t>
            </a:r>
          </a:p>
        </p:txBody>
      </p:sp>
      <p:pic>
        <p:nvPicPr>
          <p:cNvPr id="4" name="Picture 3" descr="W3C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638"/>
            <a:ext cx="1546374" cy="105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85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18259</TotalTime>
  <Words>163</Words>
  <Application>Microsoft Macintosh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</vt:lpstr>
      <vt:lpstr>1_Office Theme</vt:lpstr>
      <vt:lpstr>2_Office Theme</vt:lpstr>
      <vt:lpstr>2_Custom Design</vt:lpstr>
      <vt:lpstr>1_Custom Design</vt:lpstr>
      <vt:lpstr>Video Accessibility Part 1</vt:lpstr>
      <vt:lpstr>Agenda (Morning)</vt:lpstr>
      <vt:lpstr>Agenda (Afternoon)</vt:lpstr>
      <vt:lpstr>Video accessibility issues</vt:lpstr>
      <vt:lpstr>WCAG 2.0 and Video</vt:lpstr>
    </vt:vector>
  </TitlesOfParts>
  <Manager/>
  <Company>University of Washington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Accessibility Part 1</dc:title>
  <dc:subject/>
  <dc:creator>Terrill Thompson</dc:creator>
  <cp:keywords/>
  <dc:description/>
  <cp:lastModifiedBy>Terrill Thompson</cp:lastModifiedBy>
  <cp:revision>95</cp:revision>
  <dcterms:created xsi:type="dcterms:W3CDTF">2014-08-05T17:22:17Z</dcterms:created>
  <dcterms:modified xsi:type="dcterms:W3CDTF">2018-11-12T04:26:36Z</dcterms:modified>
  <cp:category/>
</cp:coreProperties>
</file>