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  <p:sldMasterId id="2147483652" r:id="rId2"/>
  </p:sldMasterIdLst>
  <p:notesMasterIdLst>
    <p:notesMasterId r:id="rId28"/>
  </p:notesMasterIdLst>
  <p:sldIdLst>
    <p:sldId id="259" r:id="rId3"/>
    <p:sldId id="260" r:id="rId4"/>
    <p:sldId id="693" r:id="rId5"/>
    <p:sldId id="694" r:id="rId6"/>
    <p:sldId id="698" r:id="rId7"/>
    <p:sldId id="699" r:id="rId8"/>
    <p:sldId id="695" r:id="rId9"/>
    <p:sldId id="700" r:id="rId10"/>
    <p:sldId id="705" r:id="rId11"/>
    <p:sldId id="706" r:id="rId12"/>
    <p:sldId id="708" r:id="rId13"/>
    <p:sldId id="701" r:id="rId14"/>
    <p:sldId id="703" r:id="rId15"/>
    <p:sldId id="709" r:id="rId16"/>
    <p:sldId id="710" r:id="rId17"/>
    <p:sldId id="711" r:id="rId18"/>
    <p:sldId id="697" r:id="rId19"/>
    <p:sldId id="713" r:id="rId20"/>
    <p:sldId id="714" r:id="rId21"/>
    <p:sldId id="715" r:id="rId22"/>
    <p:sldId id="716" r:id="rId23"/>
    <p:sldId id="718" r:id="rId24"/>
    <p:sldId id="717" r:id="rId25"/>
    <p:sldId id="719" r:id="rId26"/>
    <p:sldId id="702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88">
          <p15:clr>
            <a:srgbClr val="A4A3A4"/>
          </p15:clr>
        </p15:guide>
        <p15:guide id="2" pos="4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B2E83"/>
    <a:srgbClr val="E8D3A2"/>
    <a:srgbClr val="E8E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84" autoAdjust="0"/>
    <p:restoredTop sz="94528"/>
  </p:normalViewPr>
  <p:slideViewPr>
    <p:cSldViewPr snapToGrid="0" snapToObjects="1" showGuides="1">
      <p:cViewPr varScale="1">
        <p:scale>
          <a:sx n="116" d="100"/>
          <a:sy n="116" d="100"/>
        </p:scale>
        <p:origin x="1688" y="176"/>
      </p:cViewPr>
      <p:guideLst>
        <p:guide orient="horz" pos="2488"/>
        <p:guide pos="478"/>
      </p:guideLst>
    </p:cSldViewPr>
  </p:slideViewPr>
  <p:outlineViewPr>
    <p:cViewPr>
      <p:scale>
        <a:sx n="33" d="100"/>
        <a:sy n="33" d="100"/>
      </p:scale>
      <p:origin x="0" y="-120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E82EF0-12AC-BA47-AFD0-1D860B0A9BBE}" type="datetimeFigureOut">
              <a:rPr lang="en-US" smtClean="0"/>
              <a:t>6/25/20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6DC45B-AF13-D440-AF9B-2F577C8C5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643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6DC45B-AF13-D440-AF9B-2F577C8C5A9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3315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6DC45B-AF13-D440-AF9B-2F577C8C5A9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63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W_W Logo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815" y="5945854"/>
            <a:ext cx="1371600" cy="92354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7334" y="6354234"/>
            <a:ext cx="2540000" cy="266700"/>
          </a:xfrm>
          <a:prstGeom prst="rect">
            <a:avLst/>
          </a:prstGeom>
        </p:spPr>
      </p:pic>
      <p:pic>
        <p:nvPicPr>
          <p:cNvPr id="2" name="Picture 1" descr="Bar_RtAngle_7502_RGB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587" y="4006085"/>
            <a:ext cx="2284303" cy="11277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</p:spPr>
        <p:txBody>
          <a:bodyPr anchor="b"/>
          <a:lstStyle>
            <a:lvl1pPr algn="l">
              <a:defRPr sz="5000" b="1" i="0">
                <a:solidFill>
                  <a:schemeClr val="tx2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TITLE HERE</a:t>
            </a:r>
            <a:br>
              <a:rPr lang="en-US" dirty="0"/>
            </a:br>
            <a:r>
              <a:rPr lang="en-US" dirty="0"/>
              <a:t>ENCODE NORMAL</a:t>
            </a:r>
            <a:br>
              <a:rPr lang="en-US" dirty="0"/>
            </a:br>
            <a:r>
              <a:rPr lang="en-US" dirty="0"/>
              <a:t>BLACK, 50 PT. </a:t>
            </a:r>
          </a:p>
        </p:txBody>
      </p:sp>
    </p:spTree>
    <p:extLst>
      <p:ext uri="{BB962C8B-B14F-4D97-AF65-F5344CB8AC3E}">
        <p14:creationId xmlns:p14="http://schemas.microsoft.com/office/powerpoint/2010/main" val="23734912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FFFFFF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FFFFFF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FFFFFF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FFFFFF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FFFFFF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/>
              <a:t>Content here (Open Sans Bold, 24 pt.)</a:t>
            </a:r>
          </a:p>
          <a:p>
            <a:pPr lvl="1"/>
            <a:r>
              <a:rPr lang="en-US" dirty="0"/>
              <a:t>Second level (Open Sans Bold, 20)</a:t>
            </a:r>
          </a:p>
          <a:p>
            <a:pPr lvl="2"/>
            <a:r>
              <a:rPr lang="en-US" dirty="0"/>
              <a:t>Third level (Open Sans Bold, 18)</a:t>
            </a:r>
          </a:p>
          <a:p>
            <a:pPr lvl="3"/>
            <a:r>
              <a:rPr lang="en-US" dirty="0"/>
              <a:t>Fourth level (Open Sans Bold, 16)</a:t>
            </a:r>
          </a:p>
          <a:p>
            <a:pPr lvl="4"/>
            <a:r>
              <a:rPr lang="en-US" dirty="0"/>
              <a:t>Fifth level (Open Sans Bold, 14)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FFFFFF"/>
                </a:solidFill>
                <a:latin typeface="Uni Sans Regular"/>
                <a:cs typeface="Uni Sans Regular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SUB-HEADER HERE (UNI SANS REGULAR	, 24 PT.)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48401" y="6354234"/>
            <a:ext cx="2540000" cy="266700"/>
          </a:xfrm>
          <a:prstGeom prst="rect">
            <a:avLst/>
          </a:prstGeom>
        </p:spPr>
      </p:pic>
      <p:pic>
        <p:nvPicPr>
          <p:cNvPr id="8" name="Picture 7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1757" y="365069"/>
            <a:ext cx="8184662" cy="998440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chemeClr val="tx2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(ENCODE NORMAL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2769240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W_W Logo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815" y="5945854"/>
            <a:ext cx="1371600" cy="923544"/>
          </a:xfrm>
          <a:prstGeom prst="rect">
            <a:avLst/>
          </a:prstGeom>
        </p:spPr>
      </p:pic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FFFFFF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FFFFFF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FFFFFF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FFFFFF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FFFFFF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/>
              <a:t>Bulleted content here (Open Sans Light, 24 pt.)</a:t>
            </a:r>
          </a:p>
          <a:p>
            <a:pPr lvl="1"/>
            <a:r>
              <a:rPr lang="en-US" dirty="0"/>
              <a:t>Second level (Open Sans Light, 20)</a:t>
            </a:r>
          </a:p>
          <a:p>
            <a:pPr lvl="2"/>
            <a:r>
              <a:rPr lang="en-US" dirty="0"/>
              <a:t>Third level (Open Sans Light, 18)</a:t>
            </a:r>
          </a:p>
          <a:p>
            <a:pPr lvl="3"/>
            <a:r>
              <a:rPr lang="en-US" dirty="0"/>
              <a:t>Fourth level (Open Sans Light, 16)</a:t>
            </a:r>
          </a:p>
          <a:p>
            <a:pPr lvl="4"/>
            <a:r>
              <a:rPr lang="en-US" dirty="0"/>
              <a:t>Fifth level (Open Sans Light, 14)</a:t>
            </a:r>
          </a:p>
        </p:txBody>
      </p:sp>
      <p:pic>
        <p:nvPicPr>
          <p:cNvPr id="8" name="Picture 7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1756" y="371511"/>
            <a:ext cx="8064505" cy="99199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chemeClr val="tx2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(ENCODE NORMAL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32363379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48401" y="6354234"/>
            <a:ext cx="2540000" cy="266700"/>
          </a:xfrm>
          <a:prstGeom prst="rect">
            <a:avLst/>
          </a:prstGeom>
        </p:spPr>
      </p:pic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1" baseline="0">
                <a:solidFill>
                  <a:srgbClr val="FFFFFF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 dirty="0"/>
              <a:t>Graphics can go here – </a:t>
            </a:r>
            <a:br>
              <a:rPr lang="en-US" dirty="0"/>
            </a:br>
            <a:r>
              <a:rPr lang="en-US" dirty="0"/>
              <a:t>replace this box with your image or chart</a:t>
            </a:r>
          </a:p>
        </p:txBody>
      </p:sp>
      <p:pic>
        <p:nvPicPr>
          <p:cNvPr id="8" name="Picture 7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1756" y="371511"/>
            <a:ext cx="8116644" cy="99199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chemeClr val="tx2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(ENCODE NORMAL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3828560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 Logo_Purple_2685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139" y="5949410"/>
            <a:ext cx="1371600" cy="923544"/>
          </a:xfrm>
          <a:prstGeom prst="rect">
            <a:avLst/>
          </a:prstGeom>
        </p:spPr>
      </p:pic>
      <p:pic>
        <p:nvPicPr>
          <p:cNvPr id="9" name="Picture 8" descr="Wordmark_center_Purple_HEX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39" y="6487457"/>
            <a:ext cx="2425295" cy="163374"/>
          </a:xfrm>
          <a:prstGeom prst="rect">
            <a:avLst/>
          </a:prstGeom>
        </p:spPr>
      </p:pic>
      <p:pic>
        <p:nvPicPr>
          <p:cNvPr id="6" name="Picture 5" descr="Bar_RtAngle_7502_RGB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587" y="4006085"/>
            <a:ext cx="2284303" cy="11277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</p:spPr>
        <p:txBody>
          <a:bodyPr anchor="b"/>
          <a:lstStyle>
            <a:lvl1pPr algn="l">
              <a:defRPr sz="5000" b="1" i="0">
                <a:solidFill>
                  <a:srgbClr val="4B2E83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TITLE HERE</a:t>
            </a:r>
            <a:br>
              <a:rPr lang="en-US" dirty="0"/>
            </a:br>
            <a:r>
              <a:rPr lang="en-US" dirty="0"/>
              <a:t>ENCODE NORMAL</a:t>
            </a:r>
            <a:br>
              <a:rPr lang="en-US" dirty="0"/>
            </a:br>
            <a:r>
              <a:rPr lang="en-US" dirty="0"/>
              <a:t>BLACK, 50 PT. </a:t>
            </a:r>
          </a:p>
        </p:txBody>
      </p:sp>
    </p:spTree>
    <p:extLst>
      <p:ext uri="{BB962C8B-B14F-4D97-AF65-F5344CB8AC3E}">
        <p14:creationId xmlns:p14="http://schemas.microsoft.com/office/powerpoint/2010/main" val="3397191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4B2E83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4B2E83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4B2E83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4B2E83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4B2E83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/>
              <a:t>Content here (Open Sans Bold, 24 pt.)</a:t>
            </a:r>
          </a:p>
          <a:p>
            <a:pPr lvl="1"/>
            <a:r>
              <a:rPr lang="en-US" dirty="0"/>
              <a:t>Second level (Open Sans Bold, 20)</a:t>
            </a:r>
          </a:p>
          <a:p>
            <a:pPr lvl="2"/>
            <a:r>
              <a:rPr lang="en-US" dirty="0"/>
              <a:t>Third level (Open Sans Bold, 18)</a:t>
            </a:r>
          </a:p>
          <a:p>
            <a:pPr lvl="3"/>
            <a:r>
              <a:rPr lang="en-US" dirty="0"/>
              <a:t>Fourth level (Open Sans Bold, 16)</a:t>
            </a:r>
          </a:p>
          <a:p>
            <a:pPr lvl="4"/>
            <a:r>
              <a:rPr lang="en-US" dirty="0"/>
              <a:t>Fifth level (Open Sans Bold, 14)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4B2E83"/>
                </a:solidFill>
                <a:latin typeface="Uni Sans Regular"/>
                <a:cs typeface="Uni Sans Regular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SUB-HEADER HERE (UNI SANS LIGHT, 24 PT.)</a:t>
            </a:r>
          </a:p>
        </p:txBody>
      </p:sp>
      <p:pic>
        <p:nvPicPr>
          <p:cNvPr id="9" name="Picture 8" descr="Wordmark_center_Purple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2155" y="6487457"/>
            <a:ext cx="2425295" cy="163374"/>
          </a:xfrm>
          <a:prstGeom prst="rect">
            <a:avLst/>
          </a:prstGeom>
        </p:spPr>
      </p:pic>
      <p:pic>
        <p:nvPicPr>
          <p:cNvPr id="8" name="Picture 7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1756" y="371511"/>
            <a:ext cx="8184663" cy="99199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rgbClr val="4B2E83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(ENCODE NORMAL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3072872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4B2E83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4B2E83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4B2E83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4B2E83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4B2E83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/>
              <a:t>Content here (Open Sans Bold, 24 pt.)</a:t>
            </a:r>
          </a:p>
          <a:p>
            <a:pPr lvl="1"/>
            <a:r>
              <a:rPr lang="en-US" dirty="0"/>
              <a:t>Second level (Open Sans Bold, 20)</a:t>
            </a:r>
          </a:p>
          <a:p>
            <a:pPr lvl="2"/>
            <a:r>
              <a:rPr lang="en-US" dirty="0"/>
              <a:t>Third level (Open Sans Bold, 18)</a:t>
            </a:r>
          </a:p>
          <a:p>
            <a:pPr lvl="3"/>
            <a:r>
              <a:rPr lang="en-US" dirty="0"/>
              <a:t>Fourth level (Open Sans Bold, 16)</a:t>
            </a:r>
          </a:p>
          <a:p>
            <a:pPr lvl="4"/>
            <a:r>
              <a:rPr lang="en-US" dirty="0"/>
              <a:t>Fifth level (Open Sans Bold, 14)</a:t>
            </a:r>
          </a:p>
        </p:txBody>
      </p:sp>
      <p:pic>
        <p:nvPicPr>
          <p:cNvPr id="9" name="Picture 8" descr="W Logo_Purple_2685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139" y="5949410"/>
            <a:ext cx="1371600" cy="923544"/>
          </a:xfrm>
          <a:prstGeom prst="rect">
            <a:avLst/>
          </a:prstGeom>
        </p:spPr>
      </p:pic>
      <p:pic>
        <p:nvPicPr>
          <p:cNvPr id="7" name="Picture 6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1756" y="371511"/>
            <a:ext cx="8183759" cy="99199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(ENCODE NORMAL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1450220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1" baseline="0">
                <a:solidFill>
                  <a:srgbClr val="999999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 dirty="0"/>
              <a:t>Graphics can go here – </a:t>
            </a:r>
            <a:br>
              <a:rPr lang="en-US" dirty="0"/>
            </a:br>
            <a:r>
              <a:rPr lang="en-US" dirty="0"/>
              <a:t>replace this box with your image or chart</a:t>
            </a:r>
          </a:p>
        </p:txBody>
      </p:sp>
      <p:pic>
        <p:nvPicPr>
          <p:cNvPr id="7" name="Picture 6" descr="Wordmark_center_Purple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3105" y="6487457"/>
            <a:ext cx="2425295" cy="163374"/>
          </a:xfrm>
          <a:prstGeom prst="rect">
            <a:avLst/>
          </a:prstGeom>
        </p:spPr>
      </p:pic>
      <p:pic>
        <p:nvPicPr>
          <p:cNvPr id="6" name="Picture 5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1756" y="371511"/>
            <a:ext cx="8116644" cy="99199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(ENCODE NORMAL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2489552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37030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9868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63" r:id="rId2"/>
    <p:sldLayoutId id="2147483664" r:id="rId3"/>
    <p:sldLayoutId id="2147483665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ebaim.org/projects/million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terrillthompson.com/1235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.org/TR/wai-aria-practices-1.1/#disclosure" TargetMode="External"/><Relationship Id="rId2" Type="http://schemas.openxmlformats.org/officeDocument/2006/relationships/hyperlink" Target="https://www.w3.org/TR/wai-aria-practices-1.1/#menu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eb-a11y.slack.com/" TargetMode="External"/><Relationship Id="rId5" Type="http://schemas.openxmlformats.org/officeDocument/2006/relationships/hyperlink" Target="https://webaim.org/discussion/" TargetMode="External"/><Relationship Id="rId4" Type="http://schemas.openxmlformats.org/officeDocument/2006/relationships/hyperlink" Target="https://github.com/w3c/aria-practices/issues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isc.edu/" TargetMode="Externa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uw.edu/accessibility" TargetMode="External"/><Relationship Id="rId2" Type="http://schemas.openxmlformats.org/officeDocument/2006/relationships/hyperlink" Target="https://terrillthompson.com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uw.edu/accesscomputin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.org/MarkUp/draft-ietf-iiir-html-01.txt" TargetMode="External"/><Relationship Id="rId2" Type="http://schemas.openxmlformats.org/officeDocument/2006/relationships/hyperlink" Target="https://tools.ietf.org/html/draft-ietf-iiir-html-00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alistapart.com/article/dropdowns/" TargetMode="External"/><Relationship Id="rId5" Type="http://schemas.openxmlformats.org/officeDocument/2006/relationships/hyperlink" Target="https://www.w3.org/TR/WCAG10/" TargetMode="External"/><Relationship Id="rId4" Type="http://schemas.openxmlformats.org/officeDocument/2006/relationships/hyperlink" Target="https://www.w3.org/TR/WCAG10/#q51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joeldbirch/superfish" TargetMode="External"/><Relationship Id="rId2" Type="http://schemas.openxmlformats.org/officeDocument/2006/relationships/hyperlink" Target="https://www.htmldog.com/articles/suckerfish/dropdowns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biostat.washington.edu/" TargetMode="External"/><Relationship Id="rId4" Type="http://schemas.openxmlformats.org/officeDocument/2006/relationships/hyperlink" Target="https://www.drupal.org/project/superfish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71757" y="683046"/>
            <a:ext cx="8108686" cy="3138534"/>
          </a:xfrm>
        </p:spPr>
        <p:txBody>
          <a:bodyPr/>
          <a:lstStyle/>
          <a:p>
            <a:r>
              <a:rPr lang="en-US" dirty="0"/>
              <a:t>Accessibility of </a:t>
            </a:r>
            <a:br>
              <a:rPr lang="en-US" dirty="0"/>
            </a:br>
            <a:r>
              <a:rPr lang="en-US" dirty="0"/>
              <a:t>Web Navigation Menus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2D5C84-88C9-F141-93AC-6022CDAE81BC}"/>
              </a:ext>
            </a:extLst>
          </p:cNvPr>
          <p:cNvSpPr txBox="1"/>
          <p:nvPr/>
        </p:nvSpPr>
        <p:spPr>
          <a:xfrm>
            <a:off x="914400" y="4627084"/>
            <a:ext cx="52219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Terrill Thompson</a:t>
            </a:r>
            <a:br>
              <a:rPr lang="en-US" sz="2400" dirty="0"/>
            </a:br>
            <a:r>
              <a:rPr lang="en-US" sz="2400" dirty="0"/>
              <a:t>Manager, IT Accessibility Team</a:t>
            </a:r>
            <a:br>
              <a:rPr lang="en-US" sz="2400" dirty="0"/>
            </a:br>
            <a:r>
              <a:rPr lang="en-US" sz="2400" dirty="0"/>
              <a:t>https://</a:t>
            </a:r>
            <a:r>
              <a:rPr lang="en-US" sz="2400" dirty="0" err="1"/>
              <a:t>uw.edu</a:t>
            </a:r>
            <a:r>
              <a:rPr lang="en-US" sz="2400" dirty="0"/>
              <a:t>/accessibility</a:t>
            </a:r>
          </a:p>
        </p:txBody>
      </p:sp>
    </p:spTree>
    <p:extLst>
      <p:ext uri="{BB962C8B-B14F-4D97-AF65-F5344CB8AC3E}">
        <p14:creationId xmlns:p14="http://schemas.microsoft.com/office/powerpoint/2010/main" val="19134775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3271F22-18A8-E547-AAA6-3B65F6B44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a Nav Menu – Step 2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6C2BCA0-E279-8048-952B-78F0D3C30B7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dirty="0">
                <a:solidFill>
                  <a:srgbClr val="8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&lt;nav&gt;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dirty="0">
                <a:solidFill>
                  <a:srgbClr val="8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&lt;ul&gt;</a:t>
            </a:r>
            <a:endParaRPr lang="en-US" sz="1800" b="0" dirty="0">
              <a:latin typeface="Couri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800" b="0" dirty="0">
                <a:solidFill>
                  <a:srgbClr val="8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&lt;li&gt;&lt;a</a:t>
            </a: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solidFill>
                  <a:srgbClr val="FF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href</a:t>
            </a: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1800" b="0" dirty="0">
                <a:solidFill>
                  <a:srgbClr val="0000FF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"a1.html"</a:t>
            </a:r>
            <a:r>
              <a:rPr lang="en-US" sz="1800" b="0" dirty="0">
                <a:solidFill>
                  <a:srgbClr val="8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Admissions</a:t>
            </a:r>
            <a:r>
              <a:rPr lang="en-US" sz="1800" b="0" dirty="0">
                <a:solidFill>
                  <a:srgbClr val="8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&lt;/a&gt;&lt;/li&gt;</a:t>
            </a:r>
            <a:endParaRPr lang="en-US" sz="1800" b="0" dirty="0">
              <a:latin typeface="Couri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800" b="0" dirty="0">
                <a:solidFill>
                  <a:srgbClr val="8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&lt;li&gt;&lt;a</a:t>
            </a: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solidFill>
                  <a:srgbClr val="FF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href</a:t>
            </a: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1800" b="0" dirty="0">
                <a:solidFill>
                  <a:srgbClr val="0000FF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"a2.html"</a:t>
            </a:r>
            <a:r>
              <a:rPr lang="en-US" sz="1800" b="0" dirty="0">
                <a:solidFill>
                  <a:srgbClr val="8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Academics</a:t>
            </a:r>
            <a:r>
              <a:rPr lang="en-US" sz="1800" b="0" dirty="0">
                <a:solidFill>
                  <a:srgbClr val="8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&lt;/a&gt;&lt;/li&gt;</a:t>
            </a:r>
            <a:endParaRPr lang="en-US" sz="1800" b="0" dirty="0">
              <a:latin typeface="Couri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800" b="0" dirty="0">
                <a:solidFill>
                  <a:srgbClr val="8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&lt;li&gt;&lt;a</a:t>
            </a: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solidFill>
                  <a:srgbClr val="FF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href</a:t>
            </a: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1800" b="0" dirty="0">
                <a:solidFill>
                  <a:srgbClr val="0000FF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"r1.html"</a:t>
            </a:r>
            <a:r>
              <a:rPr lang="en-US" sz="1800" b="0" dirty="0">
                <a:solidFill>
                  <a:srgbClr val="8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en-US" sz="1800" b="0" dirty="0">
                <a:solidFill>
                  <a:srgbClr val="8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&lt;/a&gt;&lt;/li&gt;</a:t>
            </a:r>
            <a:endParaRPr lang="en-US" sz="1800" b="0" dirty="0">
              <a:latin typeface="Couri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dirty="0">
                <a:solidFill>
                  <a:srgbClr val="8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&lt;/ul&gt;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dirty="0">
                <a:solidFill>
                  <a:srgbClr val="800000"/>
                </a:solidFill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&lt;/nav&gt;</a:t>
            </a:r>
            <a:endParaRPr lang="en-US" sz="1800" b="0" dirty="0">
              <a:latin typeface="Couri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800" b="0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4044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3271F22-18A8-E547-AAA6-3B65F6B44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a Nav Menu – Step 3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6C2BCA0-E279-8048-952B-78F0D3C30B7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dirty="0">
                <a:solidFill>
                  <a:srgbClr val="8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&lt;nav </a:t>
            </a:r>
            <a:r>
              <a:rPr lang="en-US" sz="1800" b="0" dirty="0">
                <a:solidFill>
                  <a:srgbClr val="FF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aria-label</a:t>
            </a: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1800" b="0" dirty="0">
                <a:solidFill>
                  <a:srgbClr val="0000FF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"Main Menu"</a:t>
            </a:r>
            <a:r>
              <a:rPr lang="en-US" sz="1800" b="0" dirty="0">
                <a:solidFill>
                  <a:srgbClr val="8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dirty="0">
                <a:solidFill>
                  <a:srgbClr val="8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&lt;ul&gt;</a:t>
            </a:r>
            <a:endParaRPr lang="en-US" sz="1800" b="0" dirty="0">
              <a:latin typeface="Couri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800" b="0" dirty="0">
                <a:solidFill>
                  <a:srgbClr val="8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&lt;li&gt;&lt;a</a:t>
            </a: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solidFill>
                  <a:srgbClr val="FF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href</a:t>
            </a: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1800" b="0" dirty="0">
                <a:solidFill>
                  <a:srgbClr val="0000FF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"a1.html"</a:t>
            </a:r>
            <a:r>
              <a:rPr lang="en-US" sz="1800" b="0" dirty="0">
                <a:solidFill>
                  <a:srgbClr val="8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Admissions</a:t>
            </a:r>
            <a:r>
              <a:rPr lang="en-US" sz="1800" b="0" dirty="0">
                <a:solidFill>
                  <a:srgbClr val="8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&lt;/a&gt;&lt;/li&gt;</a:t>
            </a:r>
            <a:endParaRPr lang="en-US" sz="1800" b="0" dirty="0">
              <a:latin typeface="Couri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800" b="0" dirty="0">
                <a:solidFill>
                  <a:srgbClr val="8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&lt;li&gt;&lt;a</a:t>
            </a: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solidFill>
                  <a:srgbClr val="FF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href</a:t>
            </a: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1800" b="0" dirty="0">
                <a:solidFill>
                  <a:srgbClr val="0000FF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"a2.html"</a:t>
            </a:r>
            <a:r>
              <a:rPr lang="en-US" sz="1800" b="0" dirty="0">
                <a:solidFill>
                  <a:srgbClr val="8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Academics</a:t>
            </a:r>
            <a:r>
              <a:rPr lang="en-US" sz="1800" b="0" dirty="0">
                <a:solidFill>
                  <a:srgbClr val="8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&lt;/a&gt;&lt;/li&gt;</a:t>
            </a:r>
            <a:endParaRPr lang="en-US" sz="1800" b="0" dirty="0">
              <a:latin typeface="Couri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800" b="0" dirty="0">
                <a:solidFill>
                  <a:srgbClr val="8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&lt;li&gt;&lt;a</a:t>
            </a: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solidFill>
                  <a:srgbClr val="FF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href</a:t>
            </a: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1800" b="0" dirty="0">
                <a:solidFill>
                  <a:srgbClr val="0000FF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"r1.html"</a:t>
            </a:r>
            <a:r>
              <a:rPr lang="en-US" sz="1800" b="0" dirty="0">
                <a:solidFill>
                  <a:srgbClr val="8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en-US" sz="1800" b="0" dirty="0">
                <a:solidFill>
                  <a:srgbClr val="8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&lt;/a&gt;&lt;/li&gt;</a:t>
            </a:r>
            <a:endParaRPr lang="en-US" sz="1800" b="0" dirty="0">
              <a:latin typeface="Couri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dirty="0">
                <a:solidFill>
                  <a:srgbClr val="8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&lt;/ul&gt;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dirty="0">
                <a:solidFill>
                  <a:srgbClr val="800000"/>
                </a:solidFill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&lt;/nav&gt;</a:t>
            </a:r>
            <a:endParaRPr lang="en-US" sz="1800" b="0" dirty="0">
              <a:latin typeface="Couri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800" b="0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5434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Intermission: Stats</a:t>
            </a:r>
            <a:r>
              <a:rPr lang="en-US" baseline="0" dirty="0"/>
              <a:t> Break</a:t>
            </a:r>
            <a:endParaRPr lang="en-US" dirty="0"/>
          </a:p>
        </p:txBody>
      </p:sp>
      <p:pic>
        <p:nvPicPr>
          <p:cNvPr id="4" name="Picture 3" descr="Intermission">
            <a:extLst>
              <a:ext uri="{FF2B5EF4-FFF2-40B4-BE49-F238E27FC236}">
                <a16:creationId xmlns:a16="http://schemas.microsoft.com/office/drawing/2014/main" id="{1B73B658-F672-0349-BBAE-664A77CFEB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1340"/>
            <a:ext cx="9144000" cy="6775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7227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WebAIM</a:t>
            </a:r>
            <a:r>
              <a:rPr lang="en-US" dirty="0"/>
              <a:t> One Million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BAC6E65C-C2B8-F94A-ADD1-EE331B434DF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9305" y="1736725"/>
            <a:ext cx="8196210" cy="435560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hlinkClick r:id="rId3"/>
              </a:rPr>
              <a:t>https://</a:t>
            </a:r>
            <a:r>
              <a:rPr lang="en-US" b="0" dirty="0" err="1">
                <a:hlinkClick r:id="rId3"/>
              </a:rPr>
              <a:t>webaim.org</a:t>
            </a:r>
            <a:r>
              <a:rPr lang="en-US" b="0" dirty="0">
                <a:hlinkClick r:id="rId3"/>
              </a:rPr>
              <a:t>/projects/million/</a:t>
            </a:r>
            <a:r>
              <a:rPr lang="en-US" b="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5903 home pages with .</a:t>
            </a:r>
            <a:r>
              <a:rPr lang="en-US" b="0" dirty="0" err="1"/>
              <a:t>edu</a:t>
            </a:r>
            <a:r>
              <a:rPr lang="en-US" b="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4656 had at least one &lt;nav&gt; (79%)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859 had at least one ARIA menu (14.5%)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7,277 ARIA menus in all (avg. 8.5 per page)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2,620 of those were broken (did not have required components)</a:t>
            </a:r>
          </a:p>
          <a:p>
            <a:pPr marL="0" indent="0">
              <a:buNone/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9340506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Manual Evaluation in early May 2020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BAC6E65C-C2B8-F94A-ADD1-EE331B434DF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9305" y="1736725"/>
            <a:ext cx="8196210" cy="435560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68 home pages of schools that would have been in the NCAA Men's basketball tournament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53 (77.9%) wrap their menus in a &lt;nav&gt; element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Of these, 23 (43.4%) include an aria-label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46 (67.65%) have a visible focus indicator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21 (30.9%) have flat menus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19 (27.9%) have mega menus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3 (4.4%) have a mobile-first design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See </a:t>
            </a:r>
            <a:r>
              <a:rPr lang="en-US" b="0" dirty="0">
                <a:hlinkClick r:id="rId2"/>
              </a:rPr>
              <a:t>https://terrillthompson.com/1235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 marL="0" indent="0">
              <a:buNone/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456721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3271F22-18A8-E547-AAA6-3B65F6B44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Visible Focus Indicator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6C2BCA0-E279-8048-952B-78F0D3C30B7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dirty="0">
                <a:solidFill>
                  <a:srgbClr val="8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nav</a:t>
            </a: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dirty="0">
                <a:solidFill>
                  <a:srgbClr val="8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{ </a:t>
            </a:r>
            <a:endParaRPr lang="en-US" sz="1800" b="0" dirty="0">
              <a:latin typeface="Couri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800" b="0" dirty="0">
                <a:solidFill>
                  <a:srgbClr val="FF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color</a:t>
            </a: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800" b="0" dirty="0">
                <a:solidFill>
                  <a:srgbClr val="0451A5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purple</a:t>
            </a: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sz="1800" b="0" dirty="0">
              <a:latin typeface="Couri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800" b="0" dirty="0">
                <a:solidFill>
                  <a:srgbClr val="FF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background-color</a:t>
            </a: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800" b="0" dirty="0">
                <a:solidFill>
                  <a:srgbClr val="0451A5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gold</a:t>
            </a: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800" b="0" dirty="0">
              <a:latin typeface="Couri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US" sz="1800" b="0" dirty="0">
              <a:latin typeface="Couri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dirty="0">
                <a:solidFill>
                  <a:srgbClr val="8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nav</a:t>
            </a: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solidFill>
                  <a:srgbClr val="8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a:hover</a:t>
            </a: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sz="1800" b="0" dirty="0">
              <a:latin typeface="Couri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dirty="0">
                <a:solidFill>
                  <a:srgbClr val="8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nav</a:t>
            </a: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solidFill>
                  <a:srgbClr val="8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a:focus</a:t>
            </a: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{ </a:t>
            </a:r>
            <a:endParaRPr lang="en-US" sz="1800" b="0" dirty="0">
              <a:latin typeface="Couri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800" b="0" dirty="0">
                <a:solidFill>
                  <a:srgbClr val="FF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color</a:t>
            </a: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800" b="0" dirty="0">
                <a:solidFill>
                  <a:srgbClr val="0451A5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gold</a:t>
            </a: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sz="1800" b="0" dirty="0">
              <a:latin typeface="Couri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800" b="0" dirty="0">
                <a:solidFill>
                  <a:srgbClr val="FF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background-color</a:t>
            </a: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800" b="0" dirty="0">
                <a:solidFill>
                  <a:srgbClr val="0451A5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purple</a:t>
            </a: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800" b="0" dirty="0">
              <a:latin typeface="Couri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b="0" dirty="0">
              <a:solidFill>
                <a:srgbClr val="000000"/>
              </a:solidFill>
              <a:latin typeface="Couri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NOTE: Be sure to test for color contrast </a:t>
            </a:r>
            <a:br>
              <a:rPr lang="en-US" sz="28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(including testing with keyboard)!</a:t>
            </a:r>
            <a:endParaRPr lang="en-US" sz="28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800" b="0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884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3271F22-18A8-E547-AAA6-3B65F6B44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a Nav Menu – Step 4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6C2BCA0-E279-8048-952B-78F0D3C30B7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dirty="0">
                <a:solidFill>
                  <a:srgbClr val="8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&lt;nav</a:t>
            </a: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dirty="0">
                <a:solidFill>
                  <a:srgbClr val="FF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aria-label</a:t>
            </a: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1800" b="0" dirty="0">
                <a:solidFill>
                  <a:srgbClr val="0000FF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"Main Menu"</a:t>
            </a:r>
            <a:r>
              <a:rPr lang="en-US" sz="1800" b="0" dirty="0">
                <a:solidFill>
                  <a:srgbClr val="8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1800" b="0" dirty="0">
              <a:latin typeface="Couri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800" b="0" dirty="0">
                <a:solidFill>
                  <a:srgbClr val="8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&lt;ul&gt;</a:t>
            </a:r>
            <a:endParaRPr lang="en-US" sz="1800" b="0" dirty="0">
              <a:latin typeface="Couri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800" b="0" dirty="0">
                <a:solidFill>
                  <a:srgbClr val="8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&lt;li&gt;&lt;a</a:t>
            </a: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solidFill>
                  <a:srgbClr val="FF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href</a:t>
            </a: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1800" b="0" dirty="0">
                <a:solidFill>
                  <a:srgbClr val="0000FF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"a1.html"</a:t>
            </a:r>
            <a:r>
              <a:rPr lang="en-US" sz="1800" b="0" dirty="0">
                <a:solidFill>
                  <a:srgbClr val="8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Admissions</a:t>
            </a:r>
            <a:r>
              <a:rPr lang="en-US" sz="1800" b="0" dirty="0">
                <a:solidFill>
                  <a:srgbClr val="8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&lt;/a&gt;</a:t>
            </a:r>
            <a:endParaRPr lang="en-US" sz="1800" b="0" dirty="0">
              <a:latin typeface="Couri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1800" b="0" dirty="0">
                <a:solidFill>
                  <a:srgbClr val="8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&lt;ul&gt;</a:t>
            </a:r>
            <a:endParaRPr lang="en-US" sz="1800" b="0" dirty="0">
              <a:latin typeface="Couri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1800" b="0" dirty="0">
                <a:solidFill>
                  <a:srgbClr val="8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&lt;li&gt;&lt;a</a:t>
            </a: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solidFill>
                  <a:srgbClr val="FF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href</a:t>
            </a: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1800" b="0" dirty="0">
                <a:solidFill>
                  <a:srgbClr val="0000FF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"a3.html"</a:t>
            </a:r>
            <a:r>
              <a:rPr lang="en-US" sz="1800" b="0" dirty="0">
                <a:solidFill>
                  <a:srgbClr val="8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Submenu Item</a:t>
            </a:r>
            <a:r>
              <a:rPr lang="en-US" sz="1800" b="0" dirty="0">
                <a:solidFill>
                  <a:srgbClr val="8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&lt;/a&gt;&lt;/li&gt;</a:t>
            </a:r>
            <a:endParaRPr lang="en-US" sz="1800" b="0" dirty="0">
              <a:latin typeface="Couri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1800" b="0" dirty="0">
                <a:solidFill>
                  <a:srgbClr val="8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&lt;/ul&gt;</a:t>
            </a:r>
            <a:endParaRPr lang="en-US" sz="1800" b="0" dirty="0">
              <a:latin typeface="Couri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800" b="0" dirty="0">
                <a:solidFill>
                  <a:srgbClr val="8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&lt;/li&gt;</a:t>
            </a:r>
            <a:endParaRPr lang="en-US" sz="1800" b="0" dirty="0">
              <a:latin typeface="Couri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800" b="0" dirty="0">
                <a:solidFill>
                  <a:srgbClr val="8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&lt;li&gt;&lt;a</a:t>
            </a: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solidFill>
                  <a:srgbClr val="FF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href</a:t>
            </a: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1800" b="0" dirty="0">
                <a:solidFill>
                  <a:srgbClr val="0000FF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"a2.html"</a:t>
            </a:r>
            <a:r>
              <a:rPr lang="en-US" sz="1800" b="0" dirty="0">
                <a:solidFill>
                  <a:srgbClr val="8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Academics</a:t>
            </a:r>
            <a:r>
              <a:rPr lang="en-US" sz="1800" b="0" dirty="0">
                <a:solidFill>
                  <a:srgbClr val="8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&lt;/a&gt;</a:t>
            </a:r>
            <a:endParaRPr lang="en-US" sz="1800" b="0" dirty="0">
              <a:latin typeface="Couri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1800" b="0" dirty="0">
                <a:solidFill>
                  <a:srgbClr val="8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&lt;ul&gt;</a:t>
            </a:r>
            <a:endParaRPr lang="en-US" sz="1800" b="0" dirty="0">
              <a:latin typeface="Couri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1800" b="0" dirty="0">
                <a:solidFill>
                  <a:srgbClr val="8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&lt;li&gt;&lt;a</a:t>
            </a: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solidFill>
                  <a:srgbClr val="FF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href</a:t>
            </a: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1800" b="0" dirty="0">
                <a:solidFill>
                  <a:srgbClr val="0000FF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"a4.html"</a:t>
            </a:r>
            <a:r>
              <a:rPr lang="en-US" sz="1800" b="0" dirty="0">
                <a:solidFill>
                  <a:srgbClr val="8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Submenu Item</a:t>
            </a:r>
            <a:r>
              <a:rPr lang="en-US" sz="1800" b="0" dirty="0">
                <a:solidFill>
                  <a:srgbClr val="8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&lt;/a&gt;&lt;/li&gt;</a:t>
            </a:r>
            <a:endParaRPr lang="en-US" sz="1800" b="0" dirty="0">
              <a:latin typeface="Couri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1800" b="0" dirty="0">
                <a:solidFill>
                  <a:srgbClr val="8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&lt;/ul&gt;</a:t>
            </a:r>
            <a:endParaRPr lang="en-US" sz="1800" b="0" dirty="0">
              <a:latin typeface="Couri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800" b="0" dirty="0">
                <a:solidFill>
                  <a:srgbClr val="8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&lt;/li&gt;</a:t>
            </a:r>
            <a:endParaRPr lang="en-US" sz="1800" b="0" dirty="0">
              <a:latin typeface="Couri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800" b="0" dirty="0">
                <a:solidFill>
                  <a:srgbClr val="8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&lt;/ul&gt;</a:t>
            </a:r>
            <a:endParaRPr lang="en-US" sz="1800" b="0" dirty="0">
              <a:latin typeface="Couri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dirty="0">
                <a:solidFill>
                  <a:srgbClr val="8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&lt;/nav&gt;</a:t>
            </a:r>
            <a:endParaRPr lang="en-US" sz="1800" b="0" dirty="0">
              <a:latin typeface="Couri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800" b="0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800" b="0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6694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what? </a:t>
            </a:r>
            <a:br>
              <a:rPr lang="en-US" dirty="0"/>
            </a:br>
            <a:r>
              <a:rPr lang="en-US" dirty="0"/>
              <a:t>How do I make that accessible?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W3C WAI-ARIA Authoring Practices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>
                <a:hlinkClick r:id="rId2"/>
              </a:rPr>
              <a:t>3.15 – Menu or menu bar </a:t>
            </a:r>
            <a:br>
              <a:rPr lang="en-US" b="0" dirty="0"/>
            </a:br>
            <a:r>
              <a:rPr lang="en-US" b="0" dirty="0"/>
              <a:t>(includes navigation </a:t>
            </a:r>
            <a:r>
              <a:rPr lang="en-US" b="0" dirty="0" err="1"/>
              <a:t>menubar</a:t>
            </a:r>
            <a:r>
              <a:rPr lang="en-US" b="0" dirty="0"/>
              <a:t> example)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>
                <a:hlinkClick r:id="rId3"/>
              </a:rPr>
              <a:t>3.10 – Disclosure (show/hide)</a:t>
            </a:r>
            <a:br>
              <a:rPr lang="en-US" b="0" dirty="0"/>
            </a:br>
            <a:r>
              <a:rPr lang="en-US" b="0" dirty="0"/>
              <a:t>(includes navigation menu example)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hlinkClick r:id="rId4"/>
              </a:rPr>
              <a:t>W3C ARIA Practices on GitHub (issues forum)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err="1">
                <a:hlinkClick r:id="rId5"/>
              </a:rPr>
              <a:t>WebAIM</a:t>
            </a:r>
            <a:r>
              <a:rPr lang="en-US" b="0" dirty="0">
                <a:hlinkClick r:id="rId5"/>
              </a:rPr>
              <a:t> Email Discussion List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hlinkClick r:id="rId6"/>
              </a:rPr>
              <a:t>a11y Slack Community</a:t>
            </a:r>
            <a:r>
              <a:rPr lang="en-US" b="0" dirty="0"/>
              <a:t> (web-a11y.slack.com)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5,275 members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102 public channels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2708665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3271F22-18A8-E547-AAA6-3B65F6B44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a Nav Menu – Step 5 (Way 1) 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6C2BCA0-E279-8048-952B-78F0D3C30B7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dirty="0">
                <a:solidFill>
                  <a:srgbClr val="8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&lt;nav</a:t>
            </a: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dirty="0">
                <a:solidFill>
                  <a:srgbClr val="FF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aria-label</a:t>
            </a: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1800" b="0" dirty="0">
                <a:solidFill>
                  <a:srgbClr val="0000FF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"Main Menu"</a:t>
            </a:r>
            <a:r>
              <a:rPr lang="en-US" sz="1800" b="0" dirty="0">
                <a:solidFill>
                  <a:srgbClr val="8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1800" b="0" dirty="0">
              <a:latin typeface="Couri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800" b="0" dirty="0">
                <a:solidFill>
                  <a:srgbClr val="8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&lt;ul </a:t>
            </a:r>
            <a:r>
              <a:rPr lang="en-US" sz="1800" b="0" dirty="0">
                <a:solidFill>
                  <a:srgbClr val="FF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role</a:t>
            </a: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1800" b="0" dirty="0">
                <a:solidFill>
                  <a:srgbClr val="0000FF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US" sz="1800" b="0" dirty="0" err="1">
                <a:solidFill>
                  <a:srgbClr val="0000FF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menubar</a:t>
            </a:r>
            <a:r>
              <a:rPr lang="en-US" sz="1800" b="0" dirty="0">
                <a:solidFill>
                  <a:srgbClr val="0000FF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US" sz="1800" b="0" dirty="0">
                <a:solidFill>
                  <a:srgbClr val="8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1800" b="0" dirty="0">
              <a:latin typeface="Couri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800" b="0" dirty="0">
                <a:solidFill>
                  <a:srgbClr val="8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&lt;li </a:t>
            </a:r>
            <a:r>
              <a:rPr lang="en-US" sz="1800" b="0" dirty="0">
                <a:solidFill>
                  <a:srgbClr val="FF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role</a:t>
            </a: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1800" b="0" dirty="0">
                <a:solidFill>
                  <a:srgbClr val="0000FF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"none"</a:t>
            </a:r>
            <a:r>
              <a:rPr lang="en-US" sz="1800" b="0" dirty="0">
                <a:solidFill>
                  <a:srgbClr val="8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br>
              <a:rPr lang="en-US" sz="1800" b="0" dirty="0">
                <a:solidFill>
                  <a:srgbClr val="8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b="0" dirty="0">
                <a:solidFill>
                  <a:srgbClr val="8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&lt;a</a:t>
            </a: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solidFill>
                  <a:srgbClr val="FF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href</a:t>
            </a: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1800" b="0" dirty="0">
                <a:solidFill>
                  <a:srgbClr val="0000FF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"#" </a:t>
            </a:r>
            <a:r>
              <a:rPr lang="en-US" sz="1800" b="0" dirty="0">
                <a:solidFill>
                  <a:srgbClr val="FF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role</a:t>
            </a: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1800" b="0" dirty="0">
                <a:solidFill>
                  <a:srgbClr val="0000FF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US" sz="1800" b="0" dirty="0" err="1">
                <a:solidFill>
                  <a:srgbClr val="0000FF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menuitem</a:t>
            </a:r>
            <a:r>
              <a:rPr lang="en-US" sz="1800" b="0" dirty="0">
                <a:solidFill>
                  <a:srgbClr val="0000FF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en-US" sz="1800" b="0" dirty="0">
                <a:solidFill>
                  <a:srgbClr val="FF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aria-</a:t>
            </a:r>
            <a:r>
              <a:rPr lang="en-US" sz="1800" b="0" dirty="0" err="1">
                <a:solidFill>
                  <a:srgbClr val="FF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haspopup</a:t>
            </a: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1800" b="0" dirty="0">
                <a:solidFill>
                  <a:srgbClr val="0000FF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"true" </a:t>
            </a:r>
            <a:r>
              <a:rPr lang="en-US" sz="1800" b="0" dirty="0">
                <a:solidFill>
                  <a:srgbClr val="FF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aria-expanded</a:t>
            </a: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1800" b="0" dirty="0">
                <a:solidFill>
                  <a:srgbClr val="0000FF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"false" </a:t>
            </a:r>
            <a:r>
              <a:rPr lang="en-US" sz="1800" b="0" dirty="0" err="1">
                <a:solidFill>
                  <a:srgbClr val="FF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tabindex</a:t>
            </a: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1800" b="0" dirty="0">
                <a:solidFill>
                  <a:srgbClr val="0000FF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"0"</a:t>
            </a:r>
            <a:r>
              <a:rPr lang="en-US" sz="1800" b="0" dirty="0">
                <a:solidFill>
                  <a:srgbClr val="8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Admissions</a:t>
            </a:r>
            <a:r>
              <a:rPr lang="en-US" sz="1800" b="0" dirty="0">
                <a:solidFill>
                  <a:srgbClr val="8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&lt;/a&gt;</a:t>
            </a:r>
            <a:endParaRPr lang="en-US" sz="1800" b="0" dirty="0">
              <a:latin typeface="Couri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1800" b="0" dirty="0">
                <a:solidFill>
                  <a:srgbClr val="8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&lt;ul </a:t>
            </a:r>
            <a:r>
              <a:rPr lang="en-US" sz="1800" b="0" dirty="0">
                <a:solidFill>
                  <a:srgbClr val="FF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role</a:t>
            </a: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1800" b="0" dirty="0">
                <a:solidFill>
                  <a:srgbClr val="0000FF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"menu" </a:t>
            </a:r>
            <a:r>
              <a:rPr lang="en-US" sz="1800" b="0" dirty="0">
                <a:solidFill>
                  <a:srgbClr val="FF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aria-label</a:t>
            </a: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1800" b="0" dirty="0">
                <a:solidFill>
                  <a:srgbClr val="0000FF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"Admissions"</a:t>
            </a:r>
            <a:r>
              <a:rPr lang="en-US" sz="1800" b="0" dirty="0">
                <a:solidFill>
                  <a:srgbClr val="8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1800" b="0" dirty="0">
              <a:latin typeface="Couri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1800" b="0" dirty="0">
                <a:solidFill>
                  <a:srgbClr val="8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&lt;li </a:t>
            </a:r>
            <a:r>
              <a:rPr lang="en-US" sz="1800" b="0" dirty="0">
                <a:solidFill>
                  <a:srgbClr val="FF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role</a:t>
            </a: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1800" b="0" dirty="0">
                <a:solidFill>
                  <a:srgbClr val="0000FF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"none"</a:t>
            </a:r>
            <a:r>
              <a:rPr lang="en-US" sz="1800" b="0" dirty="0">
                <a:solidFill>
                  <a:srgbClr val="8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dirty="0">
                <a:solidFill>
                  <a:srgbClr val="8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&lt;a</a:t>
            </a: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solidFill>
                  <a:srgbClr val="FF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href</a:t>
            </a: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1800" b="0" dirty="0">
                <a:solidFill>
                  <a:srgbClr val="0000FF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"a3.html" </a:t>
            </a:r>
            <a:r>
              <a:rPr lang="en-US" sz="1800" b="0" dirty="0">
                <a:solidFill>
                  <a:srgbClr val="FF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role</a:t>
            </a: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1800" b="0" dirty="0">
                <a:solidFill>
                  <a:srgbClr val="0000FF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US" sz="1800" b="0" dirty="0" err="1">
                <a:solidFill>
                  <a:srgbClr val="0000FF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menuitem</a:t>
            </a:r>
            <a:r>
              <a:rPr lang="en-US" sz="1800" b="0" dirty="0">
                <a:solidFill>
                  <a:srgbClr val="0000FF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US" sz="1800" b="0" dirty="0">
                <a:solidFill>
                  <a:srgbClr val="8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Submenu Item</a:t>
            </a:r>
            <a:r>
              <a:rPr lang="en-US" sz="1800" b="0" dirty="0">
                <a:solidFill>
                  <a:srgbClr val="8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&lt;/a&gt;&lt;/li&gt;</a:t>
            </a:r>
            <a:endParaRPr lang="en-US" sz="1800" b="0" dirty="0">
              <a:latin typeface="Couri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1800" b="0" dirty="0">
                <a:solidFill>
                  <a:srgbClr val="8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&lt;/ul&gt;</a:t>
            </a:r>
            <a:endParaRPr lang="en-US" sz="1800" b="0" dirty="0">
              <a:latin typeface="Couri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800" b="0" dirty="0">
                <a:solidFill>
                  <a:srgbClr val="8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&lt;/li&gt;</a:t>
            </a:r>
            <a:endParaRPr lang="en-US" sz="1800" b="0" dirty="0">
              <a:latin typeface="Couri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dirty="0">
                <a:solidFill>
                  <a:srgbClr val="8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&lt;/ul&gt;</a:t>
            </a:r>
            <a:endParaRPr lang="en-US" sz="1800" b="0" dirty="0">
              <a:latin typeface="Couri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dirty="0">
                <a:solidFill>
                  <a:srgbClr val="8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&lt;/nav&gt;</a:t>
            </a:r>
            <a:endParaRPr lang="en-US" sz="1800" b="0" dirty="0">
              <a:latin typeface="Couri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800" b="0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800" b="0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0239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 1: Considerations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BAC6E65C-C2B8-F94A-ADD1-EE331B434DF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9305" y="1736725"/>
            <a:ext cx="8196210" cy="435560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Screen readers handle them well, but…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Semantically wrong: A nav menu is not a menu, it's a nested list of links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Links are no longer links; they're menu items (therefore, screen readers don't handle them like links)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Screen readers enter "application mode"; might defy user's expectations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Bloated code, overly complicated, rarely implemented correctly </a:t>
            </a:r>
          </a:p>
          <a:p>
            <a:pPr marL="0" indent="0">
              <a:buNone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 marL="0" indent="0">
              <a:buNone/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773423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Explore how to code web navigation menus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Learn about semantic HTML, ARIA, &amp; their effect on assistive technologies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Discuss processes and resources for identifying best practices for accessible web development</a:t>
            </a:r>
          </a:p>
        </p:txBody>
      </p:sp>
    </p:spTree>
    <p:extLst>
      <p:ext uri="{BB962C8B-B14F-4D97-AF65-F5344CB8AC3E}">
        <p14:creationId xmlns:p14="http://schemas.microsoft.com/office/powerpoint/2010/main" val="2890978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3271F22-18A8-E547-AAA6-3B65F6B44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a Nav Menu – Step 5 (Way 2) 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6C2BCA0-E279-8048-952B-78F0D3C30B7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dirty="0">
                <a:solidFill>
                  <a:srgbClr val="8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&lt;nav</a:t>
            </a: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dirty="0">
                <a:solidFill>
                  <a:srgbClr val="FF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aria-label</a:t>
            </a: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1800" b="0" dirty="0">
                <a:solidFill>
                  <a:srgbClr val="0000FF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"Main Menu"</a:t>
            </a:r>
            <a:r>
              <a:rPr lang="en-US" sz="1800" b="0" dirty="0">
                <a:solidFill>
                  <a:srgbClr val="8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1800" b="0" dirty="0">
              <a:latin typeface="Couri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800" b="0" dirty="0">
                <a:solidFill>
                  <a:srgbClr val="8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&lt;ul&gt;</a:t>
            </a:r>
            <a:endParaRPr lang="en-US" sz="1800" b="0" dirty="0">
              <a:latin typeface="Couri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800" b="0" dirty="0">
                <a:solidFill>
                  <a:srgbClr val="8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&lt;li&gt;</a:t>
            </a:r>
            <a:br>
              <a:rPr lang="en-US" sz="1800" b="0" dirty="0">
                <a:solidFill>
                  <a:srgbClr val="8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b="0" dirty="0">
                <a:solidFill>
                  <a:srgbClr val="8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&lt;button</a:t>
            </a: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dirty="0">
                <a:solidFill>
                  <a:srgbClr val="FF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aria-controls</a:t>
            </a: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1800" b="0" dirty="0">
                <a:solidFill>
                  <a:srgbClr val="0000FF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"a1sub" </a:t>
            </a:r>
            <a:br>
              <a:rPr lang="en-US" sz="1800" b="0" dirty="0">
                <a:solidFill>
                  <a:srgbClr val="0000FF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b="0" dirty="0">
                <a:solidFill>
                  <a:srgbClr val="0000FF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sz="1800" b="0" dirty="0">
                <a:solidFill>
                  <a:srgbClr val="FF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aria-expanded</a:t>
            </a: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1800" b="0" dirty="0">
                <a:solidFill>
                  <a:srgbClr val="0000FF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"false" </a:t>
            </a:r>
            <a:r>
              <a:rPr lang="en-US" sz="1800" b="0" dirty="0">
                <a:solidFill>
                  <a:srgbClr val="8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Admissions</a:t>
            </a:r>
            <a:r>
              <a:rPr lang="en-US" sz="1800" b="0" dirty="0">
                <a:solidFill>
                  <a:srgbClr val="8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&lt;/button&gt;</a:t>
            </a:r>
            <a:endParaRPr lang="en-US" sz="1800" b="0" dirty="0">
              <a:latin typeface="Couri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1800" b="0" dirty="0">
                <a:solidFill>
                  <a:srgbClr val="8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&lt;ul </a:t>
            </a:r>
            <a:r>
              <a:rPr lang="en-US" sz="1800" b="0" dirty="0">
                <a:solidFill>
                  <a:srgbClr val="FF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</a:t>
            </a: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1800" b="0" dirty="0">
                <a:solidFill>
                  <a:srgbClr val="0000FF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"a1sub"</a:t>
            </a:r>
            <a:r>
              <a:rPr lang="en-US" sz="1800" b="0" dirty="0">
                <a:solidFill>
                  <a:srgbClr val="8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1800" b="0" dirty="0">
              <a:latin typeface="Couri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1800" b="0" dirty="0">
                <a:solidFill>
                  <a:srgbClr val="8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&lt;li&gt;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dirty="0">
                <a:solidFill>
                  <a:srgbClr val="8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&lt;a</a:t>
            </a: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solidFill>
                  <a:srgbClr val="FF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href</a:t>
            </a: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1800" b="0" dirty="0">
                <a:solidFill>
                  <a:srgbClr val="0000FF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"a3.html"</a:t>
            </a:r>
            <a:r>
              <a:rPr lang="en-US" sz="1800" b="0" dirty="0">
                <a:solidFill>
                  <a:srgbClr val="8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Submenu Item</a:t>
            </a:r>
            <a:r>
              <a:rPr lang="en-US" sz="1800" b="0" dirty="0">
                <a:solidFill>
                  <a:srgbClr val="8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&lt;/a&gt;&lt;/li&gt;</a:t>
            </a:r>
            <a:endParaRPr lang="en-US" sz="1800" b="0" dirty="0">
              <a:latin typeface="Couri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1800" b="0" dirty="0">
                <a:solidFill>
                  <a:srgbClr val="8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&lt;/ul&gt;</a:t>
            </a:r>
            <a:endParaRPr lang="en-US" sz="1800" b="0" dirty="0">
              <a:latin typeface="Couri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800" b="0" dirty="0">
                <a:solidFill>
                  <a:srgbClr val="8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&lt;/li&gt;</a:t>
            </a:r>
            <a:endParaRPr lang="en-US" sz="1800" b="0" dirty="0">
              <a:latin typeface="Couri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dirty="0">
                <a:solidFill>
                  <a:srgbClr val="8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&lt;/ul&gt;</a:t>
            </a:r>
            <a:endParaRPr lang="en-US" sz="1800" b="0" dirty="0">
              <a:latin typeface="Couri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dirty="0">
                <a:solidFill>
                  <a:srgbClr val="8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&lt;/nav&gt;</a:t>
            </a:r>
            <a:endParaRPr lang="en-US" sz="1800" b="0" dirty="0">
              <a:latin typeface="Couri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800" b="0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800" b="0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2737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Keyboard Model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BAC6E65C-C2B8-F94A-ADD1-EE331B434DF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9305" y="1736725"/>
            <a:ext cx="8196210" cy="435560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Tab &amp; </a:t>
            </a:r>
            <a:r>
              <a:rPr lang="en-US" b="0" dirty="0" err="1"/>
              <a:t>Shift+Tab</a:t>
            </a:r>
            <a:endParaRPr lang="en-US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Submenu closed: Move through top-level buttons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Submenu open: Move through submenu links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Space or Enter – Open submenu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Escape – Close submenu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Arrow keys (optional) – same as Tab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Home &amp; End (optional)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Submenu closed: Move to first/last button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Submenu open: Move to first/last submenu links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 marL="0" indent="0">
              <a:buNone/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2962985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are some keys optional?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BAC6E65C-C2B8-F94A-ADD1-EE331B434DF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9305" y="1736725"/>
            <a:ext cx="8196210" cy="435560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Arrows are used to scroll up/down within browsers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Home/end are used to jump to the top/bottom of the page in browsers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Hijacking this functionality may be ok when the menu has focus, but maybe not.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 marL="0" indent="0">
              <a:buNone/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6390108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 2: Considerations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BAC6E65C-C2B8-F94A-ADD1-EE331B434DF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9305" y="1736725"/>
            <a:ext cx="8196210" cy="435560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Screen readers handle them well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Relies on HTML semantics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Links are links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Screen readers don't force users into "application mode"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Simple code, easier to implement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Easier to extend for more complex navigation system (e.g., "mega menus")</a:t>
            </a:r>
          </a:p>
          <a:p>
            <a:pPr marL="0" indent="0">
              <a:buNone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 marL="0" indent="0">
              <a:buNone/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3132912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However…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BAC6E65C-C2B8-F94A-ADD1-EE331B434DF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9305" y="1736725"/>
            <a:ext cx="8196210" cy="435560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Flat menus are the new cool.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30.9% of basketball schools are going flat!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The 2020 May Madness National Champion: </a:t>
            </a:r>
            <a:br>
              <a:rPr lang="en-US" b="0" dirty="0"/>
            </a:br>
            <a:r>
              <a:rPr lang="en-US" b="0" dirty="0">
                <a:hlinkClick r:id="rId2"/>
              </a:rPr>
              <a:t>Wisconsin Badgers</a:t>
            </a:r>
            <a:r>
              <a:rPr lang="en-US" b="0" dirty="0"/>
              <a:t> (a flat menu school)</a:t>
            </a:r>
          </a:p>
          <a:p>
            <a:pPr marL="0" indent="0">
              <a:buNone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 marL="0" indent="0">
              <a:buNone/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6771438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My blog: </a:t>
            </a:r>
            <a:r>
              <a:rPr lang="en-US" b="0" dirty="0">
                <a:hlinkClick r:id="rId2"/>
              </a:rPr>
              <a:t>terrillthompson.com</a:t>
            </a:r>
            <a:r>
              <a:rPr lang="en-US" b="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hlinkClick r:id="rId3"/>
              </a:rPr>
              <a:t>UW Accessible Technology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err="1">
                <a:hlinkClick r:id="rId4"/>
              </a:rPr>
              <a:t>AccessComputing</a:t>
            </a:r>
            <a:r>
              <a:rPr lang="en-US" b="0" dirty="0"/>
              <a:t>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NSF-funded project to broaden participation of people with disabilities in computing fields</a:t>
            </a:r>
          </a:p>
          <a:p>
            <a:pPr marL="0" indent="0">
              <a:buNone/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141510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first, some history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59305" y="1736725"/>
            <a:ext cx="8196210" cy="474976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HTML 1.1</a:t>
            </a:r>
            <a:r>
              <a:rPr lang="en-US" dirty="0"/>
              <a:t> </a:t>
            </a:r>
            <a:r>
              <a:rPr lang="en-US" b="0" dirty="0"/>
              <a:t>(June 1993) – Note Headings &amp; IMG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HTML 1.2</a:t>
            </a:r>
            <a:r>
              <a:rPr lang="en-US" dirty="0"/>
              <a:t> </a:t>
            </a:r>
            <a:r>
              <a:rPr lang="en-US" b="0" dirty="0"/>
              <a:t>(June 1993) – Note IMG (now with ALT)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hlinkClick r:id="rId4"/>
              </a:rPr>
              <a:t>WCAG 1.0</a:t>
            </a:r>
            <a:r>
              <a:rPr lang="en-US" dirty="0">
                <a:hlinkClick r:id="rId5"/>
              </a:rPr>
              <a:t> </a:t>
            </a:r>
            <a:r>
              <a:rPr lang="en-US" b="0" dirty="0"/>
              <a:t>(May 1999)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Guideline 13 = Provide clear navigation mechanisms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13.5.</a:t>
            </a:r>
            <a:r>
              <a:rPr lang="en-US" dirty="0"/>
              <a:t> </a:t>
            </a:r>
            <a:r>
              <a:rPr lang="en-US" b="0" dirty="0"/>
              <a:t>Provide navigation bars to highlight and give access to the navigation mechanism.</a:t>
            </a:r>
            <a:r>
              <a:rPr lang="en-US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hlinkClick r:id="rId6"/>
              </a:rPr>
              <a:t>Suckerfish Dropdowns</a:t>
            </a:r>
            <a:r>
              <a:rPr lang="en-US" dirty="0"/>
              <a:t> </a:t>
            </a:r>
            <a:r>
              <a:rPr lang="en-US" b="0" dirty="0"/>
              <a:t>(Nov 2003)</a:t>
            </a:r>
            <a:r>
              <a:rPr lang="en-US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A List Apart article by Dan Webb &amp; Patrick Griffiths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"the best method for defining a navigation menu"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Submenu is initially hidden with </a:t>
            </a:r>
            <a:r>
              <a:rPr lang="en-US" b="0" dirty="0" err="1"/>
              <a:t>display:none</a:t>
            </a:r>
            <a:r>
              <a:rPr lang="en-US" b="0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Submenu changes to </a:t>
            </a:r>
            <a:r>
              <a:rPr lang="en-US" b="0" dirty="0" err="1"/>
              <a:t>display:block</a:t>
            </a:r>
            <a:r>
              <a:rPr lang="en-US" b="0" dirty="0"/>
              <a:t> on :hover </a:t>
            </a:r>
          </a:p>
        </p:txBody>
      </p:sp>
    </p:spTree>
    <p:extLst>
      <p:ext uri="{BB962C8B-B14F-4D97-AF65-F5344CB8AC3E}">
        <p14:creationId xmlns:p14="http://schemas.microsoft.com/office/powerpoint/2010/main" val="3461020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history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Son of Suckerfish Dropdowns</a:t>
            </a:r>
            <a:r>
              <a:rPr lang="en-US" dirty="0"/>
              <a:t> </a:t>
            </a:r>
            <a:r>
              <a:rPr lang="en-US" b="0" dirty="0"/>
              <a:t>(May 2004)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By Patrick Griffiths and Dan Webb (same cats in reverse)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Submenu is initially hidden with </a:t>
            </a:r>
            <a:r>
              <a:rPr lang="en-US" dirty="0"/>
              <a:t>left: -999em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Submenu changes to </a:t>
            </a:r>
            <a:r>
              <a:rPr lang="en-US" dirty="0"/>
              <a:t>left: auto</a:t>
            </a:r>
            <a:r>
              <a:rPr lang="en-US" b="0" dirty="0"/>
              <a:t> on :hover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Superfish</a:t>
            </a:r>
            <a:r>
              <a:rPr lang="en-US" b="0" dirty="0"/>
              <a:t> (circa 2010)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>
                <a:hlinkClick r:id="rId3"/>
              </a:rPr>
              <a:t>jQuery plugin</a:t>
            </a:r>
            <a:r>
              <a:rPr lang="en-US" b="0" dirty="0"/>
              <a:t> by Joel Birch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>
                <a:hlinkClick r:id="rId4"/>
              </a:rPr>
              <a:t>Drupal Module</a:t>
            </a:r>
            <a:r>
              <a:rPr lang="en-US" b="0" dirty="0"/>
              <a:t> (905K+ downloads, 130K+ sites using)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err="1">
                <a:hlinkClick r:id="rId5"/>
              </a:rPr>
              <a:t>Superfish</a:t>
            </a:r>
            <a:r>
              <a:rPr lang="en-US" b="0" dirty="0">
                <a:hlinkClick r:id="rId5"/>
              </a:rPr>
              <a:t> demo</a:t>
            </a:r>
            <a:r>
              <a:rPr lang="en-US" b="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55214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state, as of </a:t>
            </a:r>
            <a:r>
              <a:rPr lang="en-US" dirty="0" err="1"/>
              <a:t>Superfish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Keyboard users can tab through menu, including submenus, but they can only use the tab key (very inefficient)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Screen reader users can access all menu content, but it isn't dynamic (everything's open; this is the very problem that dropdown menus are meant to solve)</a:t>
            </a:r>
          </a:p>
        </p:txBody>
      </p:sp>
    </p:spTree>
    <p:extLst>
      <p:ext uri="{BB962C8B-B14F-4D97-AF65-F5344CB8AC3E}">
        <p14:creationId xmlns:p14="http://schemas.microsoft.com/office/powerpoint/2010/main" val="2036994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ideal navigation menu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Keyboard users can interact with it efficiently, using keys like: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Enter/space (to trigger submenus)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Escape (to close submenus)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(Maybe) arrow keys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(Maybe) other keys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Screen reader users are informed as they interact with it, e.g.,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This is a navigation region (or a menu)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This item controls a submenu, which is currently expanded/collapsed </a:t>
            </a:r>
          </a:p>
        </p:txBody>
      </p:sp>
    </p:spTree>
    <p:extLst>
      <p:ext uri="{BB962C8B-B14F-4D97-AF65-F5344CB8AC3E}">
        <p14:creationId xmlns:p14="http://schemas.microsoft.com/office/powerpoint/2010/main" val="2929293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dirty="0"/>
              <a:t>Accessible Rich Internet Applications (ARIA)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59305" y="1736725"/>
            <a:ext cx="8196210" cy="435560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Version 1.0 (March 2014)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Version 1.1 (Dec 2017)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Roles: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role="navigation" (one of 8 "ARIA Landmark regions")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role="menu" or "</a:t>
            </a:r>
            <a:r>
              <a:rPr lang="en-US" b="0" dirty="0" err="1"/>
              <a:t>menubar</a:t>
            </a:r>
            <a:r>
              <a:rPr lang="en-US" b="0" dirty="0"/>
              <a:t>"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role="</a:t>
            </a:r>
            <a:r>
              <a:rPr lang="en-US" b="0" dirty="0" err="1"/>
              <a:t>menuitem</a:t>
            </a:r>
            <a:r>
              <a:rPr lang="en-US" b="0" dirty="0"/>
              <a:t>"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Properties &amp; States: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aria-label (e.g., aria-label="Main Menu")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aria-expanded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aria-controls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aria-</a:t>
            </a:r>
            <a:r>
              <a:rPr lang="en-US" b="0" dirty="0" err="1"/>
              <a:t>haspopup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161801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dirty="0"/>
              <a:t>HTML5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59305" y="1736725"/>
            <a:ext cx="8196210" cy="435560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Version 5.0 (Oct 2018)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Semantic HTML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&lt;nav&gt; (maps to ARIA role="navigation")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&lt;main&gt; (maps to ARIA role="main")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&lt;aside&gt; (maps to ARIA role="complementary")</a:t>
            </a:r>
          </a:p>
          <a:p>
            <a:pPr marL="0" indent="0">
              <a:buNone/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595396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3271F22-18A8-E547-AAA6-3B65F6B44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a Nav Menu – Step 1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6C2BCA0-E279-8048-952B-78F0D3C30B7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dirty="0">
                <a:solidFill>
                  <a:srgbClr val="8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&lt;ul&gt;</a:t>
            </a:r>
            <a:endParaRPr lang="en-US" sz="1800" b="0" dirty="0">
              <a:latin typeface="Couri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800" b="0" dirty="0">
                <a:solidFill>
                  <a:srgbClr val="8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&lt;li&gt;&lt;a</a:t>
            </a: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solidFill>
                  <a:srgbClr val="FF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href</a:t>
            </a: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1800" b="0" dirty="0">
                <a:solidFill>
                  <a:srgbClr val="0000FF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"a1.html"</a:t>
            </a:r>
            <a:r>
              <a:rPr lang="en-US" sz="1800" b="0" dirty="0">
                <a:solidFill>
                  <a:srgbClr val="8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Admissions</a:t>
            </a:r>
            <a:r>
              <a:rPr lang="en-US" sz="1800" b="0" dirty="0">
                <a:solidFill>
                  <a:srgbClr val="8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&lt;/a&gt;&lt;/li&gt;</a:t>
            </a:r>
            <a:endParaRPr lang="en-US" sz="1800" b="0" dirty="0">
              <a:latin typeface="Couri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800" b="0" dirty="0">
                <a:solidFill>
                  <a:srgbClr val="8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&lt;li&gt;&lt;a</a:t>
            </a: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solidFill>
                  <a:srgbClr val="FF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href</a:t>
            </a: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1800" b="0" dirty="0">
                <a:solidFill>
                  <a:srgbClr val="0000FF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"a2.html"</a:t>
            </a:r>
            <a:r>
              <a:rPr lang="en-US" sz="1800" b="0" dirty="0">
                <a:solidFill>
                  <a:srgbClr val="8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Academics</a:t>
            </a:r>
            <a:r>
              <a:rPr lang="en-US" sz="1800" b="0" dirty="0">
                <a:solidFill>
                  <a:srgbClr val="8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&lt;/a&gt;&lt;/li&gt;</a:t>
            </a:r>
            <a:endParaRPr lang="en-US" sz="1800" b="0" dirty="0">
              <a:latin typeface="Couri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800" b="0" dirty="0">
                <a:solidFill>
                  <a:srgbClr val="8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&lt;li&gt;&lt;a</a:t>
            </a: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solidFill>
                  <a:srgbClr val="FF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href</a:t>
            </a: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1800" b="0" dirty="0">
                <a:solidFill>
                  <a:srgbClr val="0000FF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"r1.html"</a:t>
            </a:r>
            <a:r>
              <a:rPr lang="en-US" sz="1800" b="0" dirty="0">
                <a:solidFill>
                  <a:srgbClr val="8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sz="1800" b="0" dirty="0">
                <a:solidFill>
                  <a:srgbClr val="0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en-US" sz="1800" b="0" dirty="0">
                <a:solidFill>
                  <a:srgbClr val="8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&lt;/a&gt;&lt;/li&gt;</a:t>
            </a:r>
            <a:endParaRPr lang="en-US" sz="1800" b="0" dirty="0">
              <a:latin typeface="Couri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dirty="0">
                <a:solidFill>
                  <a:srgbClr val="800000"/>
                </a:solidFill>
                <a:latin typeface="Courier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&lt;/ul&gt;</a:t>
            </a:r>
            <a:endParaRPr lang="en-US" sz="1800" b="0" dirty="0">
              <a:latin typeface="Couri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0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53970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4b2e83 1">
      <a:dk1>
        <a:srgbClr val="4B2E83"/>
      </a:dk1>
      <a:lt1>
        <a:srgbClr val="E8D3A2"/>
      </a:lt1>
      <a:dk2>
        <a:srgbClr val="4B2E83"/>
      </a:dk2>
      <a:lt2>
        <a:srgbClr val="FFFFFF"/>
      </a:lt2>
      <a:accent1>
        <a:srgbClr val="4B2E83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41545</TotalTime>
  <Words>1565</Words>
  <Application>Microsoft Macintosh PowerPoint</Application>
  <PresentationFormat>On-screen Show (4:3)</PresentationFormat>
  <Paragraphs>206</Paragraphs>
  <Slides>25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5" baseType="lpstr">
      <vt:lpstr>Arial</vt:lpstr>
      <vt:lpstr>Calibri</vt:lpstr>
      <vt:lpstr>Courier</vt:lpstr>
      <vt:lpstr>Encode Sans Normal Black</vt:lpstr>
      <vt:lpstr>Lucida Grande</vt:lpstr>
      <vt:lpstr>Open Sans</vt:lpstr>
      <vt:lpstr>Open Sans Light</vt:lpstr>
      <vt:lpstr>Uni Sans Regular</vt:lpstr>
      <vt:lpstr>Custom Design</vt:lpstr>
      <vt:lpstr>1_Custom Design</vt:lpstr>
      <vt:lpstr>Accessibility of  Web Navigation Menus</vt:lpstr>
      <vt:lpstr>Goals</vt:lpstr>
      <vt:lpstr>But first, some history</vt:lpstr>
      <vt:lpstr>More history</vt:lpstr>
      <vt:lpstr>Current state, as of Superfish</vt:lpstr>
      <vt:lpstr>The ideal navigation menu</vt:lpstr>
      <vt:lpstr>Accessible Rich Internet Applications (ARIA)</vt:lpstr>
      <vt:lpstr>HTML5 </vt:lpstr>
      <vt:lpstr>Building a Nav Menu – Step 1</vt:lpstr>
      <vt:lpstr>Building a Nav Menu – Step 2</vt:lpstr>
      <vt:lpstr>Building a Nav Menu – Step 3</vt:lpstr>
      <vt:lpstr>Intermission: Stats Break</vt:lpstr>
      <vt:lpstr>WebAIM One Million</vt:lpstr>
      <vt:lpstr>Manual Evaluation in early May 2020</vt:lpstr>
      <vt:lpstr>Visible Focus Indicator</vt:lpstr>
      <vt:lpstr>Building a Nav Menu – Step 4</vt:lpstr>
      <vt:lpstr>Now what?  How do I make that accessible?</vt:lpstr>
      <vt:lpstr>Building a Nav Menu – Step 5 (Way 1) </vt:lpstr>
      <vt:lpstr>Way 1: Considerations</vt:lpstr>
      <vt:lpstr>Building a Nav Menu – Step 5 (Way 2) </vt:lpstr>
      <vt:lpstr>Keyboard Model</vt:lpstr>
      <vt:lpstr>Why are some keys optional?</vt:lpstr>
      <vt:lpstr>Way 2: Considerations</vt:lpstr>
      <vt:lpstr>However…</vt:lpstr>
      <vt:lpstr>Resources</vt:lpstr>
    </vt:vector>
  </TitlesOfParts>
  <Manager/>
  <Company>University of Washington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Accessibility of Web Navigation Menus</dc:title>
  <dc:subject/>
  <dc:creator>Terrill Thompson</dc:creator>
  <cp:keywords/>
  <dc:description>Slides for HighEdWeb Accessibility Summit, June 25, 2020</dc:description>
  <cp:lastModifiedBy>Terrill Thompson</cp:lastModifiedBy>
  <cp:revision>112</cp:revision>
  <cp:lastPrinted>2016-02-10T20:19:12Z</cp:lastPrinted>
  <dcterms:created xsi:type="dcterms:W3CDTF">2014-10-14T00:51:43Z</dcterms:created>
  <dcterms:modified xsi:type="dcterms:W3CDTF">2020-06-25T16:39:46Z</dcterms:modified>
  <cp:category/>
</cp:coreProperties>
</file>