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handoutMasterIdLst>
    <p:handoutMasterId r:id="rId12"/>
  </p:handoutMasterIdLst>
  <p:sldIdLst>
    <p:sldId id="263" r:id="rId2"/>
    <p:sldId id="264" r:id="rId3"/>
    <p:sldId id="266" r:id="rId4"/>
    <p:sldId id="265" r:id="rId5"/>
    <p:sldId id="272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custDataLst>
    <p:tags r:id="rId13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" y="-10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5DE014-AAD1-47FF-9A57-C9ECF0353EDC}" type="datetimeFigureOut">
              <a:rPr lang="en-US" smtClean="0"/>
              <a:t>1/24/2012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CED1D-F977-4438-B610-CECF8D0A8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7484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84A2C58-27CE-4FC2-A866-C455836536F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F5EC7C-6482-4628-B258-1FDACA3A1C12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A059ED5-1D9F-4D9B-BEF4-0554B563793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4917EB-2D40-4DE9-AFFE-ADE6DDD751CC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944B52-07D9-4818-AF4F-292EC232563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C6AD7-911F-4C7E-997B-4D3C59EF0A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57E2DC-E37A-4BF1-AA6D-671761F65D6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9ECC0E-720E-40DA-8B08-452767216D3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AE9083-DDE4-4D09-B8EF-5E65D7F7793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A96FF44-4D63-42CA-83AA-5109787F847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41CC2B-800C-48DF-B5C0-5A899CE4EEBF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68CDD475-B628-4D1E-A36F-8E40D216785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1600200"/>
            <a:ext cx="7772400" cy="65911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Management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800" dirty="0" smtClean="0"/>
              <a:t>Step Seven: Develop plan to monitor current status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Develop plan to measure progress against schedule</a:t>
            </a:r>
          </a:p>
          <a:p>
            <a:pPr lvl="1" eaLnBrk="1" hangingPunct="1">
              <a:defRPr/>
            </a:pPr>
            <a:r>
              <a:rPr lang="en-US" sz="2400" dirty="0" smtClean="0"/>
              <a:t>On-track in what areas</a:t>
            </a:r>
          </a:p>
          <a:p>
            <a:pPr lvl="1" eaLnBrk="1" hangingPunct="1">
              <a:defRPr/>
            </a:pPr>
            <a:r>
              <a:rPr lang="en-US" sz="2400" dirty="0" smtClean="0"/>
              <a:t>Behind in what areas</a:t>
            </a:r>
          </a:p>
          <a:p>
            <a:pPr lvl="1" eaLnBrk="1" hangingPunct="1">
              <a:defRPr/>
            </a:pPr>
            <a:r>
              <a:rPr lang="en-US" sz="2400" dirty="0" smtClean="0"/>
              <a:t>Ahead in what areas</a:t>
            </a:r>
          </a:p>
          <a:p>
            <a:pPr eaLnBrk="1" hangingPunct="1">
              <a:defRPr/>
            </a:pPr>
            <a:r>
              <a:rPr lang="en-US" sz="2400" dirty="0" smtClean="0"/>
              <a:t>Anticipate and track unexpected delays or issues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971800" y="228600"/>
            <a:ext cx="2362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DEFINE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2959583" y="1295400"/>
            <a:ext cx="24384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PLAN</a:t>
            </a:r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100387" y="2286000"/>
            <a:ext cx="22098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IMPLEMENT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228600" y="3810000"/>
            <a:ext cx="1752600" cy="5715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MONITOR</a:t>
            </a:r>
          </a:p>
        </p:txBody>
      </p:sp>
      <p:sp>
        <p:nvSpPr>
          <p:cNvPr id="12294" name="Rectangle 6"/>
          <p:cNvSpPr>
            <a:spLocks noChangeArrowheads="1"/>
          </p:cNvSpPr>
          <p:nvPr/>
        </p:nvSpPr>
        <p:spPr bwMode="auto">
          <a:xfrm>
            <a:off x="6553200" y="3886200"/>
            <a:ext cx="1828800" cy="4953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ADJUST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048000" y="4648200"/>
            <a:ext cx="24384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EVALUATE</a:t>
            </a: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2971800" y="6019800"/>
            <a:ext cx="2667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dirty="0">
                <a:latin typeface="Times New Roman" pitchFamily="18" charset="0"/>
              </a:rPr>
              <a:t>CELEBRATE</a:t>
            </a:r>
          </a:p>
        </p:txBody>
      </p:sp>
      <p:sp>
        <p:nvSpPr>
          <p:cNvPr id="12297" name="AutoShape 9"/>
          <p:cNvSpPr>
            <a:spLocks noChangeArrowheads="1"/>
          </p:cNvSpPr>
          <p:nvPr/>
        </p:nvSpPr>
        <p:spPr bwMode="auto">
          <a:xfrm>
            <a:off x="3910012" y="815009"/>
            <a:ext cx="485775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8" name="AutoShape 10"/>
          <p:cNvSpPr>
            <a:spLocks noChangeArrowheads="1"/>
          </p:cNvSpPr>
          <p:nvPr/>
        </p:nvSpPr>
        <p:spPr bwMode="auto">
          <a:xfrm>
            <a:off x="3886200" y="1835426"/>
            <a:ext cx="485775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9" name="AutoShape 11"/>
          <p:cNvSpPr>
            <a:spLocks noChangeArrowheads="1"/>
          </p:cNvSpPr>
          <p:nvPr/>
        </p:nvSpPr>
        <p:spPr bwMode="auto">
          <a:xfrm>
            <a:off x="3962400" y="4191000"/>
            <a:ext cx="485775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AutoShape 12"/>
          <p:cNvSpPr>
            <a:spLocks noChangeArrowheads="1"/>
          </p:cNvSpPr>
          <p:nvPr/>
        </p:nvSpPr>
        <p:spPr bwMode="auto">
          <a:xfrm>
            <a:off x="3962400" y="5486400"/>
            <a:ext cx="485775" cy="304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1" name="Line 13"/>
          <p:cNvSpPr>
            <a:spLocks noChangeShapeType="1"/>
          </p:cNvSpPr>
          <p:nvPr/>
        </p:nvSpPr>
        <p:spPr bwMode="auto">
          <a:xfrm flipH="1">
            <a:off x="1066800" y="2895600"/>
            <a:ext cx="19812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2" name="Line 14"/>
          <p:cNvSpPr>
            <a:spLocks noChangeShapeType="1"/>
          </p:cNvSpPr>
          <p:nvPr/>
        </p:nvSpPr>
        <p:spPr bwMode="auto">
          <a:xfrm>
            <a:off x="1981200" y="4114800"/>
            <a:ext cx="457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3" name="Line 15"/>
          <p:cNvSpPr>
            <a:spLocks noChangeShapeType="1"/>
          </p:cNvSpPr>
          <p:nvPr/>
        </p:nvSpPr>
        <p:spPr bwMode="auto">
          <a:xfrm flipH="1" flipV="1">
            <a:off x="5257800" y="2895600"/>
            <a:ext cx="228600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4" name="Text Box 16"/>
          <p:cNvSpPr txBox="1">
            <a:spLocks noChangeArrowheads="1"/>
          </p:cNvSpPr>
          <p:nvPr/>
        </p:nvSpPr>
        <p:spPr bwMode="auto">
          <a:xfrm>
            <a:off x="6019800" y="6248400"/>
            <a:ext cx="2903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Making Project Management </a:t>
            </a:r>
          </a:p>
          <a:p>
            <a:pPr eaLnBrk="0" hangingPunct="0"/>
            <a:r>
              <a:rPr lang="en-US" sz="1200">
                <a:latin typeface="Times New Roman" pitchFamily="18" charset="0"/>
              </a:rPr>
              <a:t>Work for You--Liz MacLachlan, 1996</a:t>
            </a:r>
            <a:endParaRPr lang="en-US" sz="2400">
              <a:latin typeface="Times New Roman" pitchFamily="18" charset="0"/>
            </a:endParaRPr>
          </a:p>
        </p:txBody>
      </p:sp>
      <p:sp>
        <p:nvSpPr>
          <p:cNvPr id="11281" name="Rectangle 1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28600"/>
            <a:ext cx="2514600" cy="2209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</a:t>
            </a:r>
            <a:br>
              <a:rPr lang="en-US" dirty="0" smtClean="0"/>
            </a:br>
            <a:r>
              <a:rPr lang="en-US" dirty="0" smtClean="0"/>
              <a:t>Management </a:t>
            </a:r>
            <a:br>
              <a:rPr lang="en-US" dirty="0" smtClean="0"/>
            </a:br>
            <a:r>
              <a:rPr lang="en-US" dirty="0" smtClean="0"/>
              <a:t>Diagram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2819400" cy="24685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Project Management Plan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3939" y="1295400"/>
            <a:ext cx="3693636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Step One: Set project goals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Determine what is the ultimate goal of project</a:t>
            </a:r>
          </a:p>
          <a:p>
            <a:pPr eaLnBrk="1" hangingPunct="1">
              <a:defRPr/>
            </a:pPr>
            <a:r>
              <a:rPr lang="en-US" sz="2400" dirty="0" smtClean="0"/>
              <a:t>Describe relationship to other projects underway or anticipated in the future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Step Two: Project description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Develop complete description of the project.</a:t>
            </a:r>
          </a:p>
          <a:p>
            <a:pPr lvl="1" eaLnBrk="1" hangingPunct="1">
              <a:defRPr/>
            </a:pPr>
            <a:r>
              <a:rPr lang="en-US" sz="2400" dirty="0" smtClean="0"/>
              <a:t>Avoid jargon</a:t>
            </a:r>
          </a:p>
          <a:p>
            <a:pPr lvl="1" eaLnBrk="1" hangingPunct="1">
              <a:defRPr/>
            </a:pPr>
            <a:r>
              <a:rPr lang="en-US" sz="2400" dirty="0" smtClean="0"/>
              <a:t>Translate technical terms  as necessary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Step Three: Review technology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Decide which new technologies will be used</a:t>
            </a:r>
          </a:p>
          <a:p>
            <a:pPr lvl="1" eaLnBrk="1" hangingPunct="1">
              <a:defRPr/>
            </a:pPr>
            <a:r>
              <a:rPr lang="en-US" sz="2400" dirty="0" smtClean="0"/>
              <a:t>What are the benefits?</a:t>
            </a:r>
          </a:p>
          <a:p>
            <a:pPr eaLnBrk="1" hangingPunct="1">
              <a:defRPr/>
            </a:pPr>
            <a:r>
              <a:rPr lang="en-US" sz="2400" dirty="0" smtClean="0"/>
              <a:t>Decide which standards are being adopted</a:t>
            </a:r>
          </a:p>
          <a:p>
            <a:pPr lvl="1" eaLnBrk="1" hangingPunct="1">
              <a:defRPr/>
            </a:pPr>
            <a:r>
              <a:rPr lang="en-US" sz="2400" dirty="0" smtClean="0"/>
              <a:t>What are the benefits?</a:t>
            </a:r>
          </a:p>
          <a:p>
            <a:pPr eaLnBrk="1" hangingPunct="1">
              <a:defRPr/>
            </a:pPr>
            <a:r>
              <a:rPr lang="en-US" sz="2400" dirty="0" smtClean="0"/>
              <a:t>Document which (if any) standards specifically being ignored</a:t>
            </a:r>
          </a:p>
          <a:p>
            <a:pPr lvl="1" eaLnBrk="1" hangingPunct="1">
              <a:defRPr/>
            </a:pPr>
            <a:r>
              <a:rPr lang="en-US" sz="2400" dirty="0" smtClean="0"/>
              <a:t>What are the drawbacks &amp; benefits?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dirty="0" smtClean="0"/>
              <a:t>Step Four: Identify team/resources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State assumptions about resources allocated to this project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People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Equipment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Facilities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Support &amp; outside services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Develop communication plan for other staff or departments impacted by project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400" dirty="0" smtClean="0"/>
              <a:t>Develop budget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en-US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Step Five: Write procedures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Document procedures that will be used for project work</a:t>
            </a:r>
          </a:p>
          <a:p>
            <a:pPr eaLnBrk="1" hangingPunct="1">
              <a:defRPr/>
            </a:pPr>
            <a:r>
              <a:rPr lang="en-US" sz="2400" dirty="0" smtClean="0"/>
              <a:t>Highlight any procedural differences from regular projects of this type</a:t>
            </a:r>
          </a:p>
          <a:p>
            <a:pPr eaLnBrk="1" hangingPunct="1">
              <a:defRPr/>
            </a:pPr>
            <a:r>
              <a:rPr lang="en-US" sz="2400" dirty="0" smtClean="0"/>
              <a:t>Discuss requirements, benefits, and issues of using new procedures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74638"/>
            <a:ext cx="7924800" cy="8683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Step Six: Develop schedule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2400" dirty="0" smtClean="0"/>
              <a:t>Develop schedule milestones and deadlines</a:t>
            </a:r>
          </a:p>
        </p:txBody>
      </p:sp>
      <p:grpSp>
        <p:nvGrpSpPr>
          <p:cNvPr id="19460" name="Group 4"/>
          <p:cNvGrpSpPr>
            <a:grpSpLocks/>
          </p:cNvGrpSpPr>
          <p:nvPr/>
        </p:nvGrpSpPr>
        <p:grpSpPr bwMode="auto">
          <a:xfrm>
            <a:off x="1371600" y="3352800"/>
            <a:ext cx="6477000" cy="1574800"/>
            <a:chOff x="912" y="2976"/>
            <a:chExt cx="4080" cy="992"/>
          </a:xfrm>
        </p:grpSpPr>
        <p:grpSp>
          <p:nvGrpSpPr>
            <p:cNvPr id="19461" name="Group 5"/>
            <p:cNvGrpSpPr>
              <a:grpSpLocks/>
            </p:cNvGrpSpPr>
            <p:nvPr/>
          </p:nvGrpSpPr>
          <p:grpSpPr bwMode="auto">
            <a:xfrm>
              <a:off x="912" y="3552"/>
              <a:ext cx="4080" cy="416"/>
              <a:chOff x="912" y="3552"/>
              <a:chExt cx="4080" cy="416"/>
            </a:xfrm>
          </p:grpSpPr>
          <p:sp>
            <p:nvSpPr>
              <p:cNvPr id="17414" name="AutoShape 6"/>
              <p:cNvSpPr>
                <a:spLocks noChangeArrowheads="1"/>
              </p:cNvSpPr>
              <p:nvPr/>
            </p:nvSpPr>
            <p:spPr bwMode="auto">
              <a:xfrm>
                <a:off x="960" y="3552"/>
                <a:ext cx="4032" cy="306"/>
              </a:xfrm>
              <a:prstGeom prst="rightArrow">
                <a:avLst>
                  <a:gd name="adj1" fmla="val 36602"/>
                  <a:gd name="adj2" fmla="val 54170"/>
                </a:avLst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>
                <a:prstShdw prst="shdw17" dist="17961" dir="2700000">
                  <a:schemeClr val="accent1">
                    <a:gamma/>
                    <a:shade val="60000"/>
                    <a:invGamma/>
                  </a:schemeClr>
                </a:prst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kumimoji="1" lang="en-US" sz="1000">
                  <a:latin typeface="Times New Roman" pitchFamily="18" charset="0"/>
                </a:endParaRPr>
              </a:p>
            </p:txBody>
          </p:sp>
          <p:sp>
            <p:nvSpPr>
              <p:cNvPr id="19466" name="Text Box 7"/>
              <p:cNvSpPr txBox="1">
                <a:spLocks noChangeArrowheads="1"/>
              </p:cNvSpPr>
              <p:nvPr/>
            </p:nvSpPr>
            <p:spPr bwMode="auto">
              <a:xfrm>
                <a:off x="912" y="3776"/>
                <a:ext cx="308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Jan</a:t>
                </a:r>
              </a:p>
            </p:txBody>
          </p:sp>
          <p:sp>
            <p:nvSpPr>
              <p:cNvPr id="19467" name="Text Box 8"/>
              <p:cNvSpPr txBox="1">
                <a:spLocks noChangeArrowheads="1"/>
              </p:cNvSpPr>
              <p:nvPr/>
            </p:nvSpPr>
            <p:spPr bwMode="auto">
              <a:xfrm>
                <a:off x="1244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Feb</a:t>
                </a:r>
              </a:p>
            </p:txBody>
          </p:sp>
          <p:sp>
            <p:nvSpPr>
              <p:cNvPr id="19468" name="Text Box 9"/>
              <p:cNvSpPr txBox="1">
                <a:spLocks noChangeArrowheads="1"/>
              </p:cNvSpPr>
              <p:nvPr/>
            </p:nvSpPr>
            <p:spPr bwMode="auto">
              <a:xfrm>
                <a:off x="1597" y="3776"/>
                <a:ext cx="315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Mar</a:t>
                </a:r>
              </a:p>
            </p:txBody>
          </p:sp>
          <p:sp>
            <p:nvSpPr>
              <p:cNvPr id="19469" name="Text Box 10"/>
              <p:cNvSpPr txBox="1">
                <a:spLocks noChangeArrowheads="1"/>
              </p:cNvSpPr>
              <p:nvPr/>
            </p:nvSpPr>
            <p:spPr bwMode="auto">
              <a:xfrm>
                <a:off x="1972" y="3776"/>
                <a:ext cx="30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Apr</a:t>
                </a:r>
              </a:p>
            </p:txBody>
          </p:sp>
          <p:sp>
            <p:nvSpPr>
              <p:cNvPr id="19470" name="Text Box 11"/>
              <p:cNvSpPr txBox="1">
                <a:spLocks noChangeArrowheads="1"/>
              </p:cNvSpPr>
              <p:nvPr/>
            </p:nvSpPr>
            <p:spPr bwMode="auto">
              <a:xfrm>
                <a:off x="2332" y="3776"/>
                <a:ext cx="333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May</a:t>
                </a:r>
              </a:p>
            </p:txBody>
          </p:sp>
          <p:sp>
            <p:nvSpPr>
              <p:cNvPr id="19471" name="Text Box 12"/>
              <p:cNvSpPr txBox="1">
                <a:spLocks noChangeArrowheads="1"/>
              </p:cNvSpPr>
              <p:nvPr/>
            </p:nvSpPr>
            <p:spPr bwMode="auto">
              <a:xfrm>
                <a:off x="2729" y="3776"/>
                <a:ext cx="314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Jun</a:t>
                </a:r>
              </a:p>
            </p:txBody>
          </p:sp>
          <p:sp>
            <p:nvSpPr>
              <p:cNvPr id="19472" name="Text Box 13"/>
              <p:cNvSpPr txBox="1">
                <a:spLocks noChangeArrowheads="1"/>
              </p:cNvSpPr>
              <p:nvPr/>
            </p:nvSpPr>
            <p:spPr bwMode="auto">
              <a:xfrm>
                <a:off x="3068" y="3776"/>
                <a:ext cx="339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July</a:t>
                </a:r>
              </a:p>
            </p:txBody>
          </p:sp>
          <p:sp>
            <p:nvSpPr>
              <p:cNvPr id="19473" name="Text Box 14"/>
              <p:cNvSpPr txBox="1">
                <a:spLocks noChangeArrowheads="1"/>
              </p:cNvSpPr>
              <p:nvPr/>
            </p:nvSpPr>
            <p:spPr bwMode="auto">
              <a:xfrm>
                <a:off x="3443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Sep</a:t>
                </a:r>
              </a:p>
            </p:txBody>
          </p:sp>
          <p:sp>
            <p:nvSpPr>
              <p:cNvPr id="19474" name="Text Box 15"/>
              <p:cNvSpPr txBox="1">
                <a:spLocks noChangeArrowheads="1"/>
              </p:cNvSpPr>
              <p:nvPr/>
            </p:nvSpPr>
            <p:spPr bwMode="auto">
              <a:xfrm>
                <a:off x="3796" y="3776"/>
                <a:ext cx="302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Oct</a:t>
                </a:r>
              </a:p>
            </p:txBody>
          </p:sp>
          <p:sp>
            <p:nvSpPr>
              <p:cNvPr id="19475" name="Text Box 16"/>
              <p:cNvSpPr txBox="1">
                <a:spLocks noChangeArrowheads="1"/>
              </p:cNvSpPr>
              <p:nvPr/>
            </p:nvSpPr>
            <p:spPr bwMode="auto">
              <a:xfrm>
                <a:off x="4142" y="3776"/>
                <a:ext cx="327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Nov</a:t>
                </a:r>
              </a:p>
            </p:txBody>
          </p:sp>
          <p:sp>
            <p:nvSpPr>
              <p:cNvPr id="19476" name="Text Box 17"/>
              <p:cNvSpPr txBox="1">
                <a:spLocks noChangeArrowheads="1"/>
              </p:cNvSpPr>
              <p:nvPr/>
            </p:nvSpPr>
            <p:spPr bwMode="auto">
              <a:xfrm>
                <a:off x="4524" y="3776"/>
                <a:ext cx="321" cy="19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kumimoji="1" lang="en-US" sz="1400" b="1"/>
                  <a:t>Dec</a:t>
                </a:r>
              </a:p>
            </p:txBody>
          </p:sp>
        </p:grpSp>
        <p:sp>
          <p:nvSpPr>
            <p:cNvPr id="17426" name="AutoShape 18"/>
            <p:cNvSpPr>
              <a:spLocks noChangeArrowheads="1"/>
            </p:cNvSpPr>
            <p:nvPr/>
          </p:nvSpPr>
          <p:spPr bwMode="auto">
            <a:xfrm>
              <a:off x="1008" y="2976"/>
              <a:ext cx="153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/>
                <a:t>Phase 1</a:t>
              </a:r>
              <a:endParaRPr kumimoji="1" lang="en-US" sz="1000" b="1"/>
            </a:p>
          </p:txBody>
        </p:sp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2544" y="3168"/>
              <a:ext cx="1200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/>
                <a:t>Phase 2</a:t>
              </a:r>
            </a:p>
          </p:txBody>
        </p:sp>
        <p:sp>
          <p:nvSpPr>
            <p:cNvPr id="17428" name="AutoShape 20"/>
            <p:cNvSpPr>
              <a:spLocks noChangeArrowheads="1"/>
            </p:cNvSpPr>
            <p:nvPr/>
          </p:nvSpPr>
          <p:spPr bwMode="auto">
            <a:xfrm>
              <a:off x="3744" y="3360"/>
              <a:ext cx="1056" cy="96"/>
            </a:xfrm>
            <a:prstGeom prst="flowChartProcess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r>
                <a:rPr kumimoji="1" lang="en-US" sz="1400" b="1"/>
                <a:t>Phase 3</a:t>
              </a:r>
            </a:p>
          </p:txBody>
        </p:sp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8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11&quot;&gt;&lt;property id=&quot;20148&quot; value=&quot;5&quot;/&gt;&lt;property id=&quot;20300&quot; value=&quot;Slide 1 - &amp;quot;Project Management&amp;quot;&quot;/&gt;&lt;property id=&quot;20307&quot; value=&quot;263&quot;/&gt;&lt;/object&gt;&lt;object type=&quot;3&quot; unique_id=&quot;10012&quot;&gt;&lt;property id=&quot;20148&quot; value=&quot;5&quot;/&gt;&lt;property id=&quot;20300&quot; value=&quot;Slide 2 - &amp;quot;PM Diagram&amp;quot;&quot;/&gt;&lt;property id=&quot;20307&quot; value=&quot;264&quot;/&gt;&lt;/object&gt;&lt;object type=&quot;3&quot; unique_id=&quot;10013&quot;&gt;&lt;property id=&quot;20148&quot; value=&quot;5&quot;/&gt;&lt;property id=&quot;20300&quot; value=&quot;Slide 3 - &amp;quot;Project Management Plan&amp;quot;&quot;/&gt;&lt;property id=&quot;20307&quot; value=&quot;266&quot;/&gt;&lt;/object&gt;&lt;object type=&quot;3&quot; unique_id=&quot;10014&quot;&gt;&lt;property id=&quot;20148&quot; value=&quot;5&quot;/&gt;&lt;property id=&quot;20300&quot; value=&quot;Slide 4 - &amp;quot;Step One: Set project goals&amp;quot;&quot;/&gt;&lt;property id=&quot;20307&quot; value=&quot;265&quot;/&gt;&lt;/object&gt;&lt;object type=&quot;3&quot; unique_id=&quot;10015&quot;&gt;&lt;property id=&quot;20148&quot; value=&quot;5&quot;/&gt;&lt;property id=&quot;20300&quot; value=&quot;Slide 5 - &amp;quot;Step Two: Project description&amp;quot;&quot;/&gt;&lt;property id=&quot;20307&quot; value=&quot;272&quot;/&gt;&lt;/object&gt;&lt;object type=&quot;3&quot; unique_id=&quot;10016&quot;&gt;&lt;property id=&quot;20148&quot; value=&quot;5&quot;/&gt;&lt;property id=&quot;20300&quot; value=&quot;Slide 6 - &amp;quot;Step Three: Review technology&amp;quot;&quot;/&gt;&lt;property id=&quot;20307&quot; value=&quot;267&quot;/&gt;&lt;/object&gt;&lt;object type=&quot;3&quot; unique_id=&quot;10017&quot;&gt;&lt;property id=&quot;20148&quot; value=&quot;5&quot;/&gt;&lt;property id=&quot;20300&quot; value=&quot;Slide 7 - &amp;quot;Step Four: Identify team/resources&amp;quot;&quot;/&gt;&lt;property id=&quot;20307&quot; value=&quot;268&quot;/&gt;&lt;/object&gt;&lt;object type=&quot;3&quot; unique_id=&quot;10018&quot;&gt;&lt;property id=&quot;20148&quot; value=&quot;5&quot;/&gt;&lt;property id=&quot;20300&quot; value=&quot;Slide 8 - &amp;quot;Step Five: Write procedures&amp;quot;&quot;/&gt;&lt;property id=&quot;20307&quot; value=&quot;269&quot;/&gt;&lt;/object&gt;&lt;object type=&quot;3&quot; unique_id=&quot;10019&quot;&gt;&lt;property id=&quot;20148&quot; value=&quot;5&quot;/&gt;&lt;property id=&quot;20300&quot; value=&quot;Slide 9 - &amp;quot;Step Six: Develop schedule&amp;quot;&quot;/&gt;&lt;property id=&quot;20307&quot; value=&quot;270&quot;/&gt;&lt;/object&gt;&lt;object type=&quot;3&quot; unique_id=&quot;10020&quot;&gt;&lt;property id=&quot;20148&quot; value=&quot;5&quot;/&gt;&lt;property id=&quot;20300&quot; value=&quot;Slide 10 - &amp;quot;Step Seven: Develop plan to monitor current status&amp;quot;&quot;/&gt;&lt;property id=&quot;20307&quot; value=&quot;271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Horizo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Horizon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orizon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227</TotalTime>
  <Words>243</Words>
  <Application>Microsoft Office PowerPoint</Application>
  <PresentationFormat>On-screen Show (4:3)</PresentationFormat>
  <Paragraphs>60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Horizon</vt:lpstr>
      <vt:lpstr>Project Management</vt:lpstr>
      <vt:lpstr>Project Management  Diagram</vt:lpstr>
      <vt:lpstr>Project Management Plan</vt:lpstr>
      <vt:lpstr>Step One: Set project goals</vt:lpstr>
      <vt:lpstr>Step Two: Project description</vt:lpstr>
      <vt:lpstr>Step Three: Review technology</vt:lpstr>
      <vt:lpstr>Step Four: Identify team/resources</vt:lpstr>
      <vt:lpstr>Step Five: Write procedures</vt:lpstr>
      <vt:lpstr>Step Six: Develop schedule</vt:lpstr>
      <vt:lpstr>Step Seven: Develop plan to monitor current status</vt:lpstr>
    </vt:vector>
  </TitlesOfParts>
  <Company>University of Washington Law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1</dc:title>
  <dc:creator>rmjost</dc:creator>
  <cp:lastModifiedBy>Richard Jost</cp:lastModifiedBy>
  <cp:revision>23</cp:revision>
  <cp:lastPrinted>2010-12-14T17:00:08Z</cp:lastPrinted>
  <dcterms:created xsi:type="dcterms:W3CDTF">2004-04-14T21:59:03Z</dcterms:created>
  <dcterms:modified xsi:type="dcterms:W3CDTF">2012-01-24T17:06:52Z</dcterms:modified>
</cp:coreProperties>
</file>