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71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5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F668-2D78-4A8C-8163-E6ACB5626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BCA23-9842-4028-ABFC-E3795886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8B7E-2E32-4D7E-A1EE-48E161FB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3279-F823-4AD5-BB64-1FFD3686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3C05-CADA-456F-A1ED-C283EE7B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15EF-6BA3-4616-8AE1-02A994DB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2056C-2785-4519-8C23-58B5CFBD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463A6-6527-4BE0-A5D2-46AE47DF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0A53-3329-4392-B896-5FA1076C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ACE6-F3D7-46C1-8DBF-6A79E16E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37D03-0020-479A-89D6-CFE1B0369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8E317-7E69-434A-96D3-2E9BF61F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5D635-1D87-46B7-984D-C2A3F54D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ED3AC-9103-4CF0-B42E-F657DEB9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F52F-C20F-4AC5-AD44-F3AA165F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A468-540D-4B1B-BFFE-AC79D402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A2B0-3D84-42F1-BDCD-886852BA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B3332-2AEE-4ECF-9409-5CEA32C1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3A64-549A-4601-9308-EA076C75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48BA-F80F-4357-A13C-0C3706B2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8DD3-BF18-420D-AC57-EAF4DAA9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D6066-17E6-4403-9486-DDF0DB13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D005-DCCC-479A-AE96-2FC0E349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FB9-9ACF-4CB5-B018-FEB0ACA9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567B-9F0C-4993-B33E-21115EAD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281B-FDC0-404C-9E93-158C397B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38E1-7CEA-446D-AB85-CD74ED52E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E2119-4B1B-4C06-ABE5-0E3B193C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D267-E9F3-47AC-AD0A-1310A1AD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1B4A6-A2F1-4E65-B57A-8297EA62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564-CDAA-45A6-B0F8-83555C8F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9871-42D8-4466-B0D5-6F0640B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BA42F-3225-4A15-AA51-E8C2CD52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D645-375C-4A7D-BACE-BF4B134F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76C43-3CD9-4E10-998D-954007D01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1D483-A75A-45BC-B103-708EDAA31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CA18E-96BB-4B23-A703-88D5AD21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C44AA-C3E9-404F-89F6-70E99B09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0D4B6-6AA7-4793-977D-959116C9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728C-CC79-4D0B-B906-885FD313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D3D3E-6371-4D75-873A-415DC8FC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75171-0BAA-4D1F-91D0-8823759E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EC87E-12AF-48C4-A5E2-4E0E95A4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63ABC-8713-4234-817B-2A9B6AD6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65774-B570-4305-8ADD-4CDCFE71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C9F0B-E481-48FA-9176-E34F4C61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7D8A-5E4D-454B-BB51-BF992D58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3A80-DD09-4F6C-9D27-F0D9FA1A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DED8-24E9-42E6-9437-12306F138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D865A-C0D1-47A7-80FB-998E7E4B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E989D-B9BC-42C8-991E-C1292AA3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3AE9B-1133-4F29-A7D6-F435D829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DDA9-32B8-4EB7-91CB-7AA95AC7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E54A0-D2FF-4508-9380-19C6B90EA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713F9-1378-4895-B6E1-B9D8D147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89F2D-F351-4F3A-9FE7-6ECEB503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A36B-D5B9-4508-B1CB-C824294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0C6E0-342A-431C-A30B-DAB8A8B0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A9511-2E19-4904-9058-D9FB1100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8CCC-CBFC-44AF-957B-183E274E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872DE-9B74-4F28-A17D-607BA9C5C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21D6-1284-4C54-A68A-5EE80B65FFD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67126-D431-4BE7-AF98-3D6E8DDD1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A6E22-92D0-4FA5-B4B8-062CE88CB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A957-D6C1-4FE4-982C-E5970262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humor.about.com/od/globalwarming/ig/Global-Warming-Carto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BFE4-CC0A-4A19-AD75-254B0D034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V2G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3FB82-D02E-4FD6-AA99-789959402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Vehicle to Grid</a:t>
            </a:r>
          </a:p>
        </p:txBody>
      </p:sp>
    </p:spTree>
    <p:extLst>
      <p:ext uri="{BB962C8B-B14F-4D97-AF65-F5344CB8AC3E}">
        <p14:creationId xmlns:p14="http://schemas.microsoft.com/office/powerpoint/2010/main" val="424471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E49B5-1959-4C89-815E-EB694D36B537}"/>
              </a:ext>
            </a:extLst>
          </p:cNvPr>
          <p:cNvSpPr txBox="1"/>
          <p:nvPr/>
        </p:nvSpPr>
        <p:spPr>
          <a:xfrm>
            <a:off x="4498521" y="45401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C0C37-78DA-4A71-A15A-C908C20A76B1}"/>
              </a:ext>
            </a:extLst>
          </p:cNvPr>
          <p:cNvSpPr txBox="1"/>
          <p:nvPr/>
        </p:nvSpPr>
        <p:spPr>
          <a:xfrm>
            <a:off x="661307" y="1077686"/>
            <a:ext cx="1127308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energy used at present for our current house + gas cars combination </a:t>
            </a:r>
          </a:p>
          <a:p>
            <a:r>
              <a:rPr lang="en-US" sz="2800" dirty="0"/>
              <a:t>      is 25,000 + 28,000 = 53,000 kWh/year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energy for the new passive house + electric cars combination </a:t>
            </a:r>
          </a:p>
          <a:p>
            <a:r>
              <a:rPr lang="en-US" sz="2800" dirty="0"/>
              <a:t>     (when the electricity comes from clean sources such as hydro, solar, or </a:t>
            </a:r>
          </a:p>
          <a:p>
            <a:r>
              <a:rPr lang="en-US" sz="2800" dirty="0"/>
              <a:t>     wind) comes to 5,000 + 5,000 = 10,000 kWh/year or 1/5 (19%) of the </a:t>
            </a:r>
          </a:p>
          <a:p>
            <a:r>
              <a:rPr lang="en-US" sz="2800" dirty="0"/>
              <a:t>     53,000 kWh previous total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those parts of the U.S. which get an average amount of sunlight, </a:t>
            </a:r>
          </a:p>
          <a:p>
            <a:r>
              <a:rPr lang="en-US" sz="2800" dirty="0"/>
              <a:t>     a 10 kW solar panel will start producing electricity at 12,500 kWh/year, </a:t>
            </a:r>
          </a:p>
          <a:p>
            <a:r>
              <a:rPr lang="en-US" sz="2800" dirty="0"/>
              <a:t>     declining to about 10,000 kWh/year after 30 or 40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85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53CBE-5463-4E02-AE43-202FD07F1EDD}"/>
              </a:ext>
            </a:extLst>
          </p:cNvPr>
          <p:cNvSpPr txBox="1"/>
          <p:nvPr/>
        </p:nvSpPr>
        <p:spPr>
          <a:xfrm>
            <a:off x="4977315" y="38990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22874-6908-4B00-973F-8670FC0DF59C}"/>
              </a:ext>
            </a:extLst>
          </p:cNvPr>
          <p:cNvSpPr txBox="1"/>
          <p:nvPr/>
        </p:nvSpPr>
        <p:spPr>
          <a:xfrm>
            <a:off x="566281" y="1012954"/>
            <a:ext cx="1105943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10 kW solar panel provides all the energy we need, but since solar </a:t>
            </a:r>
          </a:p>
          <a:p>
            <a:r>
              <a:rPr lang="en-US" sz="2800" dirty="0"/>
              <a:t>      is variable and not available at night, we need two other things: a </a:t>
            </a:r>
          </a:p>
          <a:p>
            <a:r>
              <a:rPr lang="en-US" sz="2800" dirty="0"/>
              <a:t>      connection to the grid and the large battery in the one car that stays at </a:t>
            </a:r>
          </a:p>
          <a:p>
            <a:r>
              <a:rPr lang="en-US" sz="2800" dirty="0"/>
              <a:t>      home during most of the day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During the day, energy from the solar panel first goes to run the house, </a:t>
            </a:r>
          </a:p>
          <a:p>
            <a:r>
              <a:rPr lang="en-US" sz="2800" dirty="0"/>
              <a:t>      any left over fills the car’s battery, and if the battery is nearly full, the </a:t>
            </a:r>
          </a:p>
          <a:p>
            <a:r>
              <a:rPr lang="en-US" sz="2800" dirty="0"/>
              <a:t>      rest is sent to the grid via V2G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the sunlight fades, the large battery in the car takes over and </a:t>
            </a:r>
          </a:p>
          <a:p>
            <a:r>
              <a:rPr lang="en-US" sz="2800" dirty="0"/>
              <a:t>     powers the house though the next morning, and so on</a:t>
            </a:r>
          </a:p>
        </p:txBody>
      </p:sp>
    </p:spTree>
    <p:extLst>
      <p:ext uri="{BB962C8B-B14F-4D97-AF65-F5344CB8AC3E}">
        <p14:creationId xmlns:p14="http://schemas.microsoft.com/office/powerpoint/2010/main" val="176308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FAE06-FB05-4D02-A03F-051EA221C573}"/>
              </a:ext>
            </a:extLst>
          </p:cNvPr>
          <p:cNvSpPr txBox="1"/>
          <p:nvPr/>
        </p:nvSpPr>
        <p:spPr>
          <a:xfrm>
            <a:off x="4537817" y="598206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FDF1B-D0AA-4327-8C06-6DD4CFE98EC9}"/>
              </a:ext>
            </a:extLst>
          </p:cNvPr>
          <p:cNvSpPr txBox="1"/>
          <p:nvPr/>
        </p:nvSpPr>
        <p:spPr>
          <a:xfrm>
            <a:off x="504202" y="1589518"/>
            <a:ext cx="1134611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most areas of the country, the PV + car battery combination makes </a:t>
            </a:r>
          </a:p>
          <a:p>
            <a:r>
              <a:rPr lang="en-US" sz="2800" dirty="0"/>
              <a:t>      the family almost independent of the grid for 6+ months per year, except </a:t>
            </a:r>
          </a:p>
          <a:p>
            <a:r>
              <a:rPr lang="en-US" sz="2800" dirty="0"/>
              <a:t>      for brief times when the one stay-at-home car is not at home, and also </a:t>
            </a:r>
          </a:p>
          <a:p>
            <a:r>
              <a:rPr lang="en-US" sz="2800" dirty="0"/>
              <a:t>      the energy sent back to the grid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 analyzed the month-by-month energy available in Minneapolis, which </a:t>
            </a:r>
          </a:p>
          <a:p>
            <a:r>
              <a:rPr lang="en-US" sz="2800" dirty="0"/>
              <a:t>     gets an average amount of solar radiation, and found that during the </a:t>
            </a:r>
          </a:p>
          <a:p>
            <a:r>
              <a:rPr lang="en-US" sz="2800" dirty="0"/>
              <a:t>     colder, darker, months we would need at most 350 kWh from the grid.</a:t>
            </a:r>
          </a:p>
          <a:p>
            <a:r>
              <a:rPr lang="en-US" sz="2800" dirty="0"/>
              <a:t>     We double this to 700 kWh to be conservative.  See the table on the </a:t>
            </a:r>
          </a:p>
          <a:p>
            <a:r>
              <a:rPr lang="en-US" sz="2800" dirty="0"/>
              <a:t>     next 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4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172" y="155290"/>
            <a:ext cx="516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Energy Efficiency for Buildings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91614"/>
              </p:ext>
            </p:extLst>
          </p:nvPr>
        </p:nvGraphicFramePr>
        <p:xfrm>
          <a:off x="1655482" y="1612550"/>
          <a:ext cx="8128002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E-avail at 1st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E-Diff at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E-avail</a:t>
                      </a:r>
                      <a:r>
                        <a:rPr lang="en-US" baseline="0" dirty="0"/>
                        <a:t> at  30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E-diff </a:t>
                      </a:r>
                      <a:r>
                        <a:rPr lang="en-US" baseline="0" dirty="0"/>
                        <a:t> at 30 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AFD3CB-854A-4273-98BB-4D3CFF73F068}"/>
              </a:ext>
            </a:extLst>
          </p:cNvPr>
          <p:cNvSpPr txBox="1"/>
          <p:nvPr/>
        </p:nvSpPr>
        <p:spPr>
          <a:xfrm>
            <a:off x="135066" y="945475"/>
            <a:ext cx="1220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 shows solar PV energy in Minneapolis for 30 years for 12.5 to 10.14 kW array over 30 years</a:t>
            </a:r>
          </a:p>
        </p:txBody>
      </p:sp>
    </p:spTree>
    <p:extLst>
      <p:ext uri="{BB962C8B-B14F-4D97-AF65-F5344CB8AC3E}">
        <p14:creationId xmlns:p14="http://schemas.microsoft.com/office/powerpoint/2010/main" val="232390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77E7A-D398-4959-9E89-3027ABE1FB95}"/>
              </a:ext>
            </a:extLst>
          </p:cNvPr>
          <p:cNvSpPr txBox="1"/>
          <p:nvPr/>
        </p:nvSpPr>
        <p:spPr>
          <a:xfrm>
            <a:off x="5024926" y="42729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AA59A-A873-450D-85D5-59A14702609F}"/>
              </a:ext>
            </a:extLst>
          </p:cNvPr>
          <p:cNvSpPr txBox="1"/>
          <p:nvPr/>
        </p:nvSpPr>
        <p:spPr>
          <a:xfrm>
            <a:off x="546931" y="950510"/>
            <a:ext cx="1138087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So, we need 700 kWh from an external source, but we also have to </a:t>
            </a:r>
          </a:p>
          <a:p>
            <a:r>
              <a:rPr lang="en-US" sz="2800" dirty="0"/>
              <a:t>     account for the energy needed to manufacture and install the solar panels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most recent estimate I have is that it takes 4,000 kWh of energy to </a:t>
            </a:r>
          </a:p>
          <a:p>
            <a:r>
              <a:rPr lang="en-US" sz="2800" dirty="0"/>
              <a:t>      manufacture a 1 kW solar panel.  I increase this to 5,000 kWh, to cover </a:t>
            </a:r>
          </a:p>
          <a:p>
            <a:r>
              <a:rPr lang="en-US" sz="2800" dirty="0"/>
              <a:t>      installation as well and to be conservative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a 10 kW solar panel that comes to 50,000 kWh, but since it covers at </a:t>
            </a:r>
          </a:p>
          <a:p>
            <a:r>
              <a:rPr lang="en-US" sz="2800" dirty="0"/>
              <a:t>      least 30 years, that comes to about 1,700 kWh/year.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the total amount of energy we need not operate the new passive </a:t>
            </a:r>
          </a:p>
          <a:p>
            <a:r>
              <a:rPr lang="en-US" sz="2800" dirty="0"/>
              <a:t>     House + EV + solar combination is 700 + 1,700 = 2,400 kWh which is just </a:t>
            </a:r>
          </a:p>
          <a:p>
            <a:r>
              <a:rPr lang="en-US" sz="2800" dirty="0"/>
              <a:t>    1/22 or less than 5% of the energy we now use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24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138" y="-109942"/>
            <a:ext cx="10515600" cy="1325563"/>
          </a:xfrm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3200" dirty="0"/>
              <a:t>Climate Change (Cartoons)</a:t>
            </a:r>
          </a:p>
        </p:txBody>
      </p:sp>
      <p:pic>
        <p:nvPicPr>
          <p:cNvPr id="3" name="Picture 2" descr="C:\Users\larry\Pictures\Screenshots\Screenshot (5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31123" r="22982" b="17908"/>
          <a:stretch/>
        </p:blipFill>
        <p:spPr bwMode="auto">
          <a:xfrm>
            <a:off x="2097482" y="1004470"/>
            <a:ext cx="7997035" cy="4849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369" y="6137031"/>
            <a:ext cx="140677" cy="65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931" y="6418385"/>
            <a:ext cx="793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http://politicalhumor.about.com/od/globalwarming/ig/Global-Warming-Cartoons/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4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A9E5A-4992-47D9-ADF0-A2821232C63D}"/>
              </a:ext>
            </a:extLst>
          </p:cNvPr>
          <p:cNvSpPr txBox="1"/>
          <p:nvPr/>
        </p:nvSpPr>
        <p:spPr>
          <a:xfrm>
            <a:off x="5437761" y="262647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8C90C-432F-49D4-837E-136708C25197}"/>
              </a:ext>
            </a:extLst>
          </p:cNvPr>
          <p:cNvSpPr txBox="1"/>
          <p:nvPr/>
        </p:nvSpPr>
        <p:spPr>
          <a:xfrm>
            <a:off x="787941" y="980420"/>
            <a:ext cx="1095639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  Electric Grid </a:t>
            </a:r>
            <a:r>
              <a:rPr lang="en-US" sz="2800" dirty="0">
                <a:sym typeface="Wingdings" panose="05000000000000000000" pitchFamily="2" charset="2"/>
              </a:rPr>
              <a:t> Vehicle battery:  Charging your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   Electric Grid  Vehicle battery: V2G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  Most important purpose: stabilizing the electric grid when most of our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electricity comes from solar/wind which are highly variable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EV batteries often store 50 to 100 kWh of energy.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Millions of these can absorb energy when it is abundant and send it to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the grid when it is scarce, thus largely solving the biggest problem of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solar and wind, which are highly variable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Potentially low cost as the batteries are already bought as part of a car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903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A743F-13C4-4022-9415-5C9D487DE6A7}"/>
              </a:ext>
            </a:extLst>
          </p:cNvPr>
          <p:cNvSpPr txBox="1"/>
          <p:nvPr/>
        </p:nvSpPr>
        <p:spPr>
          <a:xfrm>
            <a:off x="4850996" y="29255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1C867-4C1D-42D4-811E-53663FFF00CA}"/>
              </a:ext>
            </a:extLst>
          </p:cNvPr>
          <p:cNvSpPr txBox="1"/>
          <p:nvPr/>
        </p:nvSpPr>
        <p:spPr>
          <a:xfrm>
            <a:off x="487568" y="914628"/>
            <a:ext cx="11652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 problem with V2G: battery cycles sent to the grid age the battery </a:t>
            </a:r>
          </a:p>
          <a:p>
            <a:r>
              <a:rPr lang="en-US" sz="2800" dirty="0"/>
              <a:t>      and reduce the cycles for driving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It is not clear how much this ages the battery, or even if it does age it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factor that ages batteries is depth of discharge.  When driving an </a:t>
            </a:r>
          </a:p>
          <a:p>
            <a:r>
              <a:rPr lang="en-US" sz="2800" dirty="0"/>
              <a:t>      EV uphill or accelerating, you can easily discharge at the rate of 50 to </a:t>
            </a:r>
          </a:p>
          <a:p>
            <a:r>
              <a:rPr lang="en-US" sz="2800" dirty="0"/>
              <a:t>      100 kW.  In contrast, discharge rates with V2G would be less than 1/10 </a:t>
            </a:r>
          </a:p>
          <a:p>
            <a:r>
              <a:rPr lang="en-US" sz="2800" dirty="0"/>
              <a:t>      of that rate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studies indicate some aging, but one study said that the gentle cycling </a:t>
            </a:r>
          </a:p>
          <a:p>
            <a:r>
              <a:rPr lang="en-US" sz="2800" dirty="0"/>
              <a:t>      with V2G would actually improve the battery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01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B1240-3AD5-4A2F-8E52-D7B4B7E4F7DB}"/>
              </a:ext>
            </a:extLst>
          </p:cNvPr>
          <p:cNvSpPr txBox="1"/>
          <p:nvPr/>
        </p:nvSpPr>
        <p:spPr>
          <a:xfrm>
            <a:off x="5281301" y="692209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DBAE5-49F4-4A21-8BAD-6B167E9DE48E}"/>
              </a:ext>
            </a:extLst>
          </p:cNvPr>
          <p:cNvSpPr txBox="1"/>
          <p:nvPr/>
        </p:nvSpPr>
        <p:spPr>
          <a:xfrm>
            <a:off x="743484" y="1726250"/>
            <a:ext cx="1062169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our purposes we will assume that battery cycles sent through </a:t>
            </a:r>
          </a:p>
          <a:p>
            <a:r>
              <a:rPr lang="en-US" sz="2800" dirty="0"/>
              <a:t>      V2G have the same aging effect as driving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average American family owns two cars which are driven a </a:t>
            </a:r>
          </a:p>
          <a:p>
            <a:r>
              <a:rPr lang="en-US" sz="2800" dirty="0"/>
              <a:t>      combined 20,000 miles per year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assume that each car is driven about 10,000 miles/year, and </a:t>
            </a:r>
          </a:p>
          <a:p>
            <a:r>
              <a:rPr lang="en-US" sz="2800" dirty="0"/>
              <a:t>      that one of them is usually at home during the day, so it is there to </a:t>
            </a:r>
          </a:p>
          <a:p>
            <a:r>
              <a:rPr lang="en-US" sz="2800" dirty="0"/>
              <a:t>      participate in V2G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938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A4491-2712-48DD-B1E3-BA5651921F80}"/>
              </a:ext>
            </a:extLst>
          </p:cNvPr>
          <p:cNvSpPr txBox="1"/>
          <p:nvPr/>
        </p:nvSpPr>
        <p:spPr>
          <a:xfrm>
            <a:off x="4674549" y="247828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D8C62-ADB9-4AD1-B2F3-C87B78198C0B}"/>
              </a:ext>
            </a:extLst>
          </p:cNvPr>
          <p:cNvSpPr txBox="1"/>
          <p:nvPr/>
        </p:nvSpPr>
        <p:spPr>
          <a:xfrm>
            <a:off x="471158" y="771048"/>
            <a:ext cx="1124968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Tesla batteries appear to retain 80% of their capacity even after 500,000 </a:t>
            </a:r>
          </a:p>
          <a:p>
            <a:r>
              <a:rPr lang="en-US" sz="2800" dirty="0"/>
              <a:t>      miles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at 10,000 miles/year, it would take 50 years to travel 500,000 miles!, </a:t>
            </a:r>
          </a:p>
          <a:p>
            <a:r>
              <a:rPr lang="en-US" sz="2800" dirty="0"/>
              <a:t>      but it is unlikely that the calendar life of a battery would last that long.</a:t>
            </a:r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there is absolutely no reason not to use the car battery for other </a:t>
            </a:r>
          </a:p>
          <a:p>
            <a:r>
              <a:rPr lang="en-US" sz="2800" dirty="0"/>
              <a:t>      purposes, such as V2G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Since many EVs, such as Tesla Model 3, get about 4 miles/kWh, and if we </a:t>
            </a:r>
          </a:p>
          <a:p>
            <a:r>
              <a:rPr lang="en-US" sz="2800" dirty="0"/>
              <a:t>      assume that the V2G cycles use the same energy as driving 10,000 </a:t>
            </a:r>
          </a:p>
          <a:p>
            <a:r>
              <a:rPr lang="en-US" sz="2800" dirty="0"/>
              <a:t>      miles/year, then each year we send (10,000/4) = 2,500 kWh back to the </a:t>
            </a:r>
          </a:p>
          <a:p>
            <a:r>
              <a:rPr lang="en-US" sz="2800" dirty="0"/>
              <a:t>      grid using V2G, which should earn us at least $250/year</a:t>
            </a:r>
          </a:p>
        </p:txBody>
      </p:sp>
    </p:spTree>
    <p:extLst>
      <p:ext uri="{BB962C8B-B14F-4D97-AF65-F5344CB8AC3E}">
        <p14:creationId xmlns:p14="http://schemas.microsoft.com/office/powerpoint/2010/main" val="39383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86797-A80C-4271-9D1C-B4DFDD985D5D}"/>
              </a:ext>
            </a:extLst>
          </p:cNvPr>
          <p:cNvSpPr txBox="1"/>
          <p:nvPr/>
        </p:nvSpPr>
        <p:spPr>
          <a:xfrm>
            <a:off x="5042095" y="292694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5128-F438-433F-BF71-B39865C71B70}"/>
              </a:ext>
            </a:extLst>
          </p:cNvPr>
          <p:cNvSpPr txBox="1"/>
          <p:nvPr/>
        </p:nvSpPr>
        <p:spPr>
          <a:xfrm>
            <a:off x="521752" y="963996"/>
            <a:ext cx="114621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we drive 10,000 miles/year, and use the equivalent of 10,000 </a:t>
            </a:r>
          </a:p>
          <a:p>
            <a:r>
              <a:rPr lang="en-US" sz="2800" dirty="0"/>
              <a:t>      miles/year in using V2G, then after 25 years we have “driven” the </a:t>
            </a:r>
          </a:p>
          <a:p>
            <a:r>
              <a:rPr lang="en-US" sz="2800" dirty="0"/>
              <a:t>      equivalent of 500,000 miles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if our battery capacity is down 20% we might want to get a new battery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we have earned over $6000 ($250/year for 25 years: actually more </a:t>
            </a:r>
          </a:p>
          <a:p>
            <a:r>
              <a:rPr lang="en-US" sz="2800" dirty="0"/>
              <a:t>     due to inflation) over those 25 years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And if we sell our used battery (with 80% capacity) to a battery farm, the </a:t>
            </a:r>
          </a:p>
          <a:p>
            <a:r>
              <a:rPr lang="en-US" sz="2800" dirty="0"/>
              <a:t>     combination of our sale and the V2G money we have earned </a:t>
            </a:r>
            <a:r>
              <a:rPr lang="en-US" sz="2800"/>
              <a:t>should get us</a:t>
            </a:r>
            <a:endParaRPr lang="en-US" sz="2800" dirty="0"/>
          </a:p>
          <a:p>
            <a:r>
              <a:rPr lang="en-US" sz="2800" dirty="0"/>
              <a:t>     new battery for free</a:t>
            </a:r>
          </a:p>
        </p:txBody>
      </p:sp>
    </p:spTree>
    <p:extLst>
      <p:ext uri="{BB962C8B-B14F-4D97-AF65-F5344CB8AC3E}">
        <p14:creationId xmlns:p14="http://schemas.microsoft.com/office/powerpoint/2010/main" val="304546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92AB3-4532-4156-9114-5F2F33BC9EC1}"/>
              </a:ext>
            </a:extLst>
          </p:cNvPr>
          <p:cNvSpPr txBox="1"/>
          <p:nvPr/>
        </p:nvSpPr>
        <p:spPr>
          <a:xfrm>
            <a:off x="4923064" y="726621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00A4F-A9D3-4FEB-8F76-0AEC1A2C9F55}"/>
              </a:ext>
            </a:extLst>
          </p:cNvPr>
          <p:cNvSpPr txBox="1"/>
          <p:nvPr/>
        </p:nvSpPr>
        <p:spPr>
          <a:xfrm>
            <a:off x="498021" y="1943100"/>
            <a:ext cx="112210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we have benefited ourselves, as well as the world, as we have solved </a:t>
            </a:r>
          </a:p>
          <a:p>
            <a:r>
              <a:rPr lang="en-US" sz="2800" dirty="0"/>
              <a:t>the biggest problem facing renewable energy (e.g., solar/wind), </a:t>
            </a:r>
          </a:p>
          <a:p>
            <a:r>
              <a:rPr lang="en-US" sz="2800" dirty="0"/>
              <a:t>which in turn addresses the most important problem of all, climate change.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58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3446E-3550-4809-8858-52A0272A5B5C}"/>
              </a:ext>
            </a:extLst>
          </p:cNvPr>
          <p:cNvSpPr txBox="1"/>
          <p:nvPr/>
        </p:nvSpPr>
        <p:spPr>
          <a:xfrm>
            <a:off x="4053072" y="476122"/>
            <a:ext cx="336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V2H: Vehicle to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739B3-A1C1-49E1-B0EE-AB5C75ACBD1E}"/>
              </a:ext>
            </a:extLst>
          </p:cNvPr>
          <p:cNvSpPr txBox="1"/>
          <p:nvPr/>
        </p:nvSpPr>
        <p:spPr>
          <a:xfrm>
            <a:off x="717313" y="1120262"/>
            <a:ext cx="1118261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 Closely related to V2G is V2H: Vehicle to Home, in which the battery in </a:t>
            </a:r>
          </a:p>
          <a:p>
            <a:r>
              <a:rPr lang="en-US" sz="2800" dirty="0"/>
              <a:t>      the car provides energy to your home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average family not only owns two cars that are driven a combined </a:t>
            </a:r>
          </a:p>
          <a:p>
            <a:r>
              <a:rPr lang="en-US" sz="2800" dirty="0"/>
              <a:t>      20,000 miles/year, but those two cars consume a total of about 28,000 </a:t>
            </a:r>
          </a:p>
          <a:p>
            <a:r>
              <a:rPr lang="en-US" sz="2800" dirty="0"/>
              <a:t>      kWh/year, when you convert the energy in the gasoline/ethanol mixture</a:t>
            </a:r>
          </a:p>
          <a:p>
            <a:r>
              <a:rPr lang="en-US" sz="2800"/>
              <a:t>      to </a:t>
            </a:r>
            <a:r>
              <a:rPr lang="en-US" sz="2800" dirty="0"/>
              <a:t>kWh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EVs, such as the Model 3, get 4 miles/kWh, so two such EVs </a:t>
            </a:r>
          </a:p>
          <a:p>
            <a:r>
              <a:rPr lang="en-US" sz="2800" dirty="0"/>
              <a:t>     driving a combined 20,000 miles/year, would only consume 5,000 </a:t>
            </a:r>
          </a:p>
          <a:p>
            <a:r>
              <a:rPr lang="en-US" sz="2800" dirty="0"/>
              <a:t>     kWh/year if they get their energy from clean sources, such as hydro, </a:t>
            </a:r>
          </a:p>
          <a:p>
            <a:r>
              <a:rPr lang="en-US" sz="2800" dirty="0"/>
              <a:t>     solar, or wind, less than 1/5 (18%) of the energy consumed by gas cars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641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629D4-E1CD-4F99-80E3-7651326FAB24}"/>
              </a:ext>
            </a:extLst>
          </p:cNvPr>
          <p:cNvSpPr txBox="1"/>
          <p:nvPr/>
        </p:nvSpPr>
        <p:spPr>
          <a:xfrm>
            <a:off x="4309624" y="389236"/>
            <a:ext cx="336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V2H: Vehicle to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B1A58-65CB-410F-9FE0-E1C9AD17ED9C}"/>
              </a:ext>
            </a:extLst>
          </p:cNvPr>
          <p:cNvSpPr txBox="1"/>
          <p:nvPr/>
        </p:nvSpPr>
        <p:spPr>
          <a:xfrm>
            <a:off x="815818" y="1012954"/>
            <a:ext cx="1074403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average American home consumes 11,000 to 12,000 kWh of </a:t>
            </a:r>
          </a:p>
          <a:p>
            <a:r>
              <a:rPr lang="en-US" sz="2800" dirty="0"/>
              <a:t>      electricity, plus 12,000 to 14,000 kWh of heat (usually natural gas) </a:t>
            </a:r>
          </a:p>
          <a:p>
            <a:r>
              <a:rPr lang="en-US" sz="2800" dirty="0"/>
              <a:t>      for a total of about 25,000 kWh/year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 build a house to the European Passive House standards, which </a:t>
            </a:r>
          </a:p>
          <a:p>
            <a:r>
              <a:rPr lang="en-US" sz="2800" dirty="0"/>
              <a:t>     increases the initial cost of the house itself by 6% (3% cost of house + </a:t>
            </a:r>
          </a:p>
          <a:p>
            <a:r>
              <a:rPr lang="en-US" sz="2800" dirty="0"/>
              <a:t>     land), you cut the energy needed by a factor of 4.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 also include the most energy efficient appliances, especially </a:t>
            </a:r>
          </a:p>
          <a:p>
            <a:r>
              <a:rPr lang="en-US" sz="2800" dirty="0"/>
              <a:t>     a heat-pump water heater, you increase it to a total of a factor of 5, </a:t>
            </a:r>
          </a:p>
          <a:p>
            <a:r>
              <a:rPr lang="en-US" sz="2800" dirty="0"/>
              <a:t>     or 5,000 kWh/year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69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1515</Words>
  <Application>Microsoft Office PowerPoint</Application>
  <PresentationFormat>Widescreen</PresentationFormat>
  <Paragraphs>227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V2G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Climate Change (Cartoons)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V2G</dc:title>
  <dc:creator>larry gales</dc:creator>
  <cp:lastModifiedBy>larry gales</cp:lastModifiedBy>
  <cp:revision>47</cp:revision>
  <dcterms:created xsi:type="dcterms:W3CDTF">2019-08-11T00:09:28Z</dcterms:created>
  <dcterms:modified xsi:type="dcterms:W3CDTF">2019-08-13T06:54:22Z</dcterms:modified>
</cp:coreProperties>
</file>