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8" r:id="rId3"/>
    <p:sldId id="275" r:id="rId4"/>
    <p:sldId id="269" r:id="rId5"/>
    <p:sldId id="257" r:id="rId6"/>
    <p:sldId id="258" r:id="rId7"/>
    <p:sldId id="273" r:id="rId8"/>
    <p:sldId id="271" r:id="rId9"/>
    <p:sldId id="274" r:id="rId10"/>
    <p:sldId id="272" r:id="rId11"/>
    <p:sldId id="261" r:id="rId12"/>
    <p:sldId id="259" r:id="rId13"/>
    <p:sldId id="260" r:id="rId14"/>
    <p:sldId id="263" r:id="rId15"/>
    <p:sldId id="262" r:id="rId16"/>
    <p:sldId id="264" r:id="rId17"/>
    <p:sldId id="266" r:id="rId18"/>
    <p:sldId id="276"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0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54"/>
    <p:restoredTop sz="84058"/>
  </p:normalViewPr>
  <p:slideViewPr>
    <p:cSldViewPr snapToGrid="0" snapToObjects="1">
      <p:cViewPr varScale="1">
        <p:scale>
          <a:sx n="84" d="100"/>
          <a:sy n="84" d="100"/>
        </p:scale>
        <p:origin x="-17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bshirts%201/Dropbox/collaborations/Elizabeth%20Rosenthal%20and%20Gail%20Jarvik/ASHG%202019/ExamplePenBRCA2_with_fig.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bshirts%201/Dropbox/collaborations/Elizabeth%20Rosenthal%20and%20Gail%20Jarvik/ASHG%202019/ExamplePenBRCA2_with_fig.xlsx"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Cumulative</a:t>
            </a:r>
            <a:r>
              <a:rPr lang="en-US" baseline="0" dirty="0"/>
              <a:t> Breast and Ovarian Cancer Risk: </a:t>
            </a:r>
            <a:r>
              <a:rPr lang="en-US" b="1" baseline="0" dirty="0"/>
              <a:t>Women</a:t>
            </a:r>
            <a:endParaRPr lang="en-US" b="1" dirty="0"/>
          </a:p>
        </c:rich>
      </c:tx>
      <c:layout/>
      <c:overlay val="0"/>
      <c:spPr>
        <a:noFill/>
        <a:ln>
          <a:noFill/>
        </a:ln>
        <a:effectLst/>
      </c:spPr>
    </c:title>
    <c:autoTitleDeleted val="0"/>
    <c:plotArea>
      <c:layout/>
      <c:barChart>
        <c:barDir val="col"/>
        <c:grouping val="clustered"/>
        <c:varyColors val="0"/>
        <c:ser>
          <c:idx val="0"/>
          <c:order val="0"/>
          <c:tx>
            <c:strRef>
              <c:f>Sheet1!$B$16</c:f>
              <c:strCache>
                <c:ptCount val="1"/>
                <c:pt idx="0">
                  <c:v>Population</c:v>
                </c:pt>
              </c:strCache>
            </c:strRef>
          </c:tx>
          <c:spPr>
            <a:solidFill>
              <a:schemeClr val="accent1"/>
            </a:solidFill>
            <a:ln>
              <a:noFill/>
            </a:ln>
            <a:effectLst/>
          </c:spPr>
          <c:invertIfNegative val="0"/>
          <c:cat>
            <c:strRef>
              <c:f>Sheet1!$A$2:$A$8</c:f>
              <c:strCache>
                <c:ptCount val="7"/>
                <c:pt idx="0">
                  <c:v>&lt;20</c:v>
                </c:pt>
                <c:pt idx="1">
                  <c:v>20-29</c:v>
                </c:pt>
                <c:pt idx="2">
                  <c:v>30-39</c:v>
                </c:pt>
                <c:pt idx="3">
                  <c:v>40-49</c:v>
                </c:pt>
                <c:pt idx="4">
                  <c:v>50-49</c:v>
                </c:pt>
                <c:pt idx="5">
                  <c:v>60-69</c:v>
                </c:pt>
                <c:pt idx="6">
                  <c:v>70+</c:v>
                </c:pt>
              </c:strCache>
            </c:strRef>
          </c:cat>
          <c:val>
            <c:numRef>
              <c:f>Sheet1!$B$2:$B$8</c:f>
              <c:numCache>
                <c:formatCode>General</c:formatCode>
                <c:ptCount val="7"/>
                <c:pt idx="0">
                  <c:v>8.85E-7</c:v>
                </c:pt>
                <c:pt idx="1">
                  <c:v>4.0997E-5</c:v>
                </c:pt>
                <c:pt idx="2">
                  <c:v>0.00189916</c:v>
                </c:pt>
                <c:pt idx="3">
                  <c:v>0.00878848</c:v>
                </c:pt>
                <c:pt idx="4">
                  <c:v>0.0275136</c:v>
                </c:pt>
                <c:pt idx="5">
                  <c:v>0.05646</c:v>
                </c:pt>
                <c:pt idx="6">
                  <c:v>0.0793</c:v>
                </c:pt>
              </c:numCache>
            </c:numRef>
          </c:val>
          <c:extLst xmlns:c16r2="http://schemas.microsoft.com/office/drawing/2015/06/chart">
            <c:ext xmlns:c16="http://schemas.microsoft.com/office/drawing/2014/chart" uri="{C3380CC4-5D6E-409C-BE32-E72D297353CC}">
              <c16:uniqueId val="{00000000-1AA7-8D47-80DA-3EA407880928}"/>
            </c:ext>
          </c:extLst>
        </c:ser>
        <c:ser>
          <c:idx val="1"/>
          <c:order val="1"/>
          <c:tx>
            <c:strRef>
              <c:f>Sheet1!$C$16</c:f>
              <c:strCache>
                <c:ptCount val="1"/>
                <c:pt idx="0">
                  <c:v>Heterozygous</c:v>
                </c:pt>
              </c:strCache>
            </c:strRef>
          </c:tx>
          <c:spPr>
            <a:solidFill>
              <a:schemeClr val="accent2"/>
            </a:solidFill>
            <a:ln>
              <a:noFill/>
            </a:ln>
            <a:effectLst/>
          </c:spPr>
          <c:invertIfNegative val="0"/>
          <c:cat>
            <c:strRef>
              <c:f>Sheet1!$A$2:$A$8</c:f>
              <c:strCache>
                <c:ptCount val="7"/>
                <c:pt idx="0">
                  <c:v>&lt;20</c:v>
                </c:pt>
                <c:pt idx="1">
                  <c:v>20-29</c:v>
                </c:pt>
                <c:pt idx="2">
                  <c:v>30-39</c:v>
                </c:pt>
                <c:pt idx="3">
                  <c:v>40-49</c:v>
                </c:pt>
                <c:pt idx="4">
                  <c:v>50-49</c:v>
                </c:pt>
                <c:pt idx="5">
                  <c:v>60-69</c:v>
                </c:pt>
                <c:pt idx="6">
                  <c:v>70+</c:v>
                </c:pt>
              </c:strCache>
            </c:strRef>
          </c:cat>
          <c:val>
            <c:numRef>
              <c:f>Sheet1!$C$2:$C$8</c:f>
              <c:numCache>
                <c:formatCode>General</c:formatCode>
                <c:ptCount val="7"/>
                <c:pt idx="0">
                  <c:v>0.003451</c:v>
                </c:pt>
                <c:pt idx="1">
                  <c:v>0.015985</c:v>
                </c:pt>
                <c:pt idx="2">
                  <c:v>0.12691</c:v>
                </c:pt>
                <c:pt idx="3">
                  <c:v>0.2608</c:v>
                </c:pt>
                <c:pt idx="4">
                  <c:v>0.4571</c:v>
                </c:pt>
                <c:pt idx="5">
                  <c:v>0.5554</c:v>
                </c:pt>
                <c:pt idx="6">
                  <c:v>0.6449</c:v>
                </c:pt>
              </c:numCache>
            </c:numRef>
          </c:val>
          <c:extLst xmlns:c16r2="http://schemas.microsoft.com/office/drawing/2015/06/chart">
            <c:ext xmlns:c16="http://schemas.microsoft.com/office/drawing/2014/chart" uri="{C3380CC4-5D6E-409C-BE32-E72D297353CC}">
              <c16:uniqueId val="{00000001-1AA7-8D47-80DA-3EA407880928}"/>
            </c:ext>
          </c:extLst>
        </c:ser>
        <c:dLbls>
          <c:showLegendKey val="0"/>
          <c:showVal val="0"/>
          <c:showCatName val="0"/>
          <c:showSerName val="0"/>
          <c:showPercent val="0"/>
          <c:showBubbleSize val="0"/>
        </c:dLbls>
        <c:gapWidth val="219"/>
        <c:overlap val="-27"/>
        <c:axId val="2093321288"/>
        <c:axId val="2106441496"/>
      </c:barChart>
      <c:catAx>
        <c:axId val="209332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441496"/>
        <c:crosses val="autoZero"/>
        <c:auto val="1"/>
        <c:lblAlgn val="ctr"/>
        <c:lblOffset val="100"/>
        <c:noMultiLvlLbl val="0"/>
      </c:catAx>
      <c:valAx>
        <c:axId val="2106441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321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Cumulative Breast and Ovarian Cancer Risk: </a:t>
            </a:r>
            <a:r>
              <a:rPr lang="en-US" sz="1400" b="1" i="0" u="none" strike="noStrike" baseline="0" dirty="0">
                <a:effectLst/>
              </a:rPr>
              <a:t>Men</a:t>
            </a:r>
            <a:endParaRPr lang="en-US" b="1" dirty="0"/>
          </a:p>
        </c:rich>
      </c:tx>
      <c:layout/>
      <c:overlay val="0"/>
      <c:spPr>
        <a:noFill/>
        <a:ln>
          <a:noFill/>
        </a:ln>
        <a:effectLst/>
      </c:spPr>
    </c:title>
    <c:autoTitleDeleted val="0"/>
    <c:plotArea>
      <c:layout/>
      <c:barChart>
        <c:barDir val="col"/>
        <c:grouping val="clustered"/>
        <c:varyColors val="0"/>
        <c:ser>
          <c:idx val="0"/>
          <c:order val="0"/>
          <c:tx>
            <c:strRef>
              <c:f>Sheet1!$B$16</c:f>
              <c:strCache>
                <c:ptCount val="1"/>
                <c:pt idx="0">
                  <c:v>Population</c:v>
                </c:pt>
              </c:strCache>
            </c:strRef>
          </c:tx>
          <c:spPr>
            <a:solidFill>
              <a:schemeClr val="accent1"/>
            </a:solidFill>
            <a:ln>
              <a:noFill/>
            </a:ln>
            <a:effectLst/>
          </c:spPr>
          <c:invertIfNegative val="0"/>
          <c:cat>
            <c:strRef>
              <c:f>Sheet1!$A$9:$A$15</c:f>
              <c:strCache>
                <c:ptCount val="7"/>
                <c:pt idx="0">
                  <c:v>&lt;20</c:v>
                </c:pt>
                <c:pt idx="1">
                  <c:v>20-29</c:v>
                </c:pt>
                <c:pt idx="2">
                  <c:v>30-39</c:v>
                </c:pt>
                <c:pt idx="3">
                  <c:v>40-49</c:v>
                </c:pt>
                <c:pt idx="4">
                  <c:v>50-49</c:v>
                </c:pt>
                <c:pt idx="5">
                  <c:v>60-69</c:v>
                </c:pt>
                <c:pt idx="6">
                  <c:v>70+</c:v>
                </c:pt>
              </c:strCache>
            </c:strRef>
          </c:cat>
          <c:val>
            <c:numRef>
              <c:f>Sheet1!$B$9:$B$15</c:f>
              <c:numCache>
                <c:formatCode>General</c:formatCode>
                <c:ptCount val="7"/>
                <c:pt idx="0">
                  <c:v>7.58E-8</c:v>
                </c:pt>
                <c:pt idx="1">
                  <c:v>1.2E-6</c:v>
                </c:pt>
                <c:pt idx="2">
                  <c:v>1.9E-5</c:v>
                </c:pt>
                <c:pt idx="3">
                  <c:v>8.5E-5</c:v>
                </c:pt>
                <c:pt idx="4">
                  <c:v>0.00027</c:v>
                </c:pt>
                <c:pt idx="5">
                  <c:v>0.00067</c:v>
                </c:pt>
                <c:pt idx="6">
                  <c:v>0.0012</c:v>
                </c:pt>
              </c:numCache>
            </c:numRef>
          </c:val>
          <c:extLst xmlns:c16r2="http://schemas.microsoft.com/office/drawing/2015/06/chart">
            <c:ext xmlns:c16="http://schemas.microsoft.com/office/drawing/2014/chart" uri="{C3380CC4-5D6E-409C-BE32-E72D297353CC}">
              <c16:uniqueId val="{00000000-83DF-D644-AFD7-E76E1DCC5443}"/>
            </c:ext>
          </c:extLst>
        </c:ser>
        <c:ser>
          <c:idx val="1"/>
          <c:order val="1"/>
          <c:tx>
            <c:strRef>
              <c:f>Sheet1!$C$16</c:f>
              <c:strCache>
                <c:ptCount val="1"/>
                <c:pt idx="0">
                  <c:v>Heterozygous</c:v>
                </c:pt>
              </c:strCache>
            </c:strRef>
          </c:tx>
          <c:spPr>
            <a:solidFill>
              <a:schemeClr val="accent2"/>
            </a:solidFill>
            <a:ln>
              <a:noFill/>
            </a:ln>
            <a:effectLst/>
          </c:spPr>
          <c:invertIfNegative val="0"/>
          <c:cat>
            <c:strRef>
              <c:f>Sheet1!$A$9:$A$15</c:f>
              <c:strCache>
                <c:ptCount val="7"/>
                <c:pt idx="0">
                  <c:v>&lt;20</c:v>
                </c:pt>
                <c:pt idx="1">
                  <c:v>20-29</c:v>
                </c:pt>
                <c:pt idx="2">
                  <c:v>30-39</c:v>
                </c:pt>
                <c:pt idx="3">
                  <c:v>40-49</c:v>
                </c:pt>
                <c:pt idx="4">
                  <c:v>50-49</c:v>
                </c:pt>
                <c:pt idx="5">
                  <c:v>60-69</c:v>
                </c:pt>
                <c:pt idx="6">
                  <c:v>70+</c:v>
                </c:pt>
              </c:strCache>
            </c:strRef>
          </c:cat>
          <c:val>
            <c:numRef>
              <c:f>Sheet1!$C$9:$C$15</c:f>
              <c:numCache>
                <c:formatCode>General</c:formatCode>
                <c:ptCount val="7"/>
                <c:pt idx="0">
                  <c:v>0.000114</c:v>
                </c:pt>
                <c:pt idx="1">
                  <c:v>0.0018</c:v>
                </c:pt>
                <c:pt idx="2">
                  <c:v>0.012</c:v>
                </c:pt>
                <c:pt idx="3">
                  <c:v>0.027</c:v>
                </c:pt>
                <c:pt idx="4">
                  <c:v>0.047</c:v>
                </c:pt>
                <c:pt idx="5">
                  <c:v>0.068</c:v>
                </c:pt>
                <c:pt idx="6">
                  <c:v>0.083</c:v>
                </c:pt>
              </c:numCache>
            </c:numRef>
          </c:val>
          <c:extLst xmlns:c16r2="http://schemas.microsoft.com/office/drawing/2015/06/chart">
            <c:ext xmlns:c16="http://schemas.microsoft.com/office/drawing/2014/chart" uri="{C3380CC4-5D6E-409C-BE32-E72D297353CC}">
              <c16:uniqueId val="{00000001-83DF-D644-AFD7-E76E1DCC5443}"/>
            </c:ext>
          </c:extLst>
        </c:ser>
        <c:dLbls>
          <c:showLegendKey val="0"/>
          <c:showVal val="0"/>
          <c:showCatName val="0"/>
          <c:showSerName val="0"/>
          <c:showPercent val="0"/>
          <c:showBubbleSize val="0"/>
        </c:dLbls>
        <c:gapWidth val="219"/>
        <c:overlap val="-27"/>
        <c:axId val="2086823176"/>
        <c:axId val="2113887240"/>
      </c:barChart>
      <c:catAx>
        <c:axId val="208682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887240"/>
        <c:crosses val="autoZero"/>
        <c:auto val="1"/>
        <c:lblAlgn val="ctr"/>
        <c:lblOffset val="100"/>
        <c:noMultiLvlLbl val="0"/>
      </c:catAx>
      <c:valAx>
        <c:axId val="2113887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6823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828FF-129C-DD4D-85BB-46DCC7BA16F9}" type="datetimeFigureOut">
              <a:rPr lang="en-US" smtClean="0"/>
              <a:t>10/18/19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D9FAC-0044-D240-96DA-7F954D90172D}" type="slidenum">
              <a:rPr lang="en-US" smtClean="0"/>
              <a:t>‹#›</a:t>
            </a:fld>
            <a:endParaRPr lang="en-US"/>
          </a:p>
        </p:txBody>
      </p:sp>
    </p:spTree>
    <p:extLst>
      <p:ext uri="{BB962C8B-B14F-4D97-AF65-F5344CB8AC3E}">
        <p14:creationId xmlns:p14="http://schemas.microsoft.com/office/powerpoint/2010/main" val="338180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D9FAC-0044-D240-96DA-7F954D90172D}" type="slidenum">
              <a:rPr lang="en-US" smtClean="0"/>
              <a:t>1</a:t>
            </a:fld>
            <a:endParaRPr lang="en-US"/>
          </a:p>
        </p:txBody>
      </p:sp>
    </p:spTree>
    <p:extLst>
      <p:ext uri="{BB962C8B-B14F-4D97-AF65-F5344CB8AC3E}">
        <p14:creationId xmlns:p14="http://schemas.microsoft.com/office/powerpoint/2010/main" val="2572621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19</a:t>
            </a:fld>
            <a:endParaRPr lang="en-US"/>
          </a:p>
        </p:txBody>
      </p:sp>
    </p:spTree>
    <p:extLst>
      <p:ext uri="{BB962C8B-B14F-4D97-AF65-F5344CB8AC3E}">
        <p14:creationId xmlns:p14="http://schemas.microsoft.com/office/powerpoint/2010/main" val="20632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4</a:t>
            </a:fld>
            <a:endParaRPr lang="en-US"/>
          </a:p>
        </p:txBody>
      </p:sp>
    </p:spTree>
    <p:extLst>
      <p:ext uri="{BB962C8B-B14F-4D97-AF65-F5344CB8AC3E}">
        <p14:creationId xmlns:p14="http://schemas.microsoft.com/office/powerpoint/2010/main" val="280994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have now performed co-segregation analysis for a variant in BRCA1 -  The results (LR 14.24) suggest evidence that the variant is pathogenic.  These are likelihood ratios or Bayes Factors (both can be treated mathematically the same in Bayesian analysis).  Results &gt; 1 indicate evidence of pathogenicity, and results &lt; 1 indicate evidence against pathogenicity. </a:t>
            </a:r>
          </a:p>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5</a:t>
            </a:fld>
            <a:endParaRPr lang="en-US"/>
          </a:p>
        </p:txBody>
      </p:sp>
    </p:spTree>
    <p:extLst>
      <p:ext uri="{BB962C8B-B14F-4D97-AF65-F5344CB8AC3E}">
        <p14:creationId xmlns:p14="http://schemas.microsoft.com/office/powerpoint/2010/main" val="304356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6</a:t>
            </a:fld>
            <a:endParaRPr lang="en-US"/>
          </a:p>
        </p:txBody>
      </p:sp>
    </p:spTree>
    <p:extLst>
      <p:ext uri="{BB962C8B-B14F-4D97-AF65-F5344CB8AC3E}">
        <p14:creationId xmlns:p14="http://schemas.microsoft.com/office/powerpoint/2010/main" val="336818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first going to try a few things to see how changing the pedigree changes the likelihood ratio each individual in your group can try a different example to see how change in pedigree structure or affection status influences the co-segregation likelihood ratio results. </a:t>
            </a:r>
          </a:p>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12</a:t>
            </a:fld>
            <a:endParaRPr lang="en-US"/>
          </a:p>
        </p:txBody>
      </p:sp>
    </p:spTree>
    <p:extLst>
      <p:ext uri="{BB962C8B-B14F-4D97-AF65-F5344CB8AC3E}">
        <p14:creationId xmlns:p14="http://schemas.microsoft.com/office/powerpoint/2010/main" val="38764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Co-segregation analysis creates a ratio of the likelihood that the variant is associated with increased risk of a phenotype in the family relatives to the baseline population level risk over the likelihood that the increased risk in the family is due to a different, unlinked genetic variant. This generates a likelihood ratio.  If individual 3 does not have this variant, then it is assumed that her siblings do not have it either, and their phenotype is caused by a different variant.</a:t>
            </a:r>
          </a:p>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13</a:t>
            </a:fld>
            <a:endParaRPr lang="en-US"/>
          </a:p>
        </p:txBody>
      </p:sp>
    </p:spTree>
    <p:extLst>
      <p:ext uri="{BB962C8B-B14F-4D97-AF65-F5344CB8AC3E}">
        <p14:creationId xmlns:p14="http://schemas.microsoft.com/office/powerpoint/2010/main" val="245201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penetrance matrix has columns for the cumulative penetrance of the disease or trait in given age categories for men and women.  Women are the first 7 rows, men are the next 7 rows.  For a rare disease or trait, the first column (homozygous normal) is close to the cumulative disease incidence in the general population.  The second column is the cumulative  incidence in those heterozygous for an associated variant.  The third column is the cumulative incidence in those homozygous for an associated variant.  If good values for cumulative incidence are not known, you sometimes have to make assumptions and enter your educated guess.  Note that the penetrance for the homozygous alternative is identical to the penetrance in the heterozygotes in this model. This is because we are assuming that the variant is so rare, that homozygotes do not exist for the variant.  However, it can be positive in the case when a trait is autosomal recessive.  Although it may give reasonable results, with a correct penetrance matrix, this online tool is not designed for use with recessive disease.</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15</a:t>
            </a:fld>
            <a:endParaRPr lang="en-US"/>
          </a:p>
        </p:txBody>
      </p:sp>
    </p:spTree>
    <p:extLst>
      <p:ext uri="{BB962C8B-B14F-4D97-AF65-F5344CB8AC3E}">
        <p14:creationId xmlns:p14="http://schemas.microsoft.com/office/powerpoint/2010/main" val="373437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the changes you made and how then changed co-segregation likelihood ratio results with others in your group.</a:t>
            </a:r>
          </a:p>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16</a:t>
            </a:fld>
            <a:endParaRPr lang="en-US"/>
          </a:p>
        </p:txBody>
      </p:sp>
    </p:spTree>
    <p:extLst>
      <p:ext uri="{BB962C8B-B14F-4D97-AF65-F5344CB8AC3E}">
        <p14:creationId xmlns:p14="http://schemas.microsoft.com/office/powerpoint/2010/main" val="418736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D9FAC-0044-D240-96DA-7F954D90172D}" type="slidenum">
              <a:rPr lang="en-US" smtClean="0"/>
              <a:t>17</a:t>
            </a:fld>
            <a:endParaRPr lang="en-US"/>
          </a:p>
        </p:txBody>
      </p:sp>
    </p:spTree>
    <p:extLst>
      <p:ext uri="{BB962C8B-B14F-4D97-AF65-F5344CB8AC3E}">
        <p14:creationId xmlns:p14="http://schemas.microsoft.com/office/powerpoint/2010/main" val="22741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B93BBE-0FF5-F045-90FE-07126A76B6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EE221-17F5-3C47-9D42-C2DA6A7B4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ED98D65-EBB3-3148-BDC3-C75DA8EC806B}"/>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5" name="Footer Placeholder 4">
            <a:extLst>
              <a:ext uri="{FF2B5EF4-FFF2-40B4-BE49-F238E27FC236}">
                <a16:creationId xmlns="" xmlns:a16="http://schemas.microsoft.com/office/drawing/2014/main" id="{57E2BD63-AE08-544A-89A3-968DAB270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781969-BB16-6B4B-B762-806090B4A16A}"/>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176952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BF37A-B845-5A4F-AD80-FF2F48E432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957EE01-C6C0-5E4D-8D26-355F5AF96A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45D60A-BEF2-1945-819F-6F6FF6DF58D6}"/>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5" name="Footer Placeholder 4">
            <a:extLst>
              <a:ext uri="{FF2B5EF4-FFF2-40B4-BE49-F238E27FC236}">
                <a16:creationId xmlns="" xmlns:a16="http://schemas.microsoft.com/office/drawing/2014/main" id="{BDBB3761-CA3D-A342-B453-152B016F7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3A5CE0-6648-5D41-9EC6-2285992FC3A2}"/>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27835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6B4B436-13CB-F848-B305-27C2667A7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65E40D6-7499-0C48-A199-DB69584B0B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96F18C-3792-6B4F-A3F7-9890BFB1B8F0}"/>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5" name="Footer Placeholder 4">
            <a:extLst>
              <a:ext uri="{FF2B5EF4-FFF2-40B4-BE49-F238E27FC236}">
                <a16:creationId xmlns="" xmlns:a16="http://schemas.microsoft.com/office/drawing/2014/main" id="{9617CD5A-8C13-F345-B463-163A4AB4B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272CF8F-661E-1444-9E17-0C949200EB6C}"/>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421814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FF87FA-5873-914B-BE24-3FE04543D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4CA8B3B-0E44-C045-861D-B8FF3B2D66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3A08970-6A1F-3847-A4E5-6AD59019FCD6}"/>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5" name="Footer Placeholder 4">
            <a:extLst>
              <a:ext uri="{FF2B5EF4-FFF2-40B4-BE49-F238E27FC236}">
                <a16:creationId xmlns="" xmlns:a16="http://schemas.microsoft.com/office/drawing/2014/main" id="{D9EC2C6D-BE0B-4640-8C10-172E1ECF3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EC2731-79FC-C945-AACC-BF0470E8062A}"/>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113971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98278-2F0F-5246-98A5-E654752DA6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A904D25-354F-2442-A7EC-90377B02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6280480-05E7-3648-BA07-8F25C3048B84}"/>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5" name="Footer Placeholder 4">
            <a:extLst>
              <a:ext uri="{FF2B5EF4-FFF2-40B4-BE49-F238E27FC236}">
                <a16:creationId xmlns="" xmlns:a16="http://schemas.microsoft.com/office/drawing/2014/main" id="{98188969-A401-314F-8E3E-3B790609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45EDBC-B2E1-1B4C-9732-F4C988CEE9FD}"/>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70068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838446-DEF5-594A-B8B1-19AE5D2CE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CECBE6D-8C31-FE46-A28B-090271AC5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239D14-0CEA-A648-B8CA-0D28F9BFC0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7DAA6F0-B039-2747-A1BD-B943FE9A0D9F}"/>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6" name="Footer Placeholder 5">
            <a:extLst>
              <a:ext uri="{FF2B5EF4-FFF2-40B4-BE49-F238E27FC236}">
                <a16:creationId xmlns="" xmlns:a16="http://schemas.microsoft.com/office/drawing/2014/main" id="{596EA149-1B6B-A144-BB30-AD1DDF2BC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D0E759D-5EAA-894E-BB41-C4AFB3124311}"/>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248750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0AE6E6-D116-3E4C-AAD6-6BAC513B3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00E678-5EEB-2B47-8159-5E3F2D449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4AA8753-DDD0-9F4B-B595-C42B8E8956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60BDFC-1D01-6940-BD19-C0942220B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70628C0-07CF-BD47-AE9B-54DC0E6D7A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30A178B-C7A9-9243-B14D-F07CB8047FD0}"/>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8" name="Footer Placeholder 7">
            <a:extLst>
              <a:ext uri="{FF2B5EF4-FFF2-40B4-BE49-F238E27FC236}">
                <a16:creationId xmlns="" xmlns:a16="http://schemas.microsoft.com/office/drawing/2014/main" id="{10074906-B676-6442-A635-97A581BE6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BFF9B5B-1991-2D49-AF40-163542912BE8}"/>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112435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F49D9D-8D1D-2C4C-BE67-40BDD4C5A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6E55104-73E9-7E49-AE4C-46F65B3B57DF}"/>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4" name="Footer Placeholder 3">
            <a:extLst>
              <a:ext uri="{FF2B5EF4-FFF2-40B4-BE49-F238E27FC236}">
                <a16:creationId xmlns="" xmlns:a16="http://schemas.microsoft.com/office/drawing/2014/main" id="{210CE9B7-494B-304C-955A-8BC26D4B74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255D13B-163E-844F-97FB-B84D1224832B}"/>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412317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393432A-7674-5E40-97FC-53903C910D82}"/>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3" name="Footer Placeholder 2">
            <a:extLst>
              <a:ext uri="{FF2B5EF4-FFF2-40B4-BE49-F238E27FC236}">
                <a16:creationId xmlns="" xmlns:a16="http://schemas.microsoft.com/office/drawing/2014/main" id="{2E3DDCAD-2D27-154E-8207-565C42D02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8B3F1EC-3DE4-3045-9EDB-4CA42EBE86C2}"/>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240629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862659-17DE-2F4F-9B04-CADC7DF2C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7AD3997-9B91-9A4A-9BF8-944B09C4C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E05F6A1-27C0-A74A-90D6-EE52ABE42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D9AC18C-84C3-4D43-A63B-412B7B53A787}"/>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6" name="Footer Placeholder 5">
            <a:extLst>
              <a:ext uri="{FF2B5EF4-FFF2-40B4-BE49-F238E27FC236}">
                <a16:creationId xmlns="" xmlns:a16="http://schemas.microsoft.com/office/drawing/2014/main" id="{517FE975-1984-A042-9A82-17A47F896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7BEA7AB-B793-2041-9EAA-5A417F6F281F}"/>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328903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6B003-76BD-8745-927A-DF08862B7F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AEF16B3-D3C0-664B-99DD-A315223DC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DA1046D-0D1B-2541-A30D-6AE773EB4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26B8F0C-9061-B84A-B16D-1372A060B4C3}"/>
              </a:ext>
            </a:extLst>
          </p:cNvPr>
          <p:cNvSpPr>
            <a:spLocks noGrp="1"/>
          </p:cNvSpPr>
          <p:nvPr>
            <p:ph type="dt" sz="half" idx="10"/>
          </p:nvPr>
        </p:nvSpPr>
        <p:spPr/>
        <p:txBody>
          <a:bodyPr/>
          <a:lstStyle/>
          <a:p>
            <a:fld id="{B4CCB015-BA62-8043-8D11-4B5C237034D6}" type="datetimeFigureOut">
              <a:rPr lang="en-US" smtClean="0"/>
              <a:t>10/18/19</a:t>
            </a:fld>
            <a:endParaRPr lang="en-US"/>
          </a:p>
        </p:txBody>
      </p:sp>
      <p:sp>
        <p:nvSpPr>
          <p:cNvPr id="6" name="Footer Placeholder 5">
            <a:extLst>
              <a:ext uri="{FF2B5EF4-FFF2-40B4-BE49-F238E27FC236}">
                <a16:creationId xmlns="" xmlns:a16="http://schemas.microsoft.com/office/drawing/2014/main" id="{D4F1DFB5-E623-9E4C-BF39-1BB99C5AD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B2EA4DC-F95A-CE4A-8022-215742970DB9}"/>
              </a:ext>
            </a:extLst>
          </p:cNvPr>
          <p:cNvSpPr>
            <a:spLocks noGrp="1"/>
          </p:cNvSpPr>
          <p:nvPr>
            <p:ph type="sldNum" sz="quarter" idx="12"/>
          </p:nvPr>
        </p:nvSpPr>
        <p:spPr/>
        <p:txBody>
          <a:bodyPr/>
          <a:lstStyle/>
          <a:p>
            <a:fld id="{879913FB-B423-E745-80C5-B128AFACB522}" type="slidenum">
              <a:rPr lang="en-US" smtClean="0"/>
              <a:t>‹#›</a:t>
            </a:fld>
            <a:endParaRPr lang="en-US"/>
          </a:p>
        </p:txBody>
      </p:sp>
    </p:spTree>
    <p:extLst>
      <p:ext uri="{BB962C8B-B14F-4D97-AF65-F5344CB8AC3E}">
        <p14:creationId xmlns:p14="http://schemas.microsoft.com/office/powerpoint/2010/main" val="37132099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C8FC656-1AC2-C644-A663-C1E251B8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0B799E8-B1BE-6E4A-AE7A-3806AC1AD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96B79C-231A-A24A-8D65-B29F216BA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CB015-BA62-8043-8D11-4B5C237034D6}" type="datetimeFigureOut">
              <a:rPr lang="en-US" smtClean="0"/>
              <a:t>10/18/19</a:t>
            </a:fld>
            <a:endParaRPr lang="en-US"/>
          </a:p>
        </p:txBody>
      </p:sp>
      <p:sp>
        <p:nvSpPr>
          <p:cNvPr id="5" name="Footer Placeholder 4">
            <a:extLst>
              <a:ext uri="{FF2B5EF4-FFF2-40B4-BE49-F238E27FC236}">
                <a16:creationId xmlns="" xmlns:a16="http://schemas.microsoft.com/office/drawing/2014/main" id="{AF0C2BE6-4FCA-834B-8EE9-1B33FE6D8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01E07DE-DDA8-D64F-A04B-19AAF59BC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913FB-B423-E745-80C5-B128AFACB522}" type="slidenum">
              <a:rPr lang="en-US" smtClean="0"/>
              <a:t>‹#›</a:t>
            </a:fld>
            <a:endParaRPr lang="en-US"/>
          </a:p>
        </p:txBody>
      </p:sp>
    </p:spTree>
    <p:extLst>
      <p:ext uri="{BB962C8B-B14F-4D97-AF65-F5344CB8AC3E}">
        <p14:creationId xmlns:p14="http://schemas.microsoft.com/office/powerpoint/2010/main" val="3668592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Excel_Sheet2.xlsx"/><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Excel_Sheet3.xlsx"/><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ncbi.nlm.nih.gov/pubmed/?term=Risks+of+First+and+Subsequent+Cancers+Among+TP53+Mutation+Carriers+in+the+National+Cancer+Institute+Li-Fraumeni+Syndrome+Cohort"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ubmed/12900794" TargetMode="External"/><Relationship Id="rId3" Type="http://schemas.openxmlformats.org/officeDocument/2006/relationships/hyperlink" Target="https://www.ncbi.nlm.nih.gov/pubmed/1956364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1.xlsx"/><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60F25-BF27-864F-AFF0-44E3074D11CA}"/>
              </a:ext>
            </a:extLst>
          </p:cNvPr>
          <p:cNvSpPr>
            <a:spLocks noGrp="1"/>
          </p:cNvSpPr>
          <p:nvPr>
            <p:ph type="ctrTitle"/>
          </p:nvPr>
        </p:nvSpPr>
        <p:spPr>
          <a:xfrm>
            <a:off x="1524000" y="2223435"/>
            <a:ext cx="9144000" cy="1993767"/>
          </a:xfrm>
        </p:spPr>
        <p:txBody>
          <a:bodyPr>
            <a:normAutofit fontScale="90000"/>
          </a:bodyPr>
          <a:lstStyle/>
          <a:p>
            <a:r>
              <a:rPr lang="en-US" dirty="0" err="1"/>
              <a:t>Cosegregation</a:t>
            </a:r>
            <a:r>
              <a:rPr lang="en-US" dirty="0"/>
              <a:t> Analysis Using Custom </a:t>
            </a:r>
            <a:r>
              <a:rPr lang="en-US" dirty="0" smtClean="0"/>
              <a:t>Penetrance:</a:t>
            </a:r>
            <a:br>
              <a:rPr lang="en-US" dirty="0" smtClean="0"/>
            </a:br>
            <a:r>
              <a:rPr lang="en-US" dirty="0" err="1" smtClean="0"/>
              <a:t>AnalyzeMyVariant.org</a:t>
            </a:r>
            <a:endParaRPr lang="en-US" dirty="0"/>
          </a:p>
        </p:txBody>
      </p:sp>
      <p:sp>
        <p:nvSpPr>
          <p:cNvPr id="3" name="Subtitle 2">
            <a:extLst>
              <a:ext uri="{FF2B5EF4-FFF2-40B4-BE49-F238E27FC236}">
                <a16:creationId xmlns="" xmlns:a16="http://schemas.microsoft.com/office/drawing/2014/main" id="{31674606-DEDF-8248-B6F7-F02D8F75F7C0}"/>
              </a:ext>
            </a:extLst>
          </p:cNvPr>
          <p:cNvSpPr>
            <a:spLocks noGrp="1"/>
          </p:cNvSpPr>
          <p:nvPr>
            <p:ph type="subTitle" idx="1"/>
          </p:nvPr>
        </p:nvSpPr>
        <p:spPr>
          <a:xfrm>
            <a:off x="1524000" y="4911074"/>
            <a:ext cx="9144000" cy="1655762"/>
          </a:xfrm>
        </p:spPr>
        <p:txBody>
          <a:bodyPr/>
          <a:lstStyle/>
          <a:p>
            <a:r>
              <a:rPr lang="en-US" dirty="0"/>
              <a:t>Brian H. Shirts, MD, PhD</a:t>
            </a:r>
          </a:p>
          <a:p>
            <a:r>
              <a:rPr lang="en-US" dirty="0"/>
              <a:t>Associate Professor of Laboratory Medicine</a:t>
            </a:r>
          </a:p>
          <a:p>
            <a:r>
              <a:rPr lang="en-US" dirty="0"/>
              <a:t>University of Washington</a:t>
            </a:r>
          </a:p>
        </p:txBody>
      </p:sp>
      <p:sp>
        <p:nvSpPr>
          <p:cNvPr id="4" name="Subtitle 2">
            <a:extLst>
              <a:ext uri="{FF2B5EF4-FFF2-40B4-BE49-F238E27FC236}">
                <a16:creationId xmlns="" xmlns:a16="http://schemas.microsoft.com/office/drawing/2014/main" id="{6B64B533-07D5-1C4F-83DE-F59B8F3EC163}"/>
              </a:ext>
            </a:extLst>
          </p:cNvPr>
          <p:cNvSpPr txBox="1">
            <a:spLocks/>
          </p:cNvSpPr>
          <p:nvPr/>
        </p:nvSpPr>
        <p:spPr>
          <a:xfrm>
            <a:off x="1360371" y="45297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ASHG 2019 Workshop</a:t>
            </a:r>
          </a:p>
          <a:p>
            <a:r>
              <a:rPr lang="en-US" dirty="0"/>
              <a:t>Interactive Introduction to Tools for </a:t>
            </a:r>
          </a:p>
          <a:p>
            <a:r>
              <a:rPr lang="en-US" dirty="0"/>
              <a:t>Estimating Age-based Penetrance and Pathogenicity</a:t>
            </a:r>
          </a:p>
        </p:txBody>
      </p:sp>
    </p:spTree>
    <p:extLst>
      <p:ext uri="{BB962C8B-B14F-4D97-AF65-F5344CB8AC3E}">
        <p14:creationId xmlns:p14="http://schemas.microsoft.com/office/powerpoint/2010/main" val="1536455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5AC3F53-E627-5942-BBEA-B084D5469825}"/>
              </a:ext>
            </a:extLst>
          </p:cNvPr>
          <p:cNvSpPr>
            <a:spLocks noGrp="1"/>
          </p:cNvSpPr>
          <p:nvPr>
            <p:ph idx="1"/>
          </p:nvPr>
        </p:nvSpPr>
        <p:spPr>
          <a:xfrm>
            <a:off x="251059" y="285583"/>
            <a:ext cx="9066196" cy="4351338"/>
          </a:xfrm>
        </p:spPr>
        <p:txBody>
          <a:bodyPr>
            <a:normAutofit lnSpcReduction="10000"/>
          </a:bodyPr>
          <a:lstStyle/>
          <a:p>
            <a:pPr marL="514350" lvl="0" indent="-514350">
              <a:buFont typeface="+mj-lt"/>
              <a:buAutoNum type="arabicPeriod"/>
            </a:pPr>
            <a:r>
              <a:rPr lang="en-US" dirty="0"/>
              <a:t>Upload the example file  (BRCA1 excel file) </a:t>
            </a:r>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r>
              <a:rPr lang="en-US" dirty="0"/>
              <a:t>Choose a gene type “BRCA1”</a:t>
            </a:r>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r>
              <a:rPr lang="en-US" dirty="0"/>
              <a:t>Click start analysis</a:t>
            </a:r>
          </a:p>
          <a:p>
            <a:pPr marL="514350" indent="-514350">
              <a:buFont typeface="+mj-lt"/>
              <a:buAutoNum type="arabicPeriod"/>
            </a:pPr>
            <a:endParaRPr lang="en-US" dirty="0"/>
          </a:p>
        </p:txBody>
      </p:sp>
      <p:pic>
        <p:nvPicPr>
          <p:cNvPr id="5" name="Picture 4">
            <a:extLst>
              <a:ext uri="{FF2B5EF4-FFF2-40B4-BE49-F238E27FC236}">
                <a16:creationId xmlns="" xmlns:a16="http://schemas.microsoft.com/office/drawing/2014/main" id="{2CCED629-FF53-9D48-8E35-AF9C06D36490}"/>
              </a:ext>
            </a:extLst>
          </p:cNvPr>
          <p:cNvPicPr>
            <a:picLocks noChangeAspect="1"/>
          </p:cNvPicPr>
          <p:nvPr/>
        </p:nvPicPr>
        <p:blipFill>
          <a:blip r:embed="rId2"/>
          <a:stretch>
            <a:fillRect/>
          </a:stretch>
        </p:blipFill>
        <p:spPr>
          <a:xfrm>
            <a:off x="3562250" y="2084203"/>
            <a:ext cx="8291207" cy="3334820"/>
          </a:xfrm>
          <a:prstGeom prst="rect">
            <a:avLst/>
          </a:prstGeom>
          <a:ln>
            <a:solidFill>
              <a:schemeClr val="tx1"/>
            </a:solidFill>
          </a:ln>
        </p:spPr>
      </p:pic>
      <p:sp>
        <p:nvSpPr>
          <p:cNvPr id="8" name="Right Arrow 7">
            <a:extLst>
              <a:ext uri="{FF2B5EF4-FFF2-40B4-BE49-F238E27FC236}">
                <a16:creationId xmlns="" xmlns:a16="http://schemas.microsoft.com/office/drawing/2014/main" id="{5D296C5F-1C29-5E49-BE3A-17FFF268E07E}"/>
              </a:ext>
            </a:extLst>
          </p:cNvPr>
          <p:cNvSpPr/>
          <p:nvPr/>
        </p:nvSpPr>
        <p:spPr>
          <a:xfrm rot="737421">
            <a:off x="2269068" y="4719097"/>
            <a:ext cx="1519023" cy="400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0880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200D773-D615-8649-8940-DFE80F426878}"/>
              </a:ext>
            </a:extLst>
          </p:cNvPr>
          <p:cNvPicPr>
            <a:picLocks noChangeAspect="1"/>
          </p:cNvPicPr>
          <p:nvPr/>
        </p:nvPicPr>
        <p:blipFill>
          <a:blip r:embed="rId2"/>
          <a:stretch>
            <a:fillRect/>
          </a:stretch>
        </p:blipFill>
        <p:spPr>
          <a:xfrm>
            <a:off x="2398952" y="116423"/>
            <a:ext cx="7543230" cy="6742917"/>
          </a:xfrm>
          <a:prstGeom prst="rect">
            <a:avLst/>
          </a:prstGeom>
        </p:spPr>
      </p:pic>
    </p:spTree>
    <p:extLst>
      <p:ext uri="{BB962C8B-B14F-4D97-AF65-F5344CB8AC3E}">
        <p14:creationId xmlns:p14="http://schemas.microsoft.com/office/powerpoint/2010/main" val="11615808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A062F0-8BB3-EA44-A484-60A0469B9E21}"/>
              </a:ext>
            </a:extLst>
          </p:cNvPr>
          <p:cNvSpPr>
            <a:spLocks noGrp="1"/>
          </p:cNvSpPr>
          <p:nvPr>
            <p:ph type="title"/>
          </p:nvPr>
        </p:nvSpPr>
        <p:spPr/>
        <p:txBody>
          <a:bodyPr/>
          <a:lstStyle/>
          <a:p>
            <a:r>
              <a:rPr lang="en-US" dirty="0"/>
              <a:t>Changing the pedigree file</a:t>
            </a:r>
          </a:p>
        </p:txBody>
      </p:sp>
      <p:sp>
        <p:nvSpPr>
          <p:cNvPr id="3" name="Content Placeholder 2">
            <a:extLst>
              <a:ext uri="{FF2B5EF4-FFF2-40B4-BE49-F238E27FC236}">
                <a16:creationId xmlns="" xmlns:a16="http://schemas.microsoft.com/office/drawing/2014/main" id="{690DA0A2-9C7C-154B-8798-14B4222A1014}"/>
              </a:ext>
            </a:extLst>
          </p:cNvPr>
          <p:cNvSpPr>
            <a:spLocks noGrp="1"/>
          </p:cNvSpPr>
          <p:nvPr>
            <p:ph idx="1"/>
          </p:nvPr>
        </p:nvSpPr>
        <p:spPr>
          <a:xfrm>
            <a:off x="838200" y="1588168"/>
            <a:ext cx="10515600" cy="4588795"/>
          </a:xfrm>
        </p:spPr>
        <p:txBody>
          <a:bodyPr>
            <a:normAutofit fontScale="92500" lnSpcReduction="20000"/>
          </a:bodyPr>
          <a:lstStyle/>
          <a:p>
            <a:pPr lvl="0"/>
            <a:r>
              <a:rPr lang="en-US" dirty="0"/>
              <a:t>Open the example file: </a:t>
            </a:r>
            <a:r>
              <a:rPr lang="en-US" dirty="0">
                <a:solidFill>
                  <a:srgbClr val="830EC0"/>
                </a:solidFill>
              </a:rPr>
              <a:t>example-</a:t>
            </a:r>
            <a:r>
              <a:rPr lang="en-US" dirty="0" err="1">
                <a:solidFill>
                  <a:srgbClr val="830EC0"/>
                </a:solidFill>
              </a:rPr>
              <a:t>pedigree.xls</a:t>
            </a:r>
            <a:endParaRPr lang="en-US" dirty="0">
              <a:solidFill>
                <a:srgbClr val="830EC0"/>
              </a:solidFill>
            </a:endParaRPr>
          </a:p>
          <a:p>
            <a:pPr lvl="0"/>
            <a:r>
              <a:rPr lang="en-US" dirty="0"/>
              <a:t>Have one person in your group change the status of individual 3 from affected “2” to unaffected “1”</a:t>
            </a:r>
          </a:p>
          <a:p>
            <a:pPr lvl="1"/>
            <a:r>
              <a:rPr lang="en-US" dirty="0"/>
              <a:t>Save the file under a new name (i.e., example-pedigree-version2.xls)</a:t>
            </a:r>
          </a:p>
          <a:p>
            <a:pPr lvl="0"/>
            <a:r>
              <a:rPr lang="en-US" dirty="0"/>
              <a:t>Have one person in your group change the genotype of individual 3 from unknown to homozygous for the common allele. </a:t>
            </a:r>
          </a:p>
          <a:p>
            <a:pPr lvl="1"/>
            <a:r>
              <a:rPr lang="en-US" dirty="0"/>
              <a:t>You will need to change both allele 1 and allele 2 from “0” to “1”. </a:t>
            </a:r>
          </a:p>
          <a:p>
            <a:pPr lvl="1"/>
            <a:r>
              <a:rPr lang="en-US" dirty="0"/>
              <a:t>Save the file under a new name (i.e., example-pedigree-version3.xls)</a:t>
            </a:r>
          </a:p>
          <a:p>
            <a:pPr lvl="0"/>
            <a:r>
              <a:rPr lang="en-US" dirty="0"/>
              <a:t>Have others in your group try different changes the genotype or phenotype of individuals to see how that alters the pedigree.  </a:t>
            </a:r>
          </a:p>
          <a:p>
            <a:pPr lvl="1"/>
            <a:r>
              <a:rPr lang="en-US" dirty="0"/>
              <a:t>NOTE:  If you add or remove people from the pedigree file in a way that that creates an individual with an incomplete set of parents or that creates two separate pedigrees, the LINKAGE analysis used to create likelihood ratios will not work.</a:t>
            </a:r>
          </a:p>
          <a:p>
            <a:pPr lvl="1"/>
            <a:r>
              <a:rPr lang="en-US" dirty="0"/>
              <a:t>Save the file under a new name (i.e., example-pedigree-</a:t>
            </a:r>
            <a:r>
              <a:rPr lang="en-US" dirty="0" err="1"/>
              <a:t>versionXX.xls</a:t>
            </a:r>
            <a:r>
              <a:rPr lang="en-US" dirty="0"/>
              <a:t>)</a:t>
            </a:r>
          </a:p>
        </p:txBody>
      </p:sp>
    </p:spTree>
    <p:extLst>
      <p:ext uri="{BB962C8B-B14F-4D97-AF65-F5344CB8AC3E}">
        <p14:creationId xmlns:p14="http://schemas.microsoft.com/office/powerpoint/2010/main" val="31783144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 xmlns:a16="http://schemas.microsoft.com/office/drawing/2014/main" id="{4FFA11DC-C04F-AC48-B6C0-45ACC68005D5}"/>
              </a:ext>
            </a:extLst>
          </p:cNvPr>
          <p:cNvGraphicFramePr>
            <a:graphicFrameLocks noChangeAspect="1"/>
          </p:cNvGraphicFramePr>
          <p:nvPr>
            <p:extLst>
              <p:ext uri="{D42A27DB-BD31-4B8C-83A1-F6EECF244321}">
                <p14:modId xmlns:p14="http://schemas.microsoft.com/office/powerpoint/2010/main" val="2008493552"/>
              </p:ext>
            </p:extLst>
          </p:nvPr>
        </p:nvGraphicFramePr>
        <p:xfrm>
          <a:off x="411163" y="112713"/>
          <a:ext cx="11074400" cy="3570287"/>
        </p:xfrm>
        <a:graphic>
          <a:graphicData uri="http://schemas.openxmlformats.org/presentationml/2006/ole">
            <mc:AlternateContent xmlns:mc="http://schemas.openxmlformats.org/markup-compatibility/2006">
              <mc:Choice xmlns:v="urn:schemas-microsoft-com:vml" Requires="v">
                <p:oleObj spid="_x0000_s1046" name="Worksheet" r:id="rId4" imgW="17411700" imgH="5613400" progId="Excel.Sheet.12">
                  <p:embed/>
                </p:oleObj>
              </mc:Choice>
              <mc:Fallback>
                <p:oleObj name="Worksheet" r:id="rId4" imgW="17411700" imgH="5613400" progId="Excel.Sheet.12">
                  <p:embed/>
                  <p:pic>
                    <p:nvPicPr>
                      <p:cNvPr id="0" name=""/>
                      <p:cNvPicPr/>
                      <p:nvPr/>
                    </p:nvPicPr>
                    <p:blipFill>
                      <a:blip r:embed="rId5"/>
                      <a:stretch>
                        <a:fillRect/>
                      </a:stretch>
                    </p:blipFill>
                    <p:spPr>
                      <a:xfrm>
                        <a:off x="411163" y="112713"/>
                        <a:ext cx="11074400" cy="3570287"/>
                      </a:xfrm>
                      <a:prstGeom prst="rect">
                        <a:avLst/>
                      </a:prstGeom>
                    </p:spPr>
                  </p:pic>
                </p:oleObj>
              </mc:Fallback>
            </mc:AlternateContent>
          </a:graphicData>
        </a:graphic>
      </p:graphicFrame>
      <p:sp>
        <p:nvSpPr>
          <p:cNvPr id="5" name="Right Arrow 4">
            <a:extLst>
              <a:ext uri="{FF2B5EF4-FFF2-40B4-BE49-F238E27FC236}">
                <a16:creationId xmlns="" xmlns:a16="http://schemas.microsoft.com/office/drawing/2014/main" id="{0B15094C-E236-8242-BFD8-F5F89686FB8B}"/>
              </a:ext>
            </a:extLst>
          </p:cNvPr>
          <p:cNvSpPr/>
          <p:nvPr/>
        </p:nvSpPr>
        <p:spPr>
          <a:xfrm rot="19662092">
            <a:off x="4628986" y="866153"/>
            <a:ext cx="517392" cy="1713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ADD65CD8-9E28-834F-92A1-2033977D2D27}"/>
              </a:ext>
            </a:extLst>
          </p:cNvPr>
          <p:cNvSpPr txBox="1"/>
          <p:nvPr/>
        </p:nvSpPr>
        <p:spPr>
          <a:xfrm>
            <a:off x="4379811" y="915344"/>
            <a:ext cx="301686" cy="369332"/>
          </a:xfrm>
          <a:prstGeom prst="rect">
            <a:avLst/>
          </a:prstGeom>
          <a:noFill/>
        </p:spPr>
        <p:txBody>
          <a:bodyPr wrap="none" rtlCol="0">
            <a:spAutoFit/>
          </a:bodyPr>
          <a:lstStyle/>
          <a:p>
            <a:r>
              <a:rPr lang="en-US" dirty="0">
                <a:solidFill>
                  <a:srgbClr val="FF0000"/>
                </a:solidFill>
              </a:rPr>
              <a:t>1</a:t>
            </a:r>
          </a:p>
        </p:txBody>
      </p:sp>
      <p:sp>
        <p:nvSpPr>
          <p:cNvPr id="8" name="Left-Right Arrow Callout 7">
            <a:extLst>
              <a:ext uri="{FF2B5EF4-FFF2-40B4-BE49-F238E27FC236}">
                <a16:creationId xmlns="" xmlns:a16="http://schemas.microsoft.com/office/drawing/2014/main" id="{3F738ABB-1E44-C449-AC65-4C603C7965ED}"/>
              </a:ext>
            </a:extLst>
          </p:cNvPr>
          <p:cNvSpPr/>
          <p:nvPr/>
        </p:nvSpPr>
        <p:spPr>
          <a:xfrm>
            <a:off x="8239874" y="521966"/>
            <a:ext cx="1428108" cy="369332"/>
          </a:xfrm>
          <a:prstGeom prst="leftRightArrowCallout">
            <a:avLst>
              <a:gd name="adj1" fmla="val 25000"/>
              <a:gd name="adj2" fmla="val 25000"/>
              <a:gd name="adj3" fmla="val 25000"/>
              <a:gd name="adj4" fmla="val 199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C70CD272-7F49-6D4A-AD0B-486FEC7B2307}"/>
              </a:ext>
            </a:extLst>
          </p:cNvPr>
          <p:cNvSpPr txBox="1"/>
          <p:nvPr/>
        </p:nvSpPr>
        <p:spPr>
          <a:xfrm>
            <a:off x="8828771" y="507452"/>
            <a:ext cx="301686" cy="369332"/>
          </a:xfrm>
          <a:prstGeom prst="rect">
            <a:avLst/>
          </a:prstGeom>
          <a:noFill/>
        </p:spPr>
        <p:txBody>
          <a:bodyPr wrap="none" rtlCol="0">
            <a:spAutoFit/>
          </a:bodyPr>
          <a:lstStyle/>
          <a:p>
            <a:r>
              <a:rPr lang="en-US" dirty="0">
                <a:solidFill>
                  <a:srgbClr val="002060"/>
                </a:solidFill>
              </a:rPr>
              <a:t>1</a:t>
            </a:r>
          </a:p>
        </p:txBody>
      </p:sp>
    </p:spTree>
    <p:extLst>
      <p:ext uri="{BB962C8B-B14F-4D97-AF65-F5344CB8AC3E}">
        <p14:creationId xmlns:p14="http://schemas.microsoft.com/office/powerpoint/2010/main" val="17797622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4F7930A2-8EFC-A441-890E-4B0627241D77}"/>
              </a:ext>
            </a:extLst>
          </p:cNvPr>
          <p:cNvPicPr>
            <a:picLocks noGrp="1" noChangeAspect="1"/>
          </p:cNvPicPr>
          <p:nvPr>
            <p:ph idx="1"/>
          </p:nvPr>
        </p:nvPicPr>
        <p:blipFill>
          <a:blip r:embed="rId2"/>
          <a:stretch>
            <a:fillRect/>
          </a:stretch>
        </p:blipFill>
        <p:spPr>
          <a:xfrm>
            <a:off x="1438382" y="1524994"/>
            <a:ext cx="9390580" cy="4992658"/>
          </a:xfrm>
        </p:spPr>
      </p:pic>
      <p:sp>
        <p:nvSpPr>
          <p:cNvPr id="4" name="Title 1">
            <a:extLst>
              <a:ext uri="{FF2B5EF4-FFF2-40B4-BE49-F238E27FC236}">
                <a16:creationId xmlns="" xmlns:a16="http://schemas.microsoft.com/office/drawing/2014/main" id="{01D76B5B-6DDC-BF4F-836D-C4990BD94DC7}"/>
              </a:ext>
            </a:extLst>
          </p:cNvPr>
          <p:cNvSpPr>
            <a:spLocks noGrp="1"/>
          </p:cNvSpPr>
          <p:nvPr>
            <p:ph type="title"/>
          </p:nvPr>
        </p:nvSpPr>
        <p:spPr>
          <a:xfrm>
            <a:off x="838200" y="375399"/>
            <a:ext cx="10515600" cy="1325563"/>
          </a:xfrm>
        </p:spPr>
        <p:txBody>
          <a:bodyPr/>
          <a:lstStyle/>
          <a:p>
            <a:r>
              <a:rPr lang="en-US" dirty="0"/>
              <a:t>Creating Custom Penetrance Matrixes</a:t>
            </a:r>
          </a:p>
        </p:txBody>
      </p:sp>
      <p:sp>
        <p:nvSpPr>
          <p:cNvPr id="7" name="Right Arrow 6">
            <a:extLst>
              <a:ext uri="{FF2B5EF4-FFF2-40B4-BE49-F238E27FC236}">
                <a16:creationId xmlns="" xmlns:a16="http://schemas.microsoft.com/office/drawing/2014/main" id="{B8247916-2C1F-9B40-BE16-0EAA2DBEE380}"/>
              </a:ext>
            </a:extLst>
          </p:cNvPr>
          <p:cNvSpPr/>
          <p:nvPr/>
        </p:nvSpPr>
        <p:spPr>
          <a:xfrm rot="963826">
            <a:off x="1152893" y="4602707"/>
            <a:ext cx="786735" cy="318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 xmlns:a16="http://schemas.microsoft.com/office/drawing/2014/main" id="{8ED7BAC0-49BB-3E49-92EE-3B05431B6C66}"/>
              </a:ext>
            </a:extLst>
          </p:cNvPr>
          <p:cNvSpPr/>
          <p:nvPr/>
        </p:nvSpPr>
        <p:spPr>
          <a:xfrm rot="8352312">
            <a:off x="3021076" y="5242354"/>
            <a:ext cx="786735" cy="318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3974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 xmlns:a16="http://schemas.microsoft.com/office/drawing/2014/main" id="{36EDE55D-BCAF-F246-9258-4BF8B4E0A10F}"/>
              </a:ext>
            </a:extLst>
          </p:cNvPr>
          <p:cNvGraphicFramePr>
            <a:graphicFrameLocks noChangeAspect="1"/>
          </p:cNvGraphicFramePr>
          <p:nvPr>
            <p:extLst>
              <p:ext uri="{D42A27DB-BD31-4B8C-83A1-F6EECF244321}">
                <p14:modId xmlns:p14="http://schemas.microsoft.com/office/powerpoint/2010/main" val="2031429906"/>
              </p:ext>
            </p:extLst>
          </p:nvPr>
        </p:nvGraphicFramePr>
        <p:xfrm>
          <a:off x="2456208" y="2400614"/>
          <a:ext cx="7814381" cy="4300419"/>
        </p:xfrm>
        <a:graphic>
          <a:graphicData uri="http://schemas.openxmlformats.org/presentationml/2006/ole">
            <mc:AlternateContent xmlns:mc="http://schemas.openxmlformats.org/markup-compatibility/2006">
              <mc:Choice xmlns:v="urn:schemas-microsoft-com:vml" Requires="v">
                <p:oleObj spid="_x0000_s3094" name="Worksheet" r:id="rId4" imgW="5930900" imgH="3263900" progId="Excel.Sheet.12">
                  <p:embed/>
                </p:oleObj>
              </mc:Choice>
              <mc:Fallback>
                <p:oleObj name="Worksheet" r:id="rId4" imgW="5930900" imgH="3263900" progId="Excel.Sheet.12">
                  <p:embed/>
                  <p:pic>
                    <p:nvPicPr>
                      <p:cNvPr id="0" name=""/>
                      <p:cNvPicPr/>
                      <p:nvPr/>
                    </p:nvPicPr>
                    <p:blipFill>
                      <a:blip r:embed="rId5"/>
                      <a:stretch>
                        <a:fillRect/>
                      </a:stretch>
                    </p:blipFill>
                    <p:spPr>
                      <a:xfrm>
                        <a:off x="2456208" y="2400614"/>
                        <a:ext cx="7814381" cy="4300419"/>
                      </a:xfrm>
                      <a:prstGeom prst="rect">
                        <a:avLst/>
                      </a:prstGeom>
                    </p:spPr>
                  </p:pic>
                </p:oleObj>
              </mc:Fallback>
            </mc:AlternateContent>
          </a:graphicData>
        </a:graphic>
      </p:graphicFrame>
      <p:sp>
        <p:nvSpPr>
          <p:cNvPr id="5" name="TextBox 4">
            <a:extLst>
              <a:ext uri="{FF2B5EF4-FFF2-40B4-BE49-F238E27FC236}">
                <a16:creationId xmlns="" xmlns:a16="http://schemas.microsoft.com/office/drawing/2014/main" id="{0B6AFDFA-8C70-D044-B03F-514E0BA5F431}"/>
              </a:ext>
            </a:extLst>
          </p:cNvPr>
          <p:cNvSpPr txBox="1"/>
          <p:nvPr/>
        </p:nvSpPr>
        <p:spPr>
          <a:xfrm>
            <a:off x="581025" y="200025"/>
            <a:ext cx="2495550" cy="1754326"/>
          </a:xfrm>
          <a:prstGeom prst="rect">
            <a:avLst/>
          </a:prstGeom>
          <a:noFill/>
          <a:ln>
            <a:solidFill>
              <a:schemeClr val="tx1"/>
            </a:solidFill>
          </a:ln>
        </p:spPr>
        <p:txBody>
          <a:bodyPr wrap="square" rtlCol="0">
            <a:spAutoFit/>
          </a:bodyPr>
          <a:lstStyle/>
          <a:p>
            <a:r>
              <a:rPr lang="en-US" b="1" u="sng" dirty="0"/>
              <a:t>Homozygous normal</a:t>
            </a:r>
          </a:p>
          <a:p>
            <a:r>
              <a:rPr lang="en-US" dirty="0"/>
              <a:t>This is the cumulative incidence (penetrance) of the disease at this age in the general population</a:t>
            </a:r>
          </a:p>
        </p:txBody>
      </p:sp>
      <p:sp>
        <p:nvSpPr>
          <p:cNvPr id="6" name="TextBox 5">
            <a:extLst>
              <a:ext uri="{FF2B5EF4-FFF2-40B4-BE49-F238E27FC236}">
                <a16:creationId xmlns="" xmlns:a16="http://schemas.microsoft.com/office/drawing/2014/main" id="{A7681F70-FD1C-8241-9608-D0496BF88FEB}"/>
              </a:ext>
            </a:extLst>
          </p:cNvPr>
          <p:cNvSpPr txBox="1"/>
          <p:nvPr/>
        </p:nvSpPr>
        <p:spPr>
          <a:xfrm>
            <a:off x="3448050" y="61526"/>
            <a:ext cx="2495550" cy="1754326"/>
          </a:xfrm>
          <a:prstGeom prst="rect">
            <a:avLst/>
          </a:prstGeom>
          <a:noFill/>
          <a:ln>
            <a:solidFill>
              <a:schemeClr val="tx1"/>
            </a:solidFill>
          </a:ln>
        </p:spPr>
        <p:txBody>
          <a:bodyPr wrap="square" rtlCol="0">
            <a:spAutoFit/>
          </a:bodyPr>
          <a:lstStyle/>
          <a:p>
            <a:r>
              <a:rPr lang="en-US" b="1" u="sng" dirty="0"/>
              <a:t>Heterozygous Risk</a:t>
            </a:r>
          </a:p>
          <a:p>
            <a:r>
              <a:rPr lang="en-US" dirty="0"/>
              <a:t>This is the cumulative incidence (penetrance) of the disease at this age for people with the variant(s) in question</a:t>
            </a:r>
          </a:p>
        </p:txBody>
      </p:sp>
      <p:sp>
        <p:nvSpPr>
          <p:cNvPr id="7" name="TextBox 6">
            <a:extLst>
              <a:ext uri="{FF2B5EF4-FFF2-40B4-BE49-F238E27FC236}">
                <a16:creationId xmlns="" xmlns:a16="http://schemas.microsoft.com/office/drawing/2014/main" id="{488C7BD1-C932-F648-8244-7C6DF0DBF36B}"/>
              </a:ext>
            </a:extLst>
          </p:cNvPr>
          <p:cNvSpPr txBox="1"/>
          <p:nvPr/>
        </p:nvSpPr>
        <p:spPr>
          <a:xfrm>
            <a:off x="6315063" y="338524"/>
            <a:ext cx="2495550" cy="1477328"/>
          </a:xfrm>
          <a:prstGeom prst="rect">
            <a:avLst/>
          </a:prstGeom>
          <a:noFill/>
          <a:ln>
            <a:solidFill>
              <a:schemeClr val="tx1"/>
            </a:solidFill>
          </a:ln>
        </p:spPr>
        <p:txBody>
          <a:bodyPr wrap="square" rtlCol="0">
            <a:spAutoFit/>
          </a:bodyPr>
          <a:lstStyle/>
          <a:p>
            <a:r>
              <a:rPr lang="en-US" b="1" u="sng" dirty="0"/>
              <a:t>Homozygous Risk</a:t>
            </a:r>
          </a:p>
          <a:p>
            <a:r>
              <a:rPr lang="en-US" dirty="0"/>
              <a:t>For dominant traits this is extremely rare, but LINKAGE software needs the column</a:t>
            </a:r>
          </a:p>
        </p:txBody>
      </p:sp>
      <p:sp>
        <p:nvSpPr>
          <p:cNvPr id="8" name="Right Arrow 7">
            <a:extLst>
              <a:ext uri="{FF2B5EF4-FFF2-40B4-BE49-F238E27FC236}">
                <a16:creationId xmlns="" xmlns:a16="http://schemas.microsoft.com/office/drawing/2014/main" id="{87088355-7F16-9545-BE56-78738CEB2874}"/>
              </a:ext>
            </a:extLst>
          </p:cNvPr>
          <p:cNvSpPr/>
          <p:nvPr/>
        </p:nvSpPr>
        <p:spPr>
          <a:xfrm rot="2878029">
            <a:off x="1125249" y="2193868"/>
            <a:ext cx="786735" cy="318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 xmlns:a16="http://schemas.microsoft.com/office/drawing/2014/main" id="{B62B8DF4-F59C-1541-9E50-426505136A38}"/>
              </a:ext>
            </a:extLst>
          </p:cNvPr>
          <p:cNvSpPr/>
          <p:nvPr/>
        </p:nvSpPr>
        <p:spPr>
          <a:xfrm rot="6163530">
            <a:off x="3867188" y="1863771"/>
            <a:ext cx="478680" cy="3254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 xmlns:a16="http://schemas.microsoft.com/office/drawing/2014/main" id="{09BF30D3-C648-F746-BB85-DE18D7CBAED9}"/>
              </a:ext>
            </a:extLst>
          </p:cNvPr>
          <p:cNvSpPr/>
          <p:nvPr/>
        </p:nvSpPr>
        <p:spPr>
          <a:xfrm rot="8663822">
            <a:off x="5643777" y="1903696"/>
            <a:ext cx="786735" cy="318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6F41B11C-F591-8349-9CB1-EF65C4BE90BC}"/>
              </a:ext>
            </a:extLst>
          </p:cNvPr>
          <p:cNvSpPr txBox="1"/>
          <p:nvPr/>
        </p:nvSpPr>
        <p:spPr>
          <a:xfrm>
            <a:off x="9111923" y="1815852"/>
            <a:ext cx="2495550" cy="2031325"/>
          </a:xfrm>
          <a:prstGeom prst="rect">
            <a:avLst/>
          </a:prstGeom>
          <a:solidFill>
            <a:schemeClr val="bg1"/>
          </a:solidFill>
          <a:ln>
            <a:solidFill>
              <a:schemeClr val="tx1"/>
            </a:solidFill>
          </a:ln>
        </p:spPr>
        <p:txBody>
          <a:bodyPr wrap="square" rtlCol="0">
            <a:spAutoFit/>
          </a:bodyPr>
          <a:lstStyle/>
          <a:p>
            <a:r>
              <a:rPr lang="en-US" b="1" u="sng" dirty="0"/>
              <a:t>Comments</a:t>
            </a:r>
          </a:p>
          <a:p>
            <a:r>
              <a:rPr lang="en-US" dirty="0"/>
              <a:t>This is not used by the software.  It is just to remind you what age categories are used in the </a:t>
            </a:r>
            <a:r>
              <a:rPr lang="en-US" dirty="0" err="1"/>
              <a:t>AnalyzeMyVaraint</a:t>
            </a:r>
            <a:r>
              <a:rPr lang="en-US" dirty="0"/>
              <a:t> calculator.</a:t>
            </a:r>
          </a:p>
        </p:txBody>
      </p:sp>
    </p:spTree>
    <p:extLst>
      <p:ext uri="{BB962C8B-B14F-4D97-AF65-F5344CB8AC3E}">
        <p14:creationId xmlns:p14="http://schemas.microsoft.com/office/powerpoint/2010/main" val="38318147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65513-F568-E64C-B764-F9637EA5FE35}"/>
              </a:ext>
            </a:extLst>
          </p:cNvPr>
          <p:cNvSpPr>
            <a:spLocks noGrp="1"/>
          </p:cNvSpPr>
          <p:nvPr>
            <p:ph type="title"/>
          </p:nvPr>
        </p:nvSpPr>
        <p:spPr>
          <a:xfrm>
            <a:off x="652462" y="269875"/>
            <a:ext cx="10515600" cy="796925"/>
          </a:xfrm>
        </p:spPr>
        <p:txBody>
          <a:bodyPr/>
          <a:lstStyle/>
          <a:p>
            <a:r>
              <a:rPr lang="en-US" dirty="0"/>
              <a:t>Now You Try</a:t>
            </a:r>
          </a:p>
        </p:txBody>
      </p:sp>
      <p:sp>
        <p:nvSpPr>
          <p:cNvPr id="3" name="Content Placeholder 2">
            <a:extLst>
              <a:ext uri="{FF2B5EF4-FFF2-40B4-BE49-F238E27FC236}">
                <a16:creationId xmlns="" xmlns:a16="http://schemas.microsoft.com/office/drawing/2014/main" id="{B955CC00-48E2-CC4F-9A03-0C2FFDC9D469}"/>
              </a:ext>
            </a:extLst>
          </p:cNvPr>
          <p:cNvSpPr>
            <a:spLocks noGrp="1"/>
          </p:cNvSpPr>
          <p:nvPr>
            <p:ph idx="1"/>
          </p:nvPr>
        </p:nvSpPr>
        <p:spPr>
          <a:xfrm>
            <a:off x="652462" y="1362075"/>
            <a:ext cx="10887075" cy="5143500"/>
          </a:xfrm>
        </p:spPr>
        <p:txBody>
          <a:bodyPr>
            <a:normAutofit fontScale="77500" lnSpcReduction="20000"/>
          </a:bodyPr>
          <a:lstStyle/>
          <a:p>
            <a:r>
              <a:rPr lang="en-US" dirty="0"/>
              <a:t>Open the example penetrance matrix: </a:t>
            </a:r>
            <a:r>
              <a:rPr lang="en-US" dirty="0">
                <a:solidFill>
                  <a:srgbClr val="830EC0"/>
                </a:solidFill>
              </a:rPr>
              <a:t>ExamplePenBRCA1.</a:t>
            </a:r>
            <a:r>
              <a:rPr lang="en-US" dirty="0" smtClean="0">
                <a:solidFill>
                  <a:srgbClr val="830EC0"/>
                </a:solidFill>
              </a:rPr>
              <a:t>xls </a:t>
            </a:r>
            <a:r>
              <a:rPr lang="en-US" dirty="0" smtClean="0"/>
              <a:t>or “</a:t>
            </a:r>
            <a:r>
              <a:rPr lang="en-US" dirty="0">
                <a:solidFill>
                  <a:srgbClr val="A30014"/>
                </a:solidFill>
              </a:rPr>
              <a:t>example </a:t>
            </a:r>
            <a:r>
              <a:rPr lang="en-US" dirty="0" err="1" smtClean="0">
                <a:solidFill>
                  <a:srgbClr val="A30014"/>
                </a:solidFill>
              </a:rPr>
              <a:t>penetrance.xls</a:t>
            </a:r>
            <a:r>
              <a:rPr lang="en-US" dirty="0" smtClean="0">
                <a:solidFill>
                  <a:srgbClr val="000000"/>
                </a:solidFill>
              </a:rPr>
              <a:t>”</a:t>
            </a:r>
            <a:endParaRPr lang="en-US" dirty="0">
              <a:solidFill>
                <a:srgbClr val="830EC0"/>
              </a:solidFill>
            </a:endParaRPr>
          </a:p>
          <a:p>
            <a:pPr lvl="0"/>
            <a:r>
              <a:rPr lang="en-US" dirty="0"/>
              <a:t>Have one person in your group change the penetrance so that the penetrance is the same regardless of age.  </a:t>
            </a:r>
          </a:p>
          <a:p>
            <a:pPr lvl="1"/>
            <a:r>
              <a:rPr lang="en-US" dirty="0"/>
              <a:t>Keep the population values in column 1 the same, but change the cumulative incidence in column 2 so that it is 0.3 for women of all ages and 0.01 for men of all ages.   This would accurately represent an early childhood onset disease that effects 30% of women and 1% of men with the genetic risk.  It is sometime used as an assumption with software that is unable to incorporate age-based penetrance.  Use the same pedigree that you initially used. What happens to the LR?</a:t>
            </a:r>
          </a:p>
          <a:p>
            <a:pPr lvl="0"/>
            <a:r>
              <a:rPr lang="en-US" dirty="0"/>
              <a:t>Have another person in your group change the cumulative incidence to reflect nearly complete penetrance for both sexes. </a:t>
            </a:r>
          </a:p>
          <a:p>
            <a:pPr lvl="1"/>
            <a:r>
              <a:rPr lang="en-US" dirty="0"/>
              <a:t>0.95 for women regardless of age, and the same for men. What happens to the LR?</a:t>
            </a:r>
          </a:p>
          <a:p>
            <a:pPr lvl="0"/>
            <a:r>
              <a:rPr lang="en-US" dirty="0"/>
              <a:t>Have a third person in your group change the population level cumulative incidence to a very low value.  </a:t>
            </a:r>
          </a:p>
          <a:p>
            <a:pPr lvl="1"/>
            <a:r>
              <a:rPr lang="en-US" dirty="0"/>
              <a:t>Give the </a:t>
            </a:r>
            <a:r>
              <a:rPr lang="en-US" dirty="0" err="1"/>
              <a:t>hetrozygotes</a:t>
            </a:r>
            <a:r>
              <a:rPr lang="en-US" dirty="0"/>
              <a:t> (2</a:t>
            </a:r>
            <a:r>
              <a:rPr lang="en-US" baseline="30000" dirty="0"/>
              <a:t>nd</a:t>
            </a:r>
            <a:r>
              <a:rPr lang="en-US" dirty="0"/>
              <a:t> column) values that are 1.5 times the population risk (1</a:t>
            </a:r>
            <a:r>
              <a:rPr lang="en-US" baseline="30000" dirty="0"/>
              <a:t>st</a:t>
            </a:r>
            <a:r>
              <a:rPr lang="en-US" dirty="0"/>
              <a:t> column) values across all ages and sexes.</a:t>
            </a:r>
          </a:p>
          <a:p>
            <a:pPr lvl="0"/>
            <a:r>
              <a:rPr lang="en-US" dirty="0"/>
              <a:t>If there is any extra time or more people in your group, try modifying the pedigree and/or penetrance matrix to test your own hypothesis about what making changes will do.  </a:t>
            </a:r>
          </a:p>
          <a:p>
            <a:pPr lvl="1"/>
            <a:r>
              <a:rPr lang="en-US" dirty="0"/>
              <a:t>You can find other penetrance matrices for different cancer predisposition genes under the ‘Penetrance Classes’ tab on the left-hand side of the web page. </a:t>
            </a:r>
          </a:p>
          <a:p>
            <a:endParaRPr lang="en-US" dirty="0"/>
          </a:p>
        </p:txBody>
      </p:sp>
    </p:spTree>
    <p:extLst>
      <p:ext uri="{BB962C8B-B14F-4D97-AF65-F5344CB8AC3E}">
        <p14:creationId xmlns:p14="http://schemas.microsoft.com/office/powerpoint/2010/main" val="554440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7D4B830-8115-B645-ADFC-8D0E1513B4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9888" y="0"/>
            <a:ext cx="8921363" cy="7021002"/>
          </a:xfrm>
          <a:prstGeom prst="rect">
            <a:avLst/>
          </a:prstGeom>
        </p:spPr>
      </p:pic>
      <p:cxnSp>
        <p:nvCxnSpPr>
          <p:cNvPr id="6" name="Straight Connector 5">
            <a:extLst>
              <a:ext uri="{FF2B5EF4-FFF2-40B4-BE49-F238E27FC236}">
                <a16:creationId xmlns="" xmlns:a16="http://schemas.microsoft.com/office/drawing/2014/main" id="{77967A1A-5770-014C-85AC-D8FE89624B50}"/>
              </a:ext>
            </a:extLst>
          </p:cNvPr>
          <p:cNvCxnSpPr/>
          <p:nvPr/>
        </p:nvCxnSpPr>
        <p:spPr>
          <a:xfrm>
            <a:off x="2743200" y="71338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43002A44-0D7F-994D-B522-D9C6815369D4}"/>
              </a:ext>
            </a:extLst>
          </p:cNvPr>
          <p:cNvCxnSpPr/>
          <p:nvPr/>
        </p:nvCxnSpPr>
        <p:spPr>
          <a:xfrm>
            <a:off x="2743200" y="127876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11DC2456-7722-3E46-9038-2BBD2D8951BB}"/>
              </a:ext>
            </a:extLst>
          </p:cNvPr>
          <p:cNvCxnSpPr/>
          <p:nvPr/>
        </p:nvCxnSpPr>
        <p:spPr>
          <a:xfrm>
            <a:off x="2743200" y="184414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B8890A50-9A10-5845-B52C-F25DA6E44A12}"/>
              </a:ext>
            </a:extLst>
          </p:cNvPr>
          <p:cNvCxnSpPr/>
          <p:nvPr/>
        </p:nvCxnSpPr>
        <p:spPr>
          <a:xfrm>
            <a:off x="2743200" y="240952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17F56574-EDCE-5B43-A353-70A0A8444520}"/>
              </a:ext>
            </a:extLst>
          </p:cNvPr>
          <p:cNvCxnSpPr/>
          <p:nvPr/>
        </p:nvCxnSpPr>
        <p:spPr>
          <a:xfrm>
            <a:off x="2816087" y="43069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72926984-C89F-0348-BCA9-7092D164914A}"/>
              </a:ext>
            </a:extLst>
          </p:cNvPr>
          <p:cNvCxnSpPr/>
          <p:nvPr/>
        </p:nvCxnSpPr>
        <p:spPr>
          <a:xfrm>
            <a:off x="2816087" y="99607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0A7D9D68-FAB5-624C-954A-3294BC54DE59}"/>
              </a:ext>
            </a:extLst>
          </p:cNvPr>
          <p:cNvCxnSpPr/>
          <p:nvPr/>
        </p:nvCxnSpPr>
        <p:spPr>
          <a:xfrm>
            <a:off x="2816087" y="212683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9E924C3-1FDA-AE4F-A942-EA6C3C9ABAEA}"/>
              </a:ext>
            </a:extLst>
          </p:cNvPr>
          <p:cNvCxnSpPr>
            <a:cxnSpLocks/>
          </p:cNvCxnSpPr>
          <p:nvPr/>
        </p:nvCxnSpPr>
        <p:spPr>
          <a:xfrm>
            <a:off x="2816087" y="2692215"/>
            <a:ext cx="4491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607FA12-5018-274A-8754-F3BD956DC640}"/>
              </a:ext>
            </a:extLst>
          </p:cNvPr>
          <p:cNvCxnSpPr>
            <a:cxnSpLocks/>
          </p:cNvCxnSpPr>
          <p:nvPr/>
        </p:nvCxnSpPr>
        <p:spPr>
          <a:xfrm>
            <a:off x="2816087" y="3257595"/>
            <a:ext cx="4491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9EE7A4E9-0203-B94C-9B72-4D1642B4FC7D}"/>
              </a:ext>
            </a:extLst>
          </p:cNvPr>
          <p:cNvCxnSpPr>
            <a:cxnSpLocks/>
          </p:cNvCxnSpPr>
          <p:nvPr/>
        </p:nvCxnSpPr>
        <p:spPr>
          <a:xfrm>
            <a:off x="2816087" y="3822975"/>
            <a:ext cx="48887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D4F5773F-6E7F-8F42-8D04-D7948F305350}"/>
              </a:ext>
            </a:extLst>
          </p:cNvPr>
          <p:cNvCxnSpPr>
            <a:cxnSpLocks/>
          </p:cNvCxnSpPr>
          <p:nvPr/>
        </p:nvCxnSpPr>
        <p:spPr>
          <a:xfrm>
            <a:off x="2816087" y="4388355"/>
            <a:ext cx="5834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B7E3B9A-2FE0-7F45-82A9-69607DF29657}"/>
              </a:ext>
            </a:extLst>
          </p:cNvPr>
          <p:cNvCxnSpPr>
            <a:cxnSpLocks/>
          </p:cNvCxnSpPr>
          <p:nvPr/>
        </p:nvCxnSpPr>
        <p:spPr>
          <a:xfrm>
            <a:off x="2816087" y="4953735"/>
            <a:ext cx="6296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A1B6BD43-6DEC-0F46-89FD-C25B315103AC}"/>
              </a:ext>
            </a:extLst>
          </p:cNvPr>
          <p:cNvCxnSpPr>
            <a:cxnSpLocks/>
          </p:cNvCxnSpPr>
          <p:nvPr/>
        </p:nvCxnSpPr>
        <p:spPr>
          <a:xfrm>
            <a:off x="2873071" y="5519115"/>
            <a:ext cx="65651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4779C1A-716D-844C-B000-97217CD3751B}"/>
              </a:ext>
            </a:extLst>
          </p:cNvPr>
          <p:cNvCxnSpPr>
            <a:cxnSpLocks/>
          </p:cNvCxnSpPr>
          <p:nvPr/>
        </p:nvCxnSpPr>
        <p:spPr>
          <a:xfrm>
            <a:off x="2816087" y="5801800"/>
            <a:ext cx="6765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F38D199-7B36-F848-9A63-B57E50329E18}"/>
              </a:ext>
            </a:extLst>
          </p:cNvPr>
          <p:cNvCxnSpPr>
            <a:cxnSpLocks/>
          </p:cNvCxnSpPr>
          <p:nvPr/>
        </p:nvCxnSpPr>
        <p:spPr>
          <a:xfrm>
            <a:off x="2816087" y="5236425"/>
            <a:ext cx="6765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6F3833F2-E8FD-2D40-89DF-9364D00C7175}"/>
              </a:ext>
            </a:extLst>
          </p:cNvPr>
          <p:cNvCxnSpPr>
            <a:cxnSpLocks/>
          </p:cNvCxnSpPr>
          <p:nvPr/>
        </p:nvCxnSpPr>
        <p:spPr>
          <a:xfrm>
            <a:off x="2816087" y="2974905"/>
            <a:ext cx="4491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F5429605-8AA3-0B42-B449-2B4A5D2FB150}"/>
              </a:ext>
            </a:extLst>
          </p:cNvPr>
          <p:cNvCxnSpPr>
            <a:cxnSpLocks/>
          </p:cNvCxnSpPr>
          <p:nvPr/>
        </p:nvCxnSpPr>
        <p:spPr>
          <a:xfrm>
            <a:off x="2816087" y="3540285"/>
            <a:ext cx="44911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67058E95-68ED-8F4E-9EFD-52256AEB01EB}"/>
              </a:ext>
            </a:extLst>
          </p:cNvPr>
          <p:cNvCxnSpPr>
            <a:cxnSpLocks/>
          </p:cNvCxnSpPr>
          <p:nvPr/>
        </p:nvCxnSpPr>
        <p:spPr>
          <a:xfrm>
            <a:off x="2816087" y="4105665"/>
            <a:ext cx="4777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0761B61-D1ED-D542-AF97-DB3EA669A2F6}"/>
              </a:ext>
            </a:extLst>
          </p:cNvPr>
          <p:cNvCxnSpPr>
            <a:cxnSpLocks/>
          </p:cNvCxnSpPr>
          <p:nvPr/>
        </p:nvCxnSpPr>
        <p:spPr>
          <a:xfrm>
            <a:off x="2816087" y="4671045"/>
            <a:ext cx="5834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428F1E2E-F358-7440-9BEF-1043FBD52F56}"/>
              </a:ext>
            </a:extLst>
          </p:cNvPr>
          <p:cNvCxnSpPr/>
          <p:nvPr/>
        </p:nvCxnSpPr>
        <p:spPr>
          <a:xfrm>
            <a:off x="2816087" y="1561455"/>
            <a:ext cx="3800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77AA7D88-6AC8-1F4D-B9CA-99FA951FFC0B}"/>
              </a:ext>
            </a:extLst>
          </p:cNvPr>
          <p:cNvCxnSpPr>
            <a:cxnSpLocks/>
          </p:cNvCxnSpPr>
          <p:nvPr/>
        </p:nvCxnSpPr>
        <p:spPr>
          <a:xfrm>
            <a:off x="4365265" y="574449"/>
            <a:ext cx="0" cy="55102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782107CC-C609-D642-9200-DBF58EEF2C4F}"/>
              </a:ext>
            </a:extLst>
          </p:cNvPr>
          <p:cNvCxnSpPr>
            <a:cxnSpLocks/>
          </p:cNvCxnSpPr>
          <p:nvPr/>
        </p:nvCxnSpPr>
        <p:spPr>
          <a:xfrm>
            <a:off x="5352552" y="574449"/>
            <a:ext cx="0" cy="55102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A5CA4B97-F9C7-0D4E-9FA2-807F8BA601A5}"/>
              </a:ext>
            </a:extLst>
          </p:cNvPr>
          <p:cNvCxnSpPr>
            <a:cxnSpLocks/>
          </p:cNvCxnSpPr>
          <p:nvPr/>
        </p:nvCxnSpPr>
        <p:spPr>
          <a:xfrm>
            <a:off x="6220570" y="1529651"/>
            <a:ext cx="0" cy="47339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15004CE-D505-D64F-A400-F449D598CEBF}"/>
              </a:ext>
            </a:extLst>
          </p:cNvPr>
          <p:cNvCxnSpPr>
            <a:cxnSpLocks/>
          </p:cNvCxnSpPr>
          <p:nvPr/>
        </p:nvCxnSpPr>
        <p:spPr>
          <a:xfrm>
            <a:off x="7104490" y="1948069"/>
            <a:ext cx="0" cy="452645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A4B48267-A753-284B-B4FA-5FAB2492DA73}"/>
              </a:ext>
            </a:extLst>
          </p:cNvPr>
          <p:cNvCxnSpPr>
            <a:cxnSpLocks/>
          </p:cNvCxnSpPr>
          <p:nvPr/>
        </p:nvCxnSpPr>
        <p:spPr>
          <a:xfrm>
            <a:off x="8004312" y="3323645"/>
            <a:ext cx="0" cy="32202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72814D70-C6DA-D44F-8171-FFE1EEA36524}"/>
              </a:ext>
            </a:extLst>
          </p:cNvPr>
          <p:cNvCxnSpPr>
            <a:cxnSpLocks/>
          </p:cNvCxnSpPr>
          <p:nvPr/>
        </p:nvCxnSpPr>
        <p:spPr>
          <a:xfrm>
            <a:off x="8888232" y="3791171"/>
            <a:ext cx="0" cy="28972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6C415DCB-D9A8-D147-8B9F-9BA498A1F85C}"/>
              </a:ext>
            </a:extLst>
          </p:cNvPr>
          <p:cNvCxnSpPr>
            <a:cxnSpLocks/>
          </p:cNvCxnSpPr>
          <p:nvPr/>
        </p:nvCxnSpPr>
        <p:spPr>
          <a:xfrm>
            <a:off x="9740348" y="4484535"/>
            <a:ext cx="0" cy="20593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8578C999-A8A0-7344-BC77-D129A1D24A07}"/>
              </a:ext>
            </a:extLst>
          </p:cNvPr>
          <p:cNvSpPr txBox="1"/>
          <p:nvPr/>
        </p:nvSpPr>
        <p:spPr>
          <a:xfrm>
            <a:off x="0" y="61364"/>
            <a:ext cx="2997808" cy="369332"/>
          </a:xfrm>
          <a:prstGeom prst="rect">
            <a:avLst/>
          </a:prstGeom>
          <a:noFill/>
        </p:spPr>
        <p:txBody>
          <a:bodyPr wrap="none" rtlCol="0">
            <a:spAutoFit/>
          </a:bodyPr>
          <a:lstStyle/>
          <a:p>
            <a:r>
              <a:rPr lang="en-US" dirty="0"/>
              <a:t>Modified from Mai et al. 2016</a:t>
            </a:r>
          </a:p>
        </p:txBody>
      </p:sp>
      <p:sp>
        <p:nvSpPr>
          <p:cNvPr id="33" name="TextBox 32">
            <a:extLst>
              <a:ext uri="{FF2B5EF4-FFF2-40B4-BE49-F238E27FC236}">
                <a16:creationId xmlns="" xmlns:a16="http://schemas.microsoft.com/office/drawing/2014/main" id="{510FF9D1-8CDE-9444-A105-38E89FD40FA5}"/>
              </a:ext>
            </a:extLst>
          </p:cNvPr>
          <p:cNvSpPr txBox="1"/>
          <p:nvPr/>
        </p:nvSpPr>
        <p:spPr>
          <a:xfrm>
            <a:off x="23855" y="462500"/>
            <a:ext cx="1892411" cy="2585323"/>
          </a:xfrm>
          <a:prstGeom prst="rect">
            <a:avLst/>
          </a:prstGeom>
          <a:noFill/>
        </p:spPr>
        <p:txBody>
          <a:bodyPr wrap="square" rtlCol="0">
            <a:spAutoFit/>
          </a:bodyPr>
          <a:lstStyle/>
          <a:p>
            <a:r>
              <a:rPr lang="en-US" b="1" dirty="0"/>
              <a:t>Risks of first and subsequent cancers among TP53 mutation carriers in the National Cancer Institute Li-Fraumeni syndrome cohort.</a:t>
            </a:r>
          </a:p>
        </p:txBody>
      </p:sp>
      <p:sp>
        <p:nvSpPr>
          <p:cNvPr id="34" name="TextBox 33">
            <a:extLst>
              <a:ext uri="{FF2B5EF4-FFF2-40B4-BE49-F238E27FC236}">
                <a16:creationId xmlns="" xmlns:a16="http://schemas.microsoft.com/office/drawing/2014/main" id="{CD7F253A-C7F9-FD41-B98B-76F7CD7B1D75}"/>
              </a:ext>
            </a:extLst>
          </p:cNvPr>
          <p:cNvSpPr txBox="1"/>
          <p:nvPr/>
        </p:nvSpPr>
        <p:spPr>
          <a:xfrm>
            <a:off x="113803" y="3147096"/>
            <a:ext cx="1834268" cy="923330"/>
          </a:xfrm>
          <a:prstGeom prst="rect">
            <a:avLst/>
          </a:prstGeom>
          <a:noFill/>
        </p:spPr>
        <p:txBody>
          <a:bodyPr wrap="square" rtlCol="0">
            <a:spAutoFit/>
          </a:bodyPr>
          <a:lstStyle/>
          <a:p>
            <a:r>
              <a:rPr lang="en-US" dirty="0">
                <a:hlinkClick r:id="rId4" tooltip="Cancer."/>
              </a:rPr>
              <a:t>Cancer.</a:t>
            </a:r>
            <a:r>
              <a:rPr lang="en-US" dirty="0"/>
              <a:t> 2016 Dec 1;122(23):3673-3681</a:t>
            </a:r>
          </a:p>
        </p:txBody>
      </p:sp>
    </p:spTree>
    <p:extLst>
      <p:ext uri="{BB962C8B-B14F-4D97-AF65-F5344CB8AC3E}">
        <p14:creationId xmlns:p14="http://schemas.microsoft.com/office/powerpoint/2010/main" val="15150809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AnalyzeMyVariant</a:t>
            </a:r>
            <a:r>
              <a:rPr lang="en-US" dirty="0" smtClean="0"/>
              <a:t> Acknowledgements</a:t>
            </a:r>
            <a:endParaRPr lang="en-US" dirty="0"/>
          </a:p>
        </p:txBody>
      </p:sp>
      <p:sp>
        <p:nvSpPr>
          <p:cNvPr id="3" name="Content Placeholder 2"/>
          <p:cNvSpPr>
            <a:spLocks noGrp="1"/>
          </p:cNvSpPr>
          <p:nvPr>
            <p:ph idx="1"/>
          </p:nvPr>
        </p:nvSpPr>
        <p:spPr/>
        <p:txBody>
          <a:bodyPr/>
          <a:lstStyle/>
          <a:p>
            <a:r>
              <a:rPr lang="en-US" b="1" dirty="0" smtClean="0"/>
              <a:t>Elisabeth Rosenthal</a:t>
            </a:r>
          </a:p>
          <a:p>
            <a:r>
              <a:rPr lang="en-US" b="1" dirty="0" smtClean="0"/>
              <a:t>John Michael O. </a:t>
            </a:r>
            <a:r>
              <a:rPr lang="en-US" b="1" dirty="0" err="1" smtClean="0"/>
              <a:t>Ranola</a:t>
            </a:r>
            <a:endParaRPr lang="en-US" dirty="0" smtClean="0"/>
          </a:p>
          <a:p>
            <a:r>
              <a:rPr lang="en-US" dirty="0" smtClean="0"/>
              <a:t>Ginger Tsai</a:t>
            </a:r>
          </a:p>
          <a:p>
            <a:r>
              <a:rPr lang="en-US" dirty="0" smtClean="0"/>
              <a:t>Laura </a:t>
            </a:r>
            <a:r>
              <a:rPr lang="en-US" dirty="0" err="1" smtClean="0"/>
              <a:t>Amendola</a:t>
            </a:r>
            <a:endParaRPr lang="en-US" dirty="0" smtClean="0"/>
          </a:p>
          <a:p>
            <a:r>
              <a:rPr lang="en-US" dirty="0" smtClean="0"/>
              <a:t>Many users who have provided feedback</a:t>
            </a:r>
            <a:endParaRPr lang="en-US" dirty="0"/>
          </a:p>
        </p:txBody>
      </p:sp>
    </p:spTree>
    <p:extLst>
      <p:ext uri="{BB962C8B-B14F-4D97-AF65-F5344CB8AC3E}">
        <p14:creationId xmlns:p14="http://schemas.microsoft.com/office/powerpoint/2010/main" val="5165735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CFC78C-E41B-8F4F-87DB-0C9F81676F0C}"/>
              </a:ext>
            </a:extLst>
          </p:cNvPr>
          <p:cNvSpPr>
            <a:spLocks noGrp="1"/>
          </p:cNvSpPr>
          <p:nvPr>
            <p:ph type="title"/>
          </p:nvPr>
        </p:nvSpPr>
        <p:spPr/>
        <p:txBody>
          <a:bodyPr/>
          <a:lstStyle/>
          <a:p>
            <a:r>
              <a:rPr lang="en-US" dirty="0"/>
              <a:t>Questions and Comments</a:t>
            </a:r>
          </a:p>
        </p:txBody>
      </p:sp>
    </p:spTree>
    <p:extLst>
      <p:ext uri="{BB962C8B-B14F-4D97-AF65-F5344CB8AC3E}">
        <p14:creationId xmlns:p14="http://schemas.microsoft.com/office/powerpoint/2010/main" val="81811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27326"/>
            <a:ext cx="6910288" cy="4717133"/>
          </a:xfrm>
        </p:spPr>
        <p:txBody>
          <a:bodyPr>
            <a:normAutofit fontScale="85000" lnSpcReduction="10000"/>
          </a:bodyPr>
          <a:lstStyle/>
          <a:p>
            <a:pPr marL="0" indent="0">
              <a:buNone/>
            </a:pPr>
            <a:r>
              <a:rPr lang="en-US" dirty="0"/>
              <a:t>Q: Does a trait tend to appear with a specific allele in a </a:t>
            </a:r>
            <a:r>
              <a:rPr lang="en-US" u="sng" dirty="0"/>
              <a:t>family</a:t>
            </a:r>
            <a:r>
              <a:rPr lang="en-US" dirty="0"/>
              <a:t>?</a:t>
            </a:r>
          </a:p>
          <a:p>
            <a:pPr marL="0" indent="0">
              <a:buNone/>
            </a:pPr>
            <a:r>
              <a:rPr lang="en-US" dirty="0"/>
              <a:t>One way to answer this question is with meiosis counting </a:t>
            </a:r>
            <a:r>
              <a:rPr lang="en-US" sz="1900" dirty="0" smtClean="0"/>
              <a:t>(</a:t>
            </a:r>
            <a:r>
              <a:rPr lang="en-US" sz="1900" dirty="0" err="1" smtClean="0"/>
              <a:t>Jarvik</a:t>
            </a:r>
            <a:r>
              <a:rPr lang="en-US" sz="1900" dirty="0" smtClean="0"/>
              <a:t> &amp; Browning. PMID</a:t>
            </a:r>
            <a:r>
              <a:rPr lang="en-US" sz="1900" dirty="0"/>
              <a:t>: 27236918)</a:t>
            </a:r>
          </a:p>
          <a:p>
            <a:r>
              <a:rPr lang="en-US" dirty="0"/>
              <a:t>N = (1/2)</a:t>
            </a:r>
            <a:r>
              <a:rPr lang="en-US" baseline="30000" dirty="0"/>
              <a:t>m</a:t>
            </a:r>
            <a:r>
              <a:rPr lang="en-US" dirty="0"/>
              <a:t>; m=number of </a:t>
            </a:r>
            <a:r>
              <a:rPr lang="en-US" dirty="0" err="1"/>
              <a:t>meioses</a:t>
            </a:r>
            <a:r>
              <a:rPr lang="en-US" dirty="0"/>
              <a:t> that are informative for co-segregation of disease with VUS</a:t>
            </a:r>
          </a:p>
          <a:p>
            <a:r>
              <a:rPr lang="en-US" dirty="0"/>
              <a:t>Smaller values → higher probability of </a:t>
            </a:r>
            <a:r>
              <a:rPr lang="en-US" dirty="0" smtClean="0"/>
              <a:t>pathogenicity</a:t>
            </a:r>
          </a:p>
          <a:p>
            <a:pPr marL="0" indent="0">
              <a:buNone/>
            </a:pPr>
            <a:r>
              <a:rPr lang="en-US" b="1" u="sng" dirty="0" smtClean="0"/>
              <a:t>Major Limitations</a:t>
            </a:r>
            <a:endParaRPr lang="en-US" b="1" u="sng" dirty="0"/>
          </a:p>
          <a:p>
            <a:r>
              <a:rPr lang="en-US" dirty="0"/>
              <a:t>Ignores age of onset and known penetrance for the </a:t>
            </a:r>
            <a:r>
              <a:rPr lang="en-US" dirty="0" smtClean="0"/>
              <a:t>gene</a:t>
            </a:r>
          </a:p>
          <a:p>
            <a:r>
              <a:rPr lang="en-US" dirty="0" smtClean="0"/>
              <a:t>Unable to generate quantitative evidence against pathogenicity</a:t>
            </a:r>
            <a:endParaRPr lang="en-US" dirty="0"/>
          </a:p>
          <a:p>
            <a:pPr marL="0" indent="0">
              <a:buNone/>
            </a:pPr>
            <a:endParaRPr lang="en-US" dirty="0"/>
          </a:p>
        </p:txBody>
      </p:sp>
      <p:sp>
        <p:nvSpPr>
          <p:cNvPr id="2" name="Title 1"/>
          <p:cNvSpPr>
            <a:spLocks noGrp="1"/>
          </p:cNvSpPr>
          <p:nvPr>
            <p:ph type="title"/>
          </p:nvPr>
        </p:nvSpPr>
        <p:spPr>
          <a:xfrm>
            <a:off x="838200" y="101463"/>
            <a:ext cx="10515600" cy="1325563"/>
          </a:xfrm>
        </p:spPr>
        <p:txBody>
          <a:bodyPr/>
          <a:lstStyle/>
          <a:p>
            <a:pPr algn="ctr"/>
            <a:r>
              <a:rPr lang="en-US" dirty="0" err="1"/>
              <a:t>Cosegregation</a:t>
            </a:r>
            <a:r>
              <a:rPr lang="en-US" dirty="0"/>
              <a:t> Analysis</a:t>
            </a:r>
          </a:p>
        </p:txBody>
      </p:sp>
      <p:grpSp>
        <p:nvGrpSpPr>
          <p:cNvPr id="4" name="Group 3">
            <a:extLst>
              <a:ext uri="{FF2B5EF4-FFF2-40B4-BE49-F238E27FC236}">
                <a16:creationId xmlns="" xmlns:a16="http://schemas.microsoft.com/office/drawing/2014/main" id="{134DBC62-C8EC-411A-9FAF-0A38D4C3CDCE}"/>
              </a:ext>
            </a:extLst>
          </p:cNvPr>
          <p:cNvGrpSpPr/>
          <p:nvPr/>
        </p:nvGrpSpPr>
        <p:grpSpPr>
          <a:xfrm>
            <a:off x="8015479" y="2076432"/>
            <a:ext cx="3394534" cy="1679350"/>
            <a:chOff x="8015479" y="2076432"/>
            <a:chExt cx="3394534" cy="1679350"/>
          </a:xfrm>
        </p:grpSpPr>
        <p:sp>
          <p:nvSpPr>
            <p:cNvPr id="24" name="Rectangle 23">
              <a:extLst>
                <a:ext uri="{FF2B5EF4-FFF2-40B4-BE49-F238E27FC236}">
                  <a16:creationId xmlns="" xmlns:a16="http://schemas.microsoft.com/office/drawing/2014/main" id="{1AF85E25-8941-426E-B52E-F0A492C2383A}"/>
                </a:ext>
              </a:extLst>
            </p:cNvPr>
            <p:cNvSpPr/>
            <p:nvPr/>
          </p:nvSpPr>
          <p:spPr>
            <a:xfrm>
              <a:off x="8306402" y="2078875"/>
              <a:ext cx="366888" cy="36688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 xmlns:a16="http://schemas.microsoft.com/office/drawing/2014/main" id="{73D50914-8CD8-442B-9B90-4436A6B6FDB0}"/>
                </a:ext>
              </a:extLst>
            </p:cNvPr>
            <p:cNvSpPr/>
            <p:nvPr/>
          </p:nvSpPr>
          <p:spPr>
            <a:xfrm>
              <a:off x="9190698" y="2078875"/>
              <a:ext cx="366889" cy="366889"/>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 xmlns:a16="http://schemas.microsoft.com/office/drawing/2014/main" id="{5287C8B5-A8D0-4296-9A55-AF1398F25C0C}"/>
                </a:ext>
              </a:extLst>
            </p:cNvPr>
            <p:cNvCxnSpPr>
              <a:stCxn id="24" idx="3"/>
              <a:endCxn id="25" idx="2"/>
            </p:cNvCxnSpPr>
            <p:nvPr/>
          </p:nvCxnSpPr>
          <p:spPr>
            <a:xfrm>
              <a:off x="8673290" y="2262320"/>
              <a:ext cx="5174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 xmlns:a16="http://schemas.microsoft.com/office/drawing/2014/main" id="{F9E512AF-356D-462F-9C57-A60979D83960}"/>
                </a:ext>
              </a:extLst>
            </p:cNvPr>
            <p:cNvCxnSpPr/>
            <p:nvPr/>
          </p:nvCxnSpPr>
          <p:spPr>
            <a:xfrm>
              <a:off x="8917883" y="2262320"/>
              <a:ext cx="0" cy="8513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 xmlns:a16="http://schemas.microsoft.com/office/drawing/2014/main" id="{2BE9A7AE-A056-4551-97EC-65986AFD3A62}"/>
                </a:ext>
              </a:extLst>
            </p:cNvPr>
            <p:cNvSpPr/>
            <p:nvPr/>
          </p:nvSpPr>
          <p:spPr>
            <a:xfrm>
              <a:off x="8734438" y="3113690"/>
              <a:ext cx="366889" cy="36688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 xmlns:a16="http://schemas.microsoft.com/office/drawing/2014/main" id="{D93D9B63-A20D-418C-ADB7-307268B00669}"/>
                </a:ext>
              </a:extLst>
            </p:cNvPr>
            <p:cNvSpPr/>
            <p:nvPr/>
          </p:nvSpPr>
          <p:spPr>
            <a:xfrm>
              <a:off x="9253727" y="3113690"/>
              <a:ext cx="366889" cy="36688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 xmlns:a16="http://schemas.microsoft.com/office/drawing/2014/main" id="{20DCA235-1015-4FDF-B740-AB24EA4E556F}"/>
                </a:ext>
              </a:extLst>
            </p:cNvPr>
            <p:cNvSpPr/>
            <p:nvPr/>
          </p:nvSpPr>
          <p:spPr>
            <a:xfrm>
              <a:off x="8201979" y="3113690"/>
              <a:ext cx="366889" cy="36688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 xmlns:a16="http://schemas.microsoft.com/office/drawing/2014/main" id="{D8F1B198-5D92-4259-84C0-AFFF2340882F}"/>
                </a:ext>
              </a:extLst>
            </p:cNvPr>
            <p:cNvCxnSpPr/>
            <p:nvPr/>
          </p:nvCxnSpPr>
          <p:spPr>
            <a:xfrm>
              <a:off x="8381661" y="2809832"/>
              <a:ext cx="10536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 xmlns:a16="http://schemas.microsoft.com/office/drawing/2014/main" id="{0CF0EE43-46BC-491B-B866-3C6A5E60434C}"/>
                </a:ext>
              </a:extLst>
            </p:cNvPr>
            <p:cNvCxnSpPr>
              <a:endCxn id="30" idx="0"/>
            </p:cNvCxnSpPr>
            <p:nvPr/>
          </p:nvCxnSpPr>
          <p:spPr>
            <a:xfrm>
              <a:off x="8381661" y="2809832"/>
              <a:ext cx="3763" cy="3038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 xmlns:a16="http://schemas.microsoft.com/office/drawing/2014/main" id="{776A99B0-F289-4E89-82DC-F859FE2BBBC2}"/>
                </a:ext>
              </a:extLst>
            </p:cNvPr>
            <p:cNvCxnSpPr/>
            <p:nvPr/>
          </p:nvCxnSpPr>
          <p:spPr>
            <a:xfrm>
              <a:off x="9431527" y="2810303"/>
              <a:ext cx="3763" cy="3038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 xmlns:a16="http://schemas.microsoft.com/office/drawing/2014/main" id="{D737FC66-9D87-4428-B675-E1C353C3E4B5}"/>
                </a:ext>
              </a:extLst>
            </p:cNvPr>
            <p:cNvSpPr txBox="1"/>
            <p:nvPr/>
          </p:nvSpPr>
          <p:spPr>
            <a:xfrm>
              <a:off x="8231620" y="3386450"/>
              <a:ext cx="300082" cy="369332"/>
            </a:xfrm>
            <a:prstGeom prst="rect">
              <a:avLst/>
            </a:prstGeom>
            <a:noFill/>
          </p:spPr>
          <p:txBody>
            <a:bodyPr wrap="none" rtlCol="0">
              <a:spAutoFit/>
            </a:bodyPr>
            <a:lstStyle/>
            <a:p>
              <a:r>
                <a:rPr lang="en-US" dirty="0"/>
                <a:t>+</a:t>
              </a:r>
            </a:p>
          </p:txBody>
        </p:sp>
        <p:sp>
          <p:nvSpPr>
            <p:cNvPr id="35" name="TextBox 34">
              <a:extLst>
                <a:ext uri="{FF2B5EF4-FFF2-40B4-BE49-F238E27FC236}">
                  <a16:creationId xmlns="" xmlns:a16="http://schemas.microsoft.com/office/drawing/2014/main" id="{D2A3522C-95CE-4FB3-87F9-396A4B7150D9}"/>
                </a:ext>
              </a:extLst>
            </p:cNvPr>
            <p:cNvSpPr txBox="1"/>
            <p:nvPr/>
          </p:nvSpPr>
          <p:spPr>
            <a:xfrm>
              <a:off x="8767842" y="3373281"/>
              <a:ext cx="300082" cy="369332"/>
            </a:xfrm>
            <a:prstGeom prst="rect">
              <a:avLst/>
            </a:prstGeom>
            <a:noFill/>
          </p:spPr>
          <p:txBody>
            <a:bodyPr wrap="none" rtlCol="0">
              <a:spAutoFit/>
            </a:bodyPr>
            <a:lstStyle/>
            <a:p>
              <a:r>
                <a:rPr lang="en-US" dirty="0"/>
                <a:t>+</a:t>
              </a:r>
            </a:p>
          </p:txBody>
        </p:sp>
        <p:sp>
          <p:nvSpPr>
            <p:cNvPr id="36" name="TextBox 35">
              <a:extLst>
                <a:ext uri="{FF2B5EF4-FFF2-40B4-BE49-F238E27FC236}">
                  <a16:creationId xmlns="" xmlns:a16="http://schemas.microsoft.com/office/drawing/2014/main" id="{BB96AEB8-247A-48DB-B079-7A480661900E}"/>
                </a:ext>
              </a:extLst>
            </p:cNvPr>
            <p:cNvSpPr txBox="1"/>
            <p:nvPr/>
          </p:nvSpPr>
          <p:spPr>
            <a:xfrm>
              <a:off x="8358719" y="2380891"/>
              <a:ext cx="300082"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 xmlns:a16="http://schemas.microsoft.com/office/drawing/2014/main" id="{10B3614B-447C-4943-9A68-4C154AFBF21E}"/>
                </a:ext>
              </a:extLst>
            </p:cNvPr>
            <p:cNvSpPr txBox="1"/>
            <p:nvPr/>
          </p:nvSpPr>
          <p:spPr>
            <a:xfrm>
              <a:off x="9281486" y="3373281"/>
              <a:ext cx="300082" cy="369332"/>
            </a:xfrm>
            <a:prstGeom prst="rect">
              <a:avLst/>
            </a:prstGeom>
            <a:noFill/>
          </p:spPr>
          <p:txBody>
            <a:bodyPr wrap="none" rtlCol="0">
              <a:spAutoFit/>
            </a:bodyPr>
            <a:lstStyle/>
            <a:p>
              <a:r>
                <a:rPr lang="en-US" dirty="0"/>
                <a:t>+</a:t>
              </a:r>
            </a:p>
          </p:txBody>
        </p:sp>
        <p:cxnSp>
          <p:nvCxnSpPr>
            <p:cNvPr id="38" name="Straight Arrow Connector 37">
              <a:extLst>
                <a:ext uri="{FF2B5EF4-FFF2-40B4-BE49-F238E27FC236}">
                  <a16:creationId xmlns="" xmlns:a16="http://schemas.microsoft.com/office/drawing/2014/main" id="{DE38527B-FC18-4435-B9F9-A458C6748381}"/>
                </a:ext>
              </a:extLst>
            </p:cNvPr>
            <p:cNvCxnSpPr/>
            <p:nvPr/>
          </p:nvCxnSpPr>
          <p:spPr>
            <a:xfrm flipV="1">
              <a:off x="8015479" y="3480579"/>
              <a:ext cx="186500" cy="262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8A43B66B-967A-4254-BB9C-E53D733235D1}"/>
                </a:ext>
              </a:extLst>
            </p:cNvPr>
            <p:cNvSpPr txBox="1"/>
            <p:nvPr/>
          </p:nvSpPr>
          <p:spPr>
            <a:xfrm>
              <a:off x="9930890" y="2076432"/>
              <a:ext cx="1479123" cy="369332"/>
            </a:xfrm>
            <a:prstGeom prst="rect">
              <a:avLst/>
            </a:prstGeom>
            <a:noFill/>
          </p:spPr>
          <p:txBody>
            <a:bodyPr wrap="none" rtlCol="0">
              <a:spAutoFit/>
            </a:bodyPr>
            <a:lstStyle/>
            <a:p>
              <a:r>
                <a:rPr lang="en-US" dirty="0"/>
                <a:t>Breast Cancer</a:t>
              </a:r>
            </a:p>
          </p:txBody>
        </p:sp>
      </p:grpSp>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AD8A3F7F-870E-4D79-9AA5-26D01AA58A1B}"/>
                  </a:ext>
                </a:extLst>
              </p:cNvPr>
              <p:cNvSpPr txBox="1"/>
              <p:nvPr/>
            </p:nvSpPr>
            <p:spPr>
              <a:xfrm>
                <a:off x="8195062" y="4039383"/>
                <a:ext cx="2045880" cy="507190"/>
              </a:xfrm>
              <a:prstGeom prst="rect">
                <a:avLst/>
              </a:prstGeom>
              <a:noFill/>
              <a:ln>
                <a:solidFill>
                  <a:schemeClr val="tx1"/>
                </a:solidFill>
              </a:ln>
            </p:spPr>
            <p:txBody>
              <a:bodyPr wrap="none" rtlCol="0">
                <a:spAutoFit/>
              </a:bodyPr>
              <a:lstStyle/>
              <a:p>
                <a14:m>
                  <m:oMathPara xmlns=""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=1/4</m:t>
                      </m:r>
                    </m:oMath>
                  </m:oMathPara>
                </a14:m>
                <a:endParaRPr lang="en-US" dirty="0"/>
              </a:p>
            </p:txBody>
          </p:sp>
        </mc:Choice>
        <mc:Fallback xmlns="">
          <p:sp>
            <p:nvSpPr>
              <p:cNvPr id="40" name="TextBox 39">
                <a:extLst>
                  <a:ext uri="{FF2B5EF4-FFF2-40B4-BE49-F238E27FC236}">
                    <a16:creationId xmlns:a16="http://schemas.microsoft.com/office/drawing/2014/main" xmlns:a14="http://schemas.microsoft.com/office/drawing/2010/main" xmlns="" id="{AD8A3F7F-870E-4D79-9AA5-26D01AA58A1B}"/>
                  </a:ext>
                </a:extLst>
              </p:cNvPr>
              <p:cNvSpPr txBox="1">
                <a:spLocks noRot="1" noChangeAspect="1" noMove="1" noResize="1" noEditPoints="1" noAdjustHandles="1" noChangeArrowheads="1" noChangeShapeType="1" noTextEdit="1"/>
              </p:cNvSpPr>
              <p:nvPr/>
            </p:nvSpPr>
            <p:spPr>
              <a:xfrm>
                <a:off x="8195062" y="4039383"/>
                <a:ext cx="2045880" cy="507190"/>
              </a:xfrm>
              <a:prstGeom prst="rect">
                <a:avLst/>
              </a:prstGeom>
              <a:blipFill rotWithShape="1">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222966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463"/>
            <a:ext cx="10515600" cy="1325563"/>
          </a:xfrm>
        </p:spPr>
        <p:txBody>
          <a:bodyPr/>
          <a:lstStyle/>
          <a:p>
            <a:pPr algn="ctr"/>
            <a:r>
              <a:rPr lang="en-US" dirty="0" err="1"/>
              <a:t>Cosegregation</a:t>
            </a:r>
            <a:r>
              <a:rPr lang="en-US" dirty="0"/>
              <a:t> Analysis</a:t>
            </a:r>
          </a:p>
        </p:txBody>
      </p:sp>
      <p:sp>
        <p:nvSpPr>
          <p:cNvPr id="5" name="Content Placeholder 4"/>
          <p:cNvSpPr>
            <a:spLocks noGrp="1"/>
          </p:cNvSpPr>
          <p:nvPr>
            <p:ph idx="1"/>
          </p:nvPr>
        </p:nvSpPr>
        <p:spPr/>
        <p:txBody>
          <a:bodyPr>
            <a:normAutofit/>
          </a:bodyPr>
          <a:lstStyle/>
          <a:p>
            <a:r>
              <a:rPr lang="en-US" dirty="0" smtClean="0"/>
              <a:t>More sophisticated analyses can use penetrance models to generate likelihood ratios</a:t>
            </a:r>
          </a:p>
          <a:p>
            <a:r>
              <a:rPr lang="en-US" dirty="0" smtClean="0"/>
              <a:t>Thompson, Easton, &amp; </a:t>
            </a:r>
            <a:r>
              <a:rPr lang="en-US" dirty="0" err="1" smtClean="0"/>
              <a:t>Goldgar</a:t>
            </a:r>
            <a:r>
              <a:rPr lang="en-US" dirty="0" smtClean="0"/>
              <a:t>, 2003. </a:t>
            </a:r>
            <a:r>
              <a:rPr lang="is-IS" dirty="0">
                <a:hlinkClick r:id="rId2"/>
              </a:rPr>
              <a:t>PMID:</a:t>
            </a:r>
            <a:r>
              <a:rPr lang="is-IS" dirty="0" smtClean="0">
                <a:hlinkClick r:id="rId2"/>
              </a:rPr>
              <a:t>12900794</a:t>
            </a:r>
            <a:endParaRPr lang="is-IS" dirty="0" smtClean="0"/>
          </a:p>
          <a:p>
            <a:r>
              <a:rPr lang="is-IS" dirty="0" smtClean="0"/>
              <a:t>Mohamaddi et al. 2009 </a:t>
            </a:r>
            <a:r>
              <a:rPr lang="is-IS" dirty="0">
                <a:hlinkClick r:id="rId3"/>
              </a:rPr>
              <a:t>PMID:19563646</a:t>
            </a:r>
            <a:endParaRPr lang="en-US" dirty="0" smtClean="0"/>
          </a:p>
          <a:p>
            <a:pPr marL="0" indent="0">
              <a:buNone/>
            </a:pPr>
            <a:endParaRPr lang="en-US" b="1" u="sng" dirty="0" smtClean="0"/>
          </a:p>
          <a:p>
            <a:pPr marL="0" indent="0">
              <a:buNone/>
            </a:pPr>
            <a:r>
              <a:rPr lang="en-US" b="1" u="sng" dirty="0" smtClean="0"/>
              <a:t>Overcome Limitations of Meiosis Counting</a:t>
            </a:r>
            <a:endParaRPr lang="en-US" b="1" u="sng" dirty="0"/>
          </a:p>
          <a:p>
            <a:r>
              <a:rPr lang="en-US" dirty="0" smtClean="0"/>
              <a:t>Incorporate </a:t>
            </a:r>
            <a:r>
              <a:rPr lang="en-US" dirty="0"/>
              <a:t>age of onset and known penetrance for the gene</a:t>
            </a:r>
          </a:p>
          <a:p>
            <a:r>
              <a:rPr lang="en-US" dirty="0"/>
              <a:t>A</a:t>
            </a:r>
            <a:r>
              <a:rPr lang="en-US" dirty="0" smtClean="0"/>
              <a:t>ble </a:t>
            </a:r>
            <a:r>
              <a:rPr lang="en-US" dirty="0"/>
              <a:t>to generate quantitative evidence against </a:t>
            </a:r>
            <a:r>
              <a:rPr lang="en-US" dirty="0" smtClean="0"/>
              <a:t>pathogenicity</a:t>
            </a:r>
            <a:endParaRPr lang="en-US" dirty="0"/>
          </a:p>
          <a:p>
            <a:endParaRPr lang="en-US" dirty="0"/>
          </a:p>
        </p:txBody>
      </p:sp>
    </p:spTree>
    <p:extLst>
      <p:ext uri="{BB962C8B-B14F-4D97-AF65-F5344CB8AC3E}">
        <p14:creationId xmlns:p14="http://schemas.microsoft.com/office/powerpoint/2010/main" val="1542706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33A90-2866-47F1-9B0E-902D24B450D2}"/>
              </a:ext>
            </a:extLst>
          </p:cNvPr>
          <p:cNvGrpSpPr/>
          <p:nvPr/>
        </p:nvGrpSpPr>
        <p:grpSpPr>
          <a:xfrm>
            <a:off x="1121228" y="833214"/>
            <a:ext cx="10319658" cy="5796186"/>
            <a:chOff x="3194217" y="2684936"/>
            <a:chExt cx="6367254" cy="3572935"/>
          </a:xfrm>
        </p:grpSpPr>
        <p:sp>
          <p:nvSpPr>
            <p:cNvPr id="23" name="Rectangle 22">
              <a:extLst>
                <a:ext uri="{FF2B5EF4-FFF2-40B4-BE49-F238E27FC236}">
                  <a16:creationId xmlns="" xmlns:a16="http://schemas.microsoft.com/office/drawing/2014/main" id="{21E7959B-C63C-448C-9A42-8A484BCECDE1}"/>
                </a:ext>
              </a:extLst>
            </p:cNvPr>
            <p:cNvSpPr/>
            <p:nvPr/>
          </p:nvSpPr>
          <p:spPr>
            <a:xfrm>
              <a:off x="5828658" y="4287018"/>
              <a:ext cx="366888" cy="36688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 xmlns:a16="http://schemas.microsoft.com/office/drawing/2014/main" id="{FDD6C866-873E-4652-85C6-5E7DA7E2663E}"/>
                </a:ext>
              </a:extLst>
            </p:cNvPr>
            <p:cNvSpPr/>
            <p:nvPr/>
          </p:nvSpPr>
          <p:spPr>
            <a:xfrm>
              <a:off x="6712955" y="4287018"/>
              <a:ext cx="366889" cy="366889"/>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 xmlns:a16="http://schemas.microsoft.com/office/drawing/2014/main" id="{723C4EFC-AF18-4DA2-A66D-534D0685011D}"/>
                </a:ext>
              </a:extLst>
            </p:cNvPr>
            <p:cNvCxnSpPr>
              <a:stCxn id="23" idx="3"/>
              <a:endCxn id="24" idx="2"/>
            </p:cNvCxnSpPr>
            <p:nvPr/>
          </p:nvCxnSpPr>
          <p:spPr>
            <a:xfrm>
              <a:off x="6195546" y="4470462"/>
              <a:ext cx="5174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7FDEFF5E-DE61-483C-80AA-CC345AB7CD36}"/>
                </a:ext>
              </a:extLst>
            </p:cNvPr>
            <p:cNvCxnSpPr/>
            <p:nvPr/>
          </p:nvCxnSpPr>
          <p:spPr>
            <a:xfrm>
              <a:off x="6440139" y="4470462"/>
              <a:ext cx="0" cy="8513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 xmlns:a16="http://schemas.microsoft.com/office/drawing/2014/main" id="{410C395D-4087-4A25-AECB-8F1D83FDD296}"/>
                </a:ext>
              </a:extLst>
            </p:cNvPr>
            <p:cNvSpPr/>
            <p:nvPr/>
          </p:nvSpPr>
          <p:spPr>
            <a:xfrm>
              <a:off x="6256695" y="5321833"/>
              <a:ext cx="366889" cy="36688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 xmlns:a16="http://schemas.microsoft.com/office/drawing/2014/main" id="{B6B0A345-2AD7-4942-809E-17224CCB4116}"/>
                </a:ext>
              </a:extLst>
            </p:cNvPr>
            <p:cNvSpPr/>
            <p:nvPr/>
          </p:nvSpPr>
          <p:spPr>
            <a:xfrm>
              <a:off x="6775984" y="5321833"/>
              <a:ext cx="366889" cy="36688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 xmlns:a16="http://schemas.microsoft.com/office/drawing/2014/main" id="{08563DC9-4D36-482C-ADB2-59FB6919B477}"/>
                </a:ext>
              </a:extLst>
            </p:cNvPr>
            <p:cNvSpPr/>
            <p:nvPr/>
          </p:nvSpPr>
          <p:spPr>
            <a:xfrm>
              <a:off x="5724236" y="5321833"/>
              <a:ext cx="366889" cy="36688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 xmlns:a16="http://schemas.microsoft.com/office/drawing/2014/main" id="{A5222078-6CD1-4796-824D-9F94FE4EF8B2}"/>
                </a:ext>
              </a:extLst>
            </p:cNvPr>
            <p:cNvCxnSpPr/>
            <p:nvPr/>
          </p:nvCxnSpPr>
          <p:spPr>
            <a:xfrm>
              <a:off x="5903918" y="5017974"/>
              <a:ext cx="105362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 xmlns:a16="http://schemas.microsoft.com/office/drawing/2014/main" id="{AC293B47-1C24-4FB2-B94C-1477DF02D09F}"/>
                </a:ext>
              </a:extLst>
            </p:cNvPr>
            <p:cNvCxnSpPr>
              <a:endCxn id="29" idx="0"/>
            </p:cNvCxnSpPr>
            <p:nvPr/>
          </p:nvCxnSpPr>
          <p:spPr>
            <a:xfrm>
              <a:off x="5903918" y="5017974"/>
              <a:ext cx="3763" cy="3038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 xmlns:a16="http://schemas.microsoft.com/office/drawing/2014/main" id="{9C4E27AD-4224-41E3-B8B4-4114370C5E8F}"/>
                </a:ext>
              </a:extLst>
            </p:cNvPr>
            <p:cNvCxnSpPr/>
            <p:nvPr/>
          </p:nvCxnSpPr>
          <p:spPr>
            <a:xfrm>
              <a:off x="6953784" y="5018445"/>
              <a:ext cx="3763" cy="3038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 xmlns:a16="http://schemas.microsoft.com/office/drawing/2014/main" id="{16357397-FC7F-413A-BF3C-836EF5B28136}"/>
                </a:ext>
              </a:extLst>
            </p:cNvPr>
            <p:cNvSpPr txBox="1"/>
            <p:nvPr/>
          </p:nvSpPr>
          <p:spPr>
            <a:xfrm>
              <a:off x="5742464" y="5779259"/>
              <a:ext cx="587921" cy="246221"/>
            </a:xfrm>
            <a:prstGeom prst="rect">
              <a:avLst/>
            </a:prstGeom>
            <a:noFill/>
          </p:spPr>
          <p:txBody>
            <a:bodyPr wrap="none" rtlCol="0">
              <a:spAutoFit/>
            </a:bodyPr>
            <a:lstStyle/>
            <a:p>
              <a:r>
                <a:rPr lang="en-US" sz="1000" dirty="0"/>
                <a:t>BrCa 38</a:t>
              </a:r>
            </a:p>
          </p:txBody>
        </p:sp>
        <p:sp>
          <p:nvSpPr>
            <p:cNvPr id="34" name="TextBox 33">
              <a:extLst>
                <a:ext uri="{FF2B5EF4-FFF2-40B4-BE49-F238E27FC236}">
                  <a16:creationId xmlns="" xmlns:a16="http://schemas.microsoft.com/office/drawing/2014/main" id="{8ED7C418-7078-4E24-9717-F0336F2E42FC}"/>
                </a:ext>
              </a:extLst>
            </p:cNvPr>
            <p:cNvSpPr txBox="1"/>
            <p:nvPr/>
          </p:nvSpPr>
          <p:spPr>
            <a:xfrm>
              <a:off x="6229900" y="5784088"/>
              <a:ext cx="587921" cy="246221"/>
            </a:xfrm>
            <a:prstGeom prst="rect">
              <a:avLst/>
            </a:prstGeom>
            <a:noFill/>
          </p:spPr>
          <p:txBody>
            <a:bodyPr wrap="none" rtlCol="0">
              <a:spAutoFit/>
            </a:bodyPr>
            <a:lstStyle/>
            <a:p>
              <a:r>
                <a:rPr lang="en-US" sz="1000" dirty="0"/>
                <a:t>BrCa 51</a:t>
              </a:r>
            </a:p>
          </p:txBody>
        </p:sp>
        <p:sp>
          <p:nvSpPr>
            <p:cNvPr id="35" name="TextBox 34">
              <a:extLst>
                <a:ext uri="{FF2B5EF4-FFF2-40B4-BE49-F238E27FC236}">
                  <a16:creationId xmlns="" xmlns:a16="http://schemas.microsoft.com/office/drawing/2014/main" id="{AB1D69F4-F989-4D9E-A01C-A82303F8782F}"/>
                </a:ext>
              </a:extLst>
            </p:cNvPr>
            <p:cNvSpPr txBox="1"/>
            <p:nvPr/>
          </p:nvSpPr>
          <p:spPr>
            <a:xfrm>
              <a:off x="6720442" y="5777378"/>
              <a:ext cx="587921" cy="246221"/>
            </a:xfrm>
            <a:prstGeom prst="rect">
              <a:avLst/>
            </a:prstGeom>
            <a:noFill/>
          </p:spPr>
          <p:txBody>
            <a:bodyPr wrap="none" rtlCol="0">
              <a:spAutoFit/>
            </a:bodyPr>
            <a:lstStyle/>
            <a:p>
              <a:r>
                <a:rPr lang="en-US" sz="1000" dirty="0"/>
                <a:t>BrCa 50</a:t>
              </a:r>
            </a:p>
          </p:txBody>
        </p:sp>
        <p:cxnSp>
          <p:nvCxnSpPr>
            <p:cNvPr id="36" name="Straight Connector 35">
              <a:extLst>
                <a:ext uri="{FF2B5EF4-FFF2-40B4-BE49-F238E27FC236}">
                  <a16:creationId xmlns="" xmlns:a16="http://schemas.microsoft.com/office/drawing/2014/main" id="{26F71B39-B655-4EB7-917C-1CFD7DEE7F3F}"/>
                </a:ext>
              </a:extLst>
            </p:cNvPr>
            <p:cNvCxnSpPr/>
            <p:nvPr/>
          </p:nvCxnSpPr>
          <p:spPr>
            <a:xfrm>
              <a:off x="6012573" y="3777135"/>
              <a:ext cx="0" cy="5098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 xmlns:a16="http://schemas.microsoft.com/office/drawing/2014/main" id="{D3B952C1-DF92-4B31-8F5C-C1C46ACF4359}"/>
                </a:ext>
              </a:extLst>
            </p:cNvPr>
            <p:cNvSpPr/>
            <p:nvPr/>
          </p:nvSpPr>
          <p:spPr>
            <a:xfrm>
              <a:off x="5225172" y="4039603"/>
              <a:ext cx="2243666" cy="1972734"/>
            </a:xfrm>
            <a:prstGeom prst="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 xmlns:a16="http://schemas.microsoft.com/office/drawing/2014/main" id="{AACB0B7F-B0DD-40E7-BF37-5CCBBA3C69A2}"/>
                </a:ext>
              </a:extLst>
            </p:cNvPr>
            <p:cNvSpPr txBox="1"/>
            <p:nvPr/>
          </p:nvSpPr>
          <p:spPr>
            <a:xfrm>
              <a:off x="5259549" y="4719759"/>
              <a:ext cx="717790" cy="276999"/>
            </a:xfrm>
            <a:prstGeom prst="rect">
              <a:avLst/>
            </a:prstGeom>
            <a:noFill/>
          </p:spPr>
          <p:txBody>
            <a:bodyPr wrap="none" rtlCol="0">
              <a:spAutoFit/>
            </a:bodyPr>
            <a:lstStyle/>
            <a:p>
              <a:r>
                <a:rPr lang="en-US" sz="1200" dirty="0">
                  <a:solidFill>
                    <a:srgbClr val="FF0000"/>
                  </a:solidFill>
                  <a:latin typeface="Cambria"/>
                  <a:cs typeface="Cambria"/>
                </a:rPr>
                <a:t>LR = 3.2</a:t>
              </a:r>
            </a:p>
          </p:txBody>
        </p:sp>
        <p:cxnSp>
          <p:nvCxnSpPr>
            <p:cNvPr id="39" name="Straight Connector 38">
              <a:extLst>
                <a:ext uri="{FF2B5EF4-FFF2-40B4-BE49-F238E27FC236}">
                  <a16:creationId xmlns="" xmlns:a16="http://schemas.microsoft.com/office/drawing/2014/main" id="{3CA44AEE-56E5-4EA9-A7D5-62E1A1F0ADCD}"/>
                </a:ext>
              </a:extLst>
            </p:cNvPr>
            <p:cNvCxnSpPr/>
            <p:nvPr/>
          </p:nvCxnSpPr>
          <p:spPr>
            <a:xfrm>
              <a:off x="5997990" y="3777135"/>
              <a:ext cx="20875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 xmlns:a16="http://schemas.microsoft.com/office/drawing/2014/main" id="{4C186E65-159D-4E37-9388-F5A21CB3BCB3}"/>
                </a:ext>
              </a:extLst>
            </p:cNvPr>
            <p:cNvSpPr/>
            <p:nvPr/>
          </p:nvSpPr>
          <p:spPr>
            <a:xfrm>
              <a:off x="7906284" y="4282314"/>
              <a:ext cx="366888" cy="36688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 xmlns:a16="http://schemas.microsoft.com/office/drawing/2014/main" id="{08355257-30CD-47AD-AF24-264824DEB525}"/>
                </a:ext>
              </a:extLst>
            </p:cNvPr>
            <p:cNvCxnSpPr/>
            <p:nvPr/>
          </p:nvCxnSpPr>
          <p:spPr>
            <a:xfrm>
              <a:off x="8089728" y="3777135"/>
              <a:ext cx="0" cy="5098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Oval 60">
              <a:extLst>
                <a:ext uri="{FF2B5EF4-FFF2-40B4-BE49-F238E27FC236}">
                  <a16:creationId xmlns="" xmlns:a16="http://schemas.microsoft.com/office/drawing/2014/main" id="{2D596236-7443-4571-82BD-90573878D5DD}"/>
                </a:ext>
              </a:extLst>
            </p:cNvPr>
            <p:cNvSpPr/>
            <p:nvPr/>
          </p:nvSpPr>
          <p:spPr>
            <a:xfrm>
              <a:off x="8790581" y="4287018"/>
              <a:ext cx="366889" cy="366889"/>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 name="Straight Connector 61">
              <a:extLst>
                <a:ext uri="{FF2B5EF4-FFF2-40B4-BE49-F238E27FC236}">
                  <a16:creationId xmlns="" xmlns:a16="http://schemas.microsoft.com/office/drawing/2014/main" id="{176B60B2-A953-4147-B2F3-15BB9B74BB0F}"/>
                </a:ext>
              </a:extLst>
            </p:cNvPr>
            <p:cNvCxnSpPr>
              <a:endCxn id="61" idx="2"/>
            </p:cNvCxnSpPr>
            <p:nvPr/>
          </p:nvCxnSpPr>
          <p:spPr>
            <a:xfrm>
              <a:off x="8273172" y="4470462"/>
              <a:ext cx="5174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 xmlns:a16="http://schemas.microsoft.com/office/drawing/2014/main" id="{B6601AE4-E316-4893-A226-A655BA0BFFE2}"/>
                </a:ext>
              </a:extLst>
            </p:cNvPr>
            <p:cNvCxnSpPr/>
            <p:nvPr/>
          </p:nvCxnSpPr>
          <p:spPr>
            <a:xfrm>
              <a:off x="8506006" y="4481750"/>
              <a:ext cx="0" cy="8513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 xmlns:a16="http://schemas.microsoft.com/office/drawing/2014/main" id="{DCC60035-60AF-4BA7-BCD1-89072FF26F40}"/>
                </a:ext>
              </a:extLst>
            </p:cNvPr>
            <p:cNvSpPr/>
            <p:nvPr/>
          </p:nvSpPr>
          <p:spPr>
            <a:xfrm>
              <a:off x="8322562" y="5333592"/>
              <a:ext cx="366889" cy="36688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 xmlns:a16="http://schemas.microsoft.com/office/drawing/2014/main" id="{FD33086A-7233-4FF7-816D-CDC79AB4FF6D}"/>
                </a:ext>
              </a:extLst>
            </p:cNvPr>
            <p:cNvSpPr txBox="1"/>
            <p:nvPr/>
          </p:nvSpPr>
          <p:spPr>
            <a:xfrm>
              <a:off x="8228601" y="5777378"/>
              <a:ext cx="587921" cy="246221"/>
            </a:xfrm>
            <a:prstGeom prst="rect">
              <a:avLst/>
            </a:prstGeom>
            <a:noFill/>
          </p:spPr>
          <p:txBody>
            <a:bodyPr wrap="none" rtlCol="0">
              <a:spAutoFit/>
            </a:bodyPr>
            <a:lstStyle/>
            <a:p>
              <a:r>
                <a:rPr lang="en-US" sz="1000" dirty="0"/>
                <a:t>BrCa 35</a:t>
              </a:r>
            </a:p>
          </p:txBody>
        </p:sp>
        <p:sp>
          <p:nvSpPr>
            <p:cNvPr id="66" name="Rectangle 65">
              <a:extLst>
                <a:ext uri="{FF2B5EF4-FFF2-40B4-BE49-F238E27FC236}">
                  <a16:creationId xmlns="" xmlns:a16="http://schemas.microsoft.com/office/drawing/2014/main" id="{34508042-A78F-48A7-86C4-8E822047B6DE}"/>
                </a:ext>
              </a:extLst>
            </p:cNvPr>
            <p:cNvSpPr/>
            <p:nvPr/>
          </p:nvSpPr>
          <p:spPr>
            <a:xfrm>
              <a:off x="5150339" y="3658604"/>
              <a:ext cx="4225343" cy="2429933"/>
            </a:xfrm>
            <a:prstGeom prst="rect">
              <a:avLst/>
            </a:prstGeom>
            <a:noFill/>
            <a:ln>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sp>
          <p:nvSpPr>
            <p:cNvPr id="67" name="TextBox 66">
              <a:extLst>
                <a:ext uri="{FF2B5EF4-FFF2-40B4-BE49-F238E27FC236}">
                  <a16:creationId xmlns="" xmlns:a16="http://schemas.microsoft.com/office/drawing/2014/main" id="{FC7B9BA8-2DB0-4ACE-880F-EC32141011FF}"/>
                </a:ext>
              </a:extLst>
            </p:cNvPr>
            <p:cNvSpPr txBox="1"/>
            <p:nvPr/>
          </p:nvSpPr>
          <p:spPr>
            <a:xfrm>
              <a:off x="8689451" y="4847179"/>
              <a:ext cx="686231" cy="276999"/>
            </a:xfrm>
            <a:prstGeom prst="rect">
              <a:avLst/>
            </a:prstGeom>
            <a:noFill/>
          </p:spPr>
          <p:txBody>
            <a:bodyPr wrap="none" rtlCol="0">
              <a:spAutoFit/>
            </a:bodyPr>
            <a:lstStyle/>
            <a:p>
              <a:r>
                <a:rPr lang="en-US" sz="1200" dirty="0">
                  <a:solidFill>
                    <a:srgbClr val="FF6600"/>
                  </a:solidFill>
                  <a:latin typeface="Cambria"/>
                  <a:cs typeface="Cambria"/>
                </a:rPr>
                <a:t>LR = 22</a:t>
              </a:r>
            </a:p>
          </p:txBody>
        </p:sp>
        <p:cxnSp>
          <p:nvCxnSpPr>
            <p:cNvPr id="68" name="Straight Connector 67">
              <a:extLst>
                <a:ext uri="{FF2B5EF4-FFF2-40B4-BE49-F238E27FC236}">
                  <a16:creationId xmlns="" xmlns:a16="http://schemas.microsoft.com/office/drawing/2014/main" id="{F726B497-7C96-4864-9CA7-9217700E9FA4}"/>
                </a:ext>
              </a:extLst>
            </p:cNvPr>
            <p:cNvCxnSpPr>
              <a:cxnSpLocks/>
            </p:cNvCxnSpPr>
            <p:nvPr/>
          </p:nvCxnSpPr>
          <p:spPr>
            <a:xfrm flipH="1">
              <a:off x="6953783" y="3277599"/>
              <a:ext cx="1" cy="4995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Rectangle 68">
              <a:extLst>
                <a:ext uri="{FF2B5EF4-FFF2-40B4-BE49-F238E27FC236}">
                  <a16:creationId xmlns="" xmlns:a16="http://schemas.microsoft.com/office/drawing/2014/main" id="{48F93453-1A95-44CB-919E-2E5CE22962C8}"/>
                </a:ext>
              </a:extLst>
            </p:cNvPr>
            <p:cNvSpPr/>
            <p:nvPr/>
          </p:nvSpPr>
          <p:spPr>
            <a:xfrm>
              <a:off x="6296697" y="3089451"/>
              <a:ext cx="366888" cy="36688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 xmlns:a16="http://schemas.microsoft.com/office/drawing/2014/main" id="{25614E2A-53B0-46AB-A58D-9533873ADBC0}"/>
                </a:ext>
              </a:extLst>
            </p:cNvPr>
            <p:cNvSpPr/>
            <p:nvPr/>
          </p:nvSpPr>
          <p:spPr>
            <a:xfrm>
              <a:off x="7180994" y="3094155"/>
              <a:ext cx="366889" cy="366889"/>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1" name="Straight Connector 70">
              <a:extLst>
                <a:ext uri="{FF2B5EF4-FFF2-40B4-BE49-F238E27FC236}">
                  <a16:creationId xmlns="" xmlns:a16="http://schemas.microsoft.com/office/drawing/2014/main" id="{F0A58177-4144-4879-A3D5-5D7F08196EB0}"/>
                </a:ext>
              </a:extLst>
            </p:cNvPr>
            <p:cNvCxnSpPr/>
            <p:nvPr/>
          </p:nvCxnSpPr>
          <p:spPr>
            <a:xfrm>
              <a:off x="6663585" y="3277599"/>
              <a:ext cx="5174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 xmlns:a16="http://schemas.microsoft.com/office/drawing/2014/main" id="{0218E887-702A-43F7-BB46-1D24FD55CDA1}"/>
                </a:ext>
              </a:extLst>
            </p:cNvPr>
            <p:cNvCxnSpPr/>
            <p:nvPr/>
          </p:nvCxnSpPr>
          <p:spPr>
            <a:xfrm flipV="1">
              <a:off x="6234588" y="3028303"/>
              <a:ext cx="493888" cy="498592"/>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 xmlns:a16="http://schemas.microsoft.com/office/drawing/2014/main" id="{52F107D6-A2B0-4EF0-BA10-FFBF5E24C937}"/>
                </a:ext>
              </a:extLst>
            </p:cNvPr>
            <p:cNvCxnSpPr/>
            <p:nvPr/>
          </p:nvCxnSpPr>
          <p:spPr>
            <a:xfrm flipV="1">
              <a:off x="7136288" y="3017957"/>
              <a:ext cx="493888" cy="498592"/>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 xmlns:a16="http://schemas.microsoft.com/office/drawing/2014/main" id="{D7FC2DF4-334B-446C-99C1-F7820DD15372}"/>
                </a:ext>
              </a:extLst>
            </p:cNvPr>
            <p:cNvCxnSpPr/>
            <p:nvPr/>
          </p:nvCxnSpPr>
          <p:spPr>
            <a:xfrm>
              <a:off x="6467305" y="2684936"/>
              <a:ext cx="0" cy="4092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 xmlns:a16="http://schemas.microsoft.com/office/drawing/2014/main" id="{EE7AFC94-4A34-4DC0-8460-10F944875D75}"/>
                </a:ext>
              </a:extLst>
            </p:cNvPr>
            <p:cNvSpPr/>
            <p:nvPr/>
          </p:nvSpPr>
          <p:spPr>
            <a:xfrm>
              <a:off x="3935338" y="3068759"/>
              <a:ext cx="366888" cy="36688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 xmlns:a16="http://schemas.microsoft.com/office/drawing/2014/main" id="{1FDAAE66-D14F-434E-9582-E70C9C729FEC}"/>
                </a:ext>
              </a:extLst>
            </p:cNvPr>
            <p:cNvSpPr/>
            <p:nvPr/>
          </p:nvSpPr>
          <p:spPr>
            <a:xfrm>
              <a:off x="4819635" y="3073463"/>
              <a:ext cx="366889" cy="366889"/>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 xmlns:a16="http://schemas.microsoft.com/office/drawing/2014/main" id="{0EF24646-83F5-4723-B32E-50B4990FC7A7}"/>
                </a:ext>
              </a:extLst>
            </p:cNvPr>
            <p:cNvCxnSpPr/>
            <p:nvPr/>
          </p:nvCxnSpPr>
          <p:spPr>
            <a:xfrm>
              <a:off x="4302226" y="3256907"/>
              <a:ext cx="5174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 xmlns:a16="http://schemas.microsoft.com/office/drawing/2014/main" id="{5A0465DD-42CE-4D2E-B96C-4D51E1E15F0F}"/>
                </a:ext>
              </a:extLst>
            </p:cNvPr>
            <p:cNvCxnSpPr/>
            <p:nvPr/>
          </p:nvCxnSpPr>
          <p:spPr>
            <a:xfrm flipV="1">
              <a:off x="3873229" y="3007611"/>
              <a:ext cx="493888" cy="498592"/>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 xmlns:a16="http://schemas.microsoft.com/office/drawing/2014/main" id="{B9BB441D-E2E6-48A3-9B9D-284709632517}"/>
                </a:ext>
              </a:extLst>
            </p:cNvPr>
            <p:cNvCxnSpPr/>
            <p:nvPr/>
          </p:nvCxnSpPr>
          <p:spPr>
            <a:xfrm flipV="1">
              <a:off x="4774929" y="2997265"/>
              <a:ext cx="493888" cy="498592"/>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 xmlns:a16="http://schemas.microsoft.com/office/drawing/2014/main" id="{B6D90992-F1E0-4A73-846B-22CF9DBE2A48}"/>
                </a:ext>
              </a:extLst>
            </p:cNvPr>
            <p:cNvCxnSpPr>
              <a:cxnSpLocks/>
            </p:cNvCxnSpPr>
            <p:nvPr/>
          </p:nvCxnSpPr>
          <p:spPr>
            <a:xfrm>
              <a:off x="4999580" y="2684936"/>
              <a:ext cx="0" cy="3885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 xmlns:a16="http://schemas.microsoft.com/office/drawing/2014/main" id="{452D032C-477C-4057-B90A-3917A1A5AAD6}"/>
                </a:ext>
              </a:extLst>
            </p:cNvPr>
            <p:cNvCxnSpPr/>
            <p:nvPr/>
          </p:nvCxnSpPr>
          <p:spPr>
            <a:xfrm>
              <a:off x="5001168" y="2684936"/>
              <a:ext cx="145942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 xmlns:a16="http://schemas.microsoft.com/office/drawing/2014/main" id="{45D2579D-5529-4D15-B2FE-8F95DBB2BD8B}"/>
                </a:ext>
              </a:extLst>
            </p:cNvPr>
            <p:cNvCxnSpPr>
              <a:endCxn id="83" idx="0"/>
            </p:cNvCxnSpPr>
            <p:nvPr/>
          </p:nvCxnSpPr>
          <p:spPr>
            <a:xfrm>
              <a:off x="4559314" y="3267254"/>
              <a:ext cx="0" cy="10047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Oval 82">
              <a:extLst>
                <a:ext uri="{FF2B5EF4-FFF2-40B4-BE49-F238E27FC236}">
                  <a16:creationId xmlns="" xmlns:a16="http://schemas.microsoft.com/office/drawing/2014/main" id="{C0014A43-73B5-4DF7-A196-6B7546DE617B}"/>
                </a:ext>
              </a:extLst>
            </p:cNvPr>
            <p:cNvSpPr/>
            <p:nvPr/>
          </p:nvSpPr>
          <p:spPr>
            <a:xfrm>
              <a:off x="4375870" y="4271967"/>
              <a:ext cx="366889" cy="366889"/>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 xmlns:a16="http://schemas.microsoft.com/office/drawing/2014/main" id="{382F409A-AEE6-4F84-95D4-279E0C1C8E7B}"/>
                </a:ext>
              </a:extLst>
            </p:cNvPr>
            <p:cNvSpPr txBox="1"/>
            <p:nvPr/>
          </p:nvSpPr>
          <p:spPr>
            <a:xfrm>
              <a:off x="4312255" y="4758591"/>
              <a:ext cx="587921" cy="246221"/>
            </a:xfrm>
            <a:prstGeom prst="rect">
              <a:avLst/>
            </a:prstGeom>
            <a:noFill/>
          </p:spPr>
          <p:txBody>
            <a:bodyPr wrap="none" rtlCol="0">
              <a:spAutoFit/>
            </a:bodyPr>
            <a:lstStyle/>
            <a:p>
              <a:r>
                <a:rPr lang="en-US" sz="1000" dirty="0"/>
                <a:t>BrCa 65</a:t>
              </a:r>
            </a:p>
          </p:txBody>
        </p:sp>
        <p:sp>
          <p:nvSpPr>
            <p:cNvPr id="85" name="Rectangle 84">
              <a:extLst>
                <a:ext uri="{FF2B5EF4-FFF2-40B4-BE49-F238E27FC236}">
                  <a16:creationId xmlns="" xmlns:a16="http://schemas.microsoft.com/office/drawing/2014/main" id="{3AD16EB0-1A82-4CF9-B3D7-F91135761421}"/>
                </a:ext>
              </a:extLst>
            </p:cNvPr>
            <p:cNvSpPr/>
            <p:nvPr/>
          </p:nvSpPr>
          <p:spPr>
            <a:xfrm>
              <a:off x="4321651" y="3581412"/>
              <a:ext cx="5129754" cy="2591792"/>
            </a:xfrm>
            <a:prstGeom prst="rect">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 xmlns:a16="http://schemas.microsoft.com/office/drawing/2014/main" id="{5C0B511E-30A8-43D9-BD30-5F3E48DC485F}"/>
                </a:ext>
              </a:extLst>
            </p:cNvPr>
            <p:cNvSpPr/>
            <p:nvPr/>
          </p:nvSpPr>
          <p:spPr>
            <a:xfrm>
              <a:off x="3268758" y="4271967"/>
              <a:ext cx="366888" cy="36688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7" name="Straight Connector 86">
              <a:extLst>
                <a:ext uri="{FF2B5EF4-FFF2-40B4-BE49-F238E27FC236}">
                  <a16:creationId xmlns="" xmlns:a16="http://schemas.microsoft.com/office/drawing/2014/main" id="{737102A2-3BE2-4917-96D6-C3337D0C2C1D}"/>
                </a:ext>
              </a:extLst>
            </p:cNvPr>
            <p:cNvCxnSpPr>
              <a:endCxn id="83" idx="2"/>
            </p:cNvCxnSpPr>
            <p:nvPr/>
          </p:nvCxnSpPr>
          <p:spPr>
            <a:xfrm>
              <a:off x="3635647" y="4455411"/>
              <a:ext cx="74022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 xmlns:a16="http://schemas.microsoft.com/office/drawing/2014/main" id="{63EA5524-593C-4643-9A91-D9888AF0E94F}"/>
                </a:ext>
              </a:extLst>
            </p:cNvPr>
            <p:cNvSpPr txBox="1"/>
            <p:nvPr/>
          </p:nvSpPr>
          <p:spPr>
            <a:xfrm>
              <a:off x="4374095" y="4996758"/>
              <a:ext cx="686231" cy="276999"/>
            </a:xfrm>
            <a:prstGeom prst="rect">
              <a:avLst/>
            </a:prstGeom>
            <a:noFill/>
          </p:spPr>
          <p:txBody>
            <a:bodyPr wrap="none" rtlCol="0">
              <a:spAutoFit/>
            </a:bodyPr>
            <a:lstStyle/>
            <a:p>
              <a:r>
                <a:rPr lang="en-US" sz="1200" dirty="0">
                  <a:solidFill>
                    <a:srgbClr val="008000"/>
                  </a:solidFill>
                  <a:latin typeface="Cambria"/>
                  <a:cs typeface="Cambria"/>
                </a:rPr>
                <a:t>LR = 51</a:t>
              </a:r>
            </a:p>
          </p:txBody>
        </p:sp>
        <p:cxnSp>
          <p:nvCxnSpPr>
            <p:cNvPr id="89" name="Straight Connector 88">
              <a:extLst>
                <a:ext uri="{FF2B5EF4-FFF2-40B4-BE49-F238E27FC236}">
                  <a16:creationId xmlns="" xmlns:a16="http://schemas.microsoft.com/office/drawing/2014/main" id="{446F45D4-5189-4342-9236-934D98D494CC}"/>
                </a:ext>
              </a:extLst>
            </p:cNvPr>
            <p:cNvCxnSpPr/>
            <p:nvPr/>
          </p:nvCxnSpPr>
          <p:spPr>
            <a:xfrm>
              <a:off x="4001739" y="4441719"/>
              <a:ext cx="0" cy="8513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Oval 89">
              <a:extLst>
                <a:ext uri="{FF2B5EF4-FFF2-40B4-BE49-F238E27FC236}">
                  <a16:creationId xmlns="" xmlns:a16="http://schemas.microsoft.com/office/drawing/2014/main" id="{D60118F9-DA7F-4471-A880-5C016E802593}"/>
                </a:ext>
              </a:extLst>
            </p:cNvPr>
            <p:cNvSpPr/>
            <p:nvPr/>
          </p:nvSpPr>
          <p:spPr>
            <a:xfrm>
              <a:off x="3818295" y="5293090"/>
              <a:ext cx="366889" cy="366889"/>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 xmlns:a16="http://schemas.microsoft.com/office/drawing/2014/main" id="{73298454-7869-48AC-958A-A5201D9C1724}"/>
                </a:ext>
              </a:extLst>
            </p:cNvPr>
            <p:cNvSpPr txBox="1"/>
            <p:nvPr/>
          </p:nvSpPr>
          <p:spPr>
            <a:xfrm>
              <a:off x="3724334" y="5766090"/>
              <a:ext cx="587921" cy="246221"/>
            </a:xfrm>
            <a:prstGeom prst="rect">
              <a:avLst/>
            </a:prstGeom>
            <a:noFill/>
          </p:spPr>
          <p:txBody>
            <a:bodyPr wrap="none" rtlCol="0">
              <a:spAutoFit/>
            </a:bodyPr>
            <a:lstStyle/>
            <a:p>
              <a:r>
                <a:rPr lang="en-US" sz="1000" dirty="0"/>
                <a:t>BrCa 40</a:t>
              </a:r>
            </a:p>
          </p:txBody>
        </p:sp>
        <p:sp>
          <p:nvSpPr>
            <p:cNvPr id="92" name="Rectangle 91">
              <a:extLst>
                <a:ext uri="{FF2B5EF4-FFF2-40B4-BE49-F238E27FC236}">
                  <a16:creationId xmlns="" xmlns:a16="http://schemas.microsoft.com/office/drawing/2014/main" id="{C731ECAA-BEB4-49C7-A0BD-B4F429FB35E2}"/>
                </a:ext>
              </a:extLst>
            </p:cNvPr>
            <p:cNvSpPr/>
            <p:nvPr/>
          </p:nvSpPr>
          <p:spPr>
            <a:xfrm>
              <a:off x="3194218" y="3495858"/>
              <a:ext cx="6367253" cy="2762013"/>
            </a:xfrm>
            <a:prstGeom prst="rect">
              <a:avLst/>
            </a:prstGeom>
            <a:noFill/>
            <a:ln>
              <a:solidFill>
                <a:srgbClr val="3366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 xmlns:a16="http://schemas.microsoft.com/office/drawing/2014/main" id="{84214EC8-8271-4404-9D94-EE4788E72BD0}"/>
                </a:ext>
              </a:extLst>
            </p:cNvPr>
            <p:cNvSpPr txBox="1"/>
            <p:nvPr/>
          </p:nvSpPr>
          <p:spPr>
            <a:xfrm>
              <a:off x="3194217" y="4958366"/>
              <a:ext cx="771440" cy="276999"/>
            </a:xfrm>
            <a:prstGeom prst="rect">
              <a:avLst/>
            </a:prstGeom>
            <a:noFill/>
          </p:spPr>
          <p:txBody>
            <a:bodyPr wrap="none" rtlCol="0">
              <a:spAutoFit/>
            </a:bodyPr>
            <a:lstStyle/>
            <a:p>
              <a:r>
                <a:rPr lang="en-US" sz="1200" dirty="0">
                  <a:solidFill>
                    <a:srgbClr val="3366FF"/>
                  </a:solidFill>
                  <a:latin typeface="Cambria"/>
                  <a:cs typeface="Cambria"/>
                </a:rPr>
                <a:t>LR = 275</a:t>
              </a:r>
            </a:p>
          </p:txBody>
        </p:sp>
        <p:sp>
          <p:nvSpPr>
            <p:cNvPr id="94" name="TextBox 93">
              <a:extLst>
                <a:ext uri="{FF2B5EF4-FFF2-40B4-BE49-F238E27FC236}">
                  <a16:creationId xmlns="" xmlns:a16="http://schemas.microsoft.com/office/drawing/2014/main" id="{3EF53CBC-860A-46B7-804D-9A2EBD95D693}"/>
                </a:ext>
              </a:extLst>
            </p:cNvPr>
            <p:cNvSpPr txBox="1"/>
            <p:nvPr/>
          </p:nvSpPr>
          <p:spPr>
            <a:xfrm>
              <a:off x="5693424" y="5594592"/>
              <a:ext cx="300082" cy="369332"/>
            </a:xfrm>
            <a:prstGeom prst="rect">
              <a:avLst/>
            </a:prstGeom>
            <a:noFill/>
          </p:spPr>
          <p:txBody>
            <a:bodyPr wrap="none" rtlCol="0">
              <a:spAutoFit/>
            </a:bodyPr>
            <a:lstStyle/>
            <a:p>
              <a:r>
                <a:rPr lang="en-US" dirty="0"/>
                <a:t>+</a:t>
              </a:r>
            </a:p>
          </p:txBody>
        </p:sp>
        <p:sp>
          <p:nvSpPr>
            <p:cNvPr id="95" name="TextBox 94">
              <a:extLst>
                <a:ext uri="{FF2B5EF4-FFF2-40B4-BE49-F238E27FC236}">
                  <a16:creationId xmlns="" xmlns:a16="http://schemas.microsoft.com/office/drawing/2014/main" id="{3D2FAE3C-5A60-4DAF-9E82-A899AC4985F6}"/>
                </a:ext>
              </a:extLst>
            </p:cNvPr>
            <p:cNvSpPr txBox="1"/>
            <p:nvPr/>
          </p:nvSpPr>
          <p:spPr>
            <a:xfrm>
              <a:off x="6189346" y="5581423"/>
              <a:ext cx="300082" cy="369332"/>
            </a:xfrm>
            <a:prstGeom prst="rect">
              <a:avLst/>
            </a:prstGeom>
            <a:noFill/>
          </p:spPr>
          <p:txBody>
            <a:bodyPr wrap="none" rtlCol="0">
              <a:spAutoFit/>
            </a:bodyPr>
            <a:lstStyle/>
            <a:p>
              <a:r>
                <a:rPr lang="en-US" dirty="0"/>
                <a:t>+</a:t>
              </a:r>
            </a:p>
          </p:txBody>
        </p:sp>
        <p:sp>
          <p:nvSpPr>
            <p:cNvPr id="96" name="TextBox 95">
              <a:extLst>
                <a:ext uri="{FF2B5EF4-FFF2-40B4-BE49-F238E27FC236}">
                  <a16:creationId xmlns="" xmlns:a16="http://schemas.microsoft.com/office/drawing/2014/main" id="{CDCE3BBA-C46A-4894-8F2C-C119F8897760}"/>
                </a:ext>
              </a:extLst>
            </p:cNvPr>
            <p:cNvSpPr txBox="1"/>
            <p:nvPr/>
          </p:nvSpPr>
          <p:spPr>
            <a:xfrm>
              <a:off x="5880975" y="4609164"/>
              <a:ext cx="300082" cy="369332"/>
            </a:xfrm>
            <a:prstGeom prst="rect">
              <a:avLst/>
            </a:prstGeom>
            <a:noFill/>
          </p:spPr>
          <p:txBody>
            <a:bodyPr wrap="none" rtlCol="0">
              <a:spAutoFit/>
            </a:bodyPr>
            <a:lstStyle/>
            <a:p>
              <a:r>
                <a:rPr lang="en-US" dirty="0"/>
                <a:t>+</a:t>
              </a:r>
            </a:p>
          </p:txBody>
        </p:sp>
        <p:sp>
          <p:nvSpPr>
            <p:cNvPr id="97" name="TextBox 96">
              <a:extLst>
                <a:ext uri="{FF2B5EF4-FFF2-40B4-BE49-F238E27FC236}">
                  <a16:creationId xmlns="" xmlns:a16="http://schemas.microsoft.com/office/drawing/2014/main" id="{DCE0A1CF-3B9A-4555-A612-E33D92737702}"/>
                </a:ext>
              </a:extLst>
            </p:cNvPr>
            <p:cNvSpPr txBox="1"/>
            <p:nvPr/>
          </p:nvSpPr>
          <p:spPr>
            <a:xfrm>
              <a:off x="6689562" y="5581423"/>
              <a:ext cx="300082" cy="369332"/>
            </a:xfrm>
            <a:prstGeom prst="rect">
              <a:avLst/>
            </a:prstGeom>
            <a:noFill/>
          </p:spPr>
          <p:txBody>
            <a:bodyPr wrap="none" rtlCol="0">
              <a:spAutoFit/>
            </a:bodyPr>
            <a:lstStyle/>
            <a:p>
              <a:r>
                <a:rPr lang="en-US" dirty="0"/>
                <a:t>+</a:t>
              </a:r>
            </a:p>
          </p:txBody>
        </p:sp>
        <p:sp>
          <p:nvSpPr>
            <p:cNvPr id="98" name="TextBox 97">
              <a:extLst>
                <a:ext uri="{FF2B5EF4-FFF2-40B4-BE49-F238E27FC236}">
                  <a16:creationId xmlns="" xmlns:a16="http://schemas.microsoft.com/office/drawing/2014/main" id="{34002DCD-0F77-4CF3-BB70-323C990BED9C}"/>
                </a:ext>
              </a:extLst>
            </p:cNvPr>
            <p:cNvSpPr txBox="1"/>
            <p:nvPr/>
          </p:nvSpPr>
          <p:spPr>
            <a:xfrm>
              <a:off x="3851698" y="5581423"/>
              <a:ext cx="300082" cy="369332"/>
            </a:xfrm>
            <a:prstGeom prst="rect">
              <a:avLst/>
            </a:prstGeom>
            <a:noFill/>
          </p:spPr>
          <p:txBody>
            <a:bodyPr wrap="none" rtlCol="0">
              <a:spAutoFit/>
            </a:bodyPr>
            <a:lstStyle/>
            <a:p>
              <a:r>
                <a:rPr lang="en-US" dirty="0"/>
                <a:t>+</a:t>
              </a:r>
            </a:p>
          </p:txBody>
        </p:sp>
        <p:sp>
          <p:nvSpPr>
            <p:cNvPr id="99" name="TextBox 98">
              <a:extLst>
                <a:ext uri="{FF2B5EF4-FFF2-40B4-BE49-F238E27FC236}">
                  <a16:creationId xmlns="" xmlns:a16="http://schemas.microsoft.com/office/drawing/2014/main" id="{8BA06F39-8A44-4FC4-8BAE-A0FFF343F826}"/>
                </a:ext>
              </a:extLst>
            </p:cNvPr>
            <p:cNvSpPr txBox="1"/>
            <p:nvPr/>
          </p:nvSpPr>
          <p:spPr>
            <a:xfrm>
              <a:off x="8255394" y="5581423"/>
              <a:ext cx="300082" cy="369332"/>
            </a:xfrm>
            <a:prstGeom prst="rect">
              <a:avLst/>
            </a:prstGeom>
            <a:noFill/>
          </p:spPr>
          <p:txBody>
            <a:bodyPr wrap="none" rtlCol="0">
              <a:spAutoFit/>
            </a:bodyPr>
            <a:lstStyle/>
            <a:p>
              <a:r>
                <a:rPr lang="en-US" dirty="0"/>
                <a:t>+</a:t>
              </a:r>
            </a:p>
          </p:txBody>
        </p:sp>
        <p:sp>
          <p:nvSpPr>
            <p:cNvPr id="100" name="TextBox 99">
              <a:extLst>
                <a:ext uri="{FF2B5EF4-FFF2-40B4-BE49-F238E27FC236}">
                  <a16:creationId xmlns="" xmlns:a16="http://schemas.microsoft.com/office/drawing/2014/main" id="{E65E7A0B-6150-4F74-85F3-D5FCEDD994D6}"/>
                </a:ext>
              </a:extLst>
            </p:cNvPr>
            <p:cNvSpPr txBox="1"/>
            <p:nvPr/>
          </p:nvSpPr>
          <p:spPr>
            <a:xfrm>
              <a:off x="7928518" y="4597032"/>
              <a:ext cx="300082" cy="369332"/>
            </a:xfrm>
            <a:prstGeom prst="rect">
              <a:avLst/>
            </a:prstGeom>
            <a:noFill/>
          </p:spPr>
          <p:txBody>
            <a:bodyPr wrap="none" rtlCol="0">
              <a:spAutoFit/>
            </a:bodyPr>
            <a:lstStyle/>
            <a:p>
              <a:r>
                <a:rPr lang="en-US" dirty="0"/>
                <a:t>+</a:t>
              </a:r>
            </a:p>
          </p:txBody>
        </p:sp>
        <p:sp>
          <p:nvSpPr>
            <p:cNvPr id="101" name="TextBox 100">
              <a:extLst>
                <a:ext uri="{FF2B5EF4-FFF2-40B4-BE49-F238E27FC236}">
                  <a16:creationId xmlns="" xmlns:a16="http://schemas.microsoft.com/office/drawing/2014/main" id="{341707B4-C2D3-4356-A64C-A6BB92AFBFB1}"/>
                </a:ext>
              </a:extLst>
            </p:cNvPr>
            <p:cNvSpPr txBox="1"/>
            <p:nvPr/>
          </p:nvSpPr>
          <p:spPr>
            <a:xfrm>
              <a:off x="4409273" y="4582067"/>
              <a:ext cx="300082" cy="369332"/>
            </a:xfrm>
            <a:prstGeom prst="rect">
              <a:avLst/>
            </a:prstGeom>
            <a:noFill/>
          </p:spPr>
          <p:txBody>
            <a:bodyPr wrap="none" rtlCol="0">
              <a:spAutoFit/>
            </a:bodyPr>
            <a:lstStyle/>
            <a:p>
              <a:r>
                <a:rPr lang="en-US" dirty="0"/>
                <a:t>+</a:t>
              </a:r>
            </a:p>
          </p:txBody>
        </p:sp>
      </p:grpSp>
    </p:spTree>
    <p:extLst>
      <p:ext uri="{BB962C8B-B14F-4D97-AF65-F5344CB8AC3E}">
        <p14:creationId xmlns:p14="http://schemas.microsoft.com/office/powerpoint/2010/main" val="3021858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C42F21-CD90-814F-97A4-1801ECB03ACA}"/>
              </a:ext>
            </a:extLst>
          </p:cNvPr>
          <p:cNvSpPr>
            <a:spLocks noGrp="1"/>
          </p:cNvSpPr>
          <p:nvPr>
            <p:ph type="title"/>
          </p:nvPr>
        </p:nvSpPr>
        <p:spPr>
          <a:xfrm>
            <a:off x="838199" y="365126"/>
            <a:ext cx="5400675" cy="942076"/>
          </a:xfrm>
        </p:spPr>
        <p:txBody>
          <a:bodyPr/>
          <a:lstStyle/>
          <a:p>
            <a:r>
              <a:rPr lang="en-US" b="1" dirty="0"/>
              <a:t>Getting Started</a:t>
            </a:r>
          </a:p>
        </p:txBody>
      </p:sp>
      <p:sp>
        <p:nvSpPr>
          <p:cNvPr id="3" name="Content Placeholder 2">
            <a:extLst>
              <a:ext uri="{FF2B5EF4-FFF2-40B4-BE49-F238E27FC236}">
                <a16:creationId xmlns="" xmlns:a16="http://schemas.microsoft.com/office/drawing/2014/main" id="{80202040-2863-214A-A32B-C5033BD9AEB4}"/>
              </a:ext>
            </a:extLst>
          </p:cNvPr>
          <p:cNvSpPr>
            <a:spLocks noGrp="1"/>
          </p:cNvSpPr>
          <p:nvPr>
            <p:ph idx="1"/>
          </p:nvPr>
        </p:nvSpPr>
        <p:spPr>
          <a:xfrm>
            <a:off x="501316" y="1476375"/>
            <a:ext cx="10515600" cy="4506923"/>
          </a:xfrm>
        </p:spPr>
        <p:txBody>
          <a:bodyPr/>
          <a:lstStyle/>
          <a:p>
            <a:pPr lvl="0"/>
            <a:r>
              <a:rPr lang="en-US" dirty="0"/>
              <a:t>Get into groups of </a:t>
            </a:r>
            <a:r>
              <a:rPr lang="en-US" dirty="0" smtClean="0"/>
              <a:t>4 </a:t>
            </a:r>
            <a:r>
              <a:rPr lang="en-US" dirty="0"/>
              <a:t>or </a:t>
            </a:r>
            <a:r>
              <a:rPr lang="en-US" dirty="0" smtClean="0"/>
              <a:t>5</a:t>
            </a:r>
            <a:endParaRPr lang="en-US" dirty="0"/>
          </a:p>
          <a:p>
            <a:pPr lvl="0"/>
            <a:r>
              <a:rPr lang="en-US" dirty="0"/>
              <a:t>Go to </a:t>
            </a:r>
            <a:r>
              <a:rPr lang="en-US" dirty="0" err="1"/>
              <a:t>analyze.myvariant.org</a:t>
            </a:r>
            <a:endParaRPr lang="en-US" dirty="0"/>
          </a:p>
          <a:p>
            <a:pPr lvl="0"/>
            <a:r>
              <a:rPr lang="en-US" dirty="0"/>
              <a:t>Click on “Get Started” for </a:t>
            </a:r>
            <a:r>
              <a:rPr lang="en-US" dirty="0" err="1"/>
              <a:t>Cosegregation</a:t>
            </a:r>
            <a:r>
              <a:rPr lang="en-US" dirty="0"/>
              <a:t> Analysis</a:t>
            </a:r>
          </a:p>
          <a:p>
            <a:endParaRPr lang="en-US" dirty="0"/>
          </a:p>
        </p:txBody>
      </p:sp>
      <p:pic>
        <p:nvPicPr>
          <p:cNvPr id="5" name="Picture 4">
            <a:extLst>
              <a:ext uri="{FF2B5EF4-FFF2-40B4-BE49-F238E27FC236}">
                <a16:creationId xmlns="" xmlns:a16="http://schemas.microsoft.com/office/drawing/2014/main" id="{23487D39-86A1-4142-AB54-7130F5983C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2545" y="3147754"/>
            <a:ext cx="5942679" cy="3348098"/>
          </a:xfrm>
          <a:prstGeom prst="rect">
            <a:avLst/>
          </a:prstGeom>
        </p:spPr>
      </p:pic>
      <p:sp>
        <p:nvSpPr>
          <p:cNvPr id="6" name="Right Arrow 5">
            <a:extLst>
              <a:ext uri="{FF2B5EF4-FFF2-40B4-BE49-F238E27FC236}">
                <a16:creationId xmlns="" xmlns:a16="http://schemas.microsoft.com/office/drawing/2014/main" id="{0D06F8EE-1A6C-9043-ABA9-4C8AFEFEB69F}"/>
              </a:ext>
            </a:extLst>
          </p:cNvPr>
          <p:cNvSpPr/>
          <p:nvPr/>
        </p:nvSpPr>
        <p:spPr>
          <a:xfrm>
            <a:off x="5025809" y="5821479"/>
            <a:ext cx="827773" cy="4865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616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5AC3F53-E627-5942-BBEA-B084D5469825}"/>
              </a:ext>
            </a:extLst>
          </p:cNvPr>
          <p:cNvSpPr>
            <a:spLocks noGrp="1"/>
          </p:cNvSpPr>
          <p:nvPr>
            <p:ph idx="1"/>
          </p:nvPr>
        </p:nvSpPr>
        <p:spPr>
          <a:xfrm>
            <a:off x="251059" y="285583"/>
            <a:ext cx="9066196" cy="4351338"/>
          </a:xfrm>
        </p:spPr>
        <p:txBody>
          <a:bodyPr>
            <a:normAutofit/>
          </a:bodyPr>
          <a:lstStyle/>
          <a:p>
            <a:pPr marL="514350" lvl="0" indent="-514350">
              <a:buFont typeface="+mj-lt"/>
              <a:buAutoNum type="arabicPeriod"/>
            </a:pPr>
            <a:r>
              <a:rPr lang="en-US" dirty="0"/>
              <a:t>Upload the example file  </a:t>
            </a:r>
            <a:r>
              <a:rPr lang="en-US" dirty="0" smtClean="0"/>
              <a:t>- “example </a:t>
            </a:r>
            <a:r>
              <a:rPr lang="en-US" dirty="0" err="1" smtClean="0"/>
              <a:t>pedigree.xls</a:t>
            </a:r>
            <a:r>
              <a:rPr lang="en-US" dirty="0" smtClean="0"/>
              <a:t>”</a:t>
            </a:r>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marL="0" indent="0">
              <a:buNone/>
            </a:pPr>
            <a:endParaRPr lang="en-US" dirty="0"/>
          </a:p>
        </p:txBody>
      </p:sp>
      <p:pic>
        <p:nvPicPr>
          <p:cNvPr id="5" name="Picture 4">
            <a:extLst>
              <a:ext uri="{FF2B5EF4-FFF2-40B4-BE49-F238E27FC236}">
                <a16:creationId xmlns="" xmlns:a16="http://schemas.microsoft.com/office/drawing/2014/main" id="{2CCED629-FF53-9D48-8E35-AF9C06D36490}"/>
              </a:ext>
            </a:extLst>
          </p:cNvPr>
          <p:cNvPicPr>
            <a:picLocks noChangeAspect="1"/>
          </p:cNvPicPr>
          <p:nvPr/>
        </p:nvPicPr>
        <p:blipFill>
          <a:blip r:embed="rId3"/>
          <a:stretch>
            <a:fillRect/>
          </a:stretch>
        </p:blipFill>
        <p:spPr>
          <a:xfrm>
            <a:off x="3248091" y="992697"/>
            <a:ext cx="8444394" cy="3334820"/>
          </a:xfrm>
          <a:prstGeom prst="rect">
            <a:avLst/>
          </a:prstGeom>
          <a:ln>
            <a:solidFill>
              <a:schemeClr val="tx1"/>
            </a:solidFill>
          </a:ln>
        </p:spPr>
      </p:pic>
      <p:sp>
        <p:nvSpPr>
          <p:cNvPr id="6" name="Right Arrow 5">
            <a:extLst>
              <a:ext uri="{FF2B5EF4-FFF2-40B4-BE49-F238E27FC236}">
                <a16:creationId xmlns="" xmlns:a16="http://schemas.microsoft.com/office/drawing/2014/main" id="{64E27665-3FAD-524D-9E4F-4D9B6A18CDBB}"/>
              </a:ext>
            </a:extLst>
          </p:cNvPr>
          <p:cNvSpPr/>
          <p:nvPr/>
        </p:nvSpPr>
        <p:spPr>
          <a:xfrm>
            <a:off x="1402416" y="1023700"/>
            <a:ext cx="1257846" cy="400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377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41B8A91B-2FE4-504A-AF02-E186C6F0165E}"/>
              </a:ext>
            </a:extLst>
          </p:cNvPr>
          <p:cNvPicPr>
            <a:picLocks noChangeAspect="1"/>
          </p:cNvPicPr>
          <p:nvPr/>
        </p:nvPicPr>
        <p:blipFill rotWithShape="1">
          <a:blip r:embed="rId3"/>
          <a:srcRect t="21220" b="37457"/>
          <a:stretch/>
        </p:blipFill>
        <p:spPr>
          <a:xfrm>
            <a:off x="2327564" y="57860"/>
            <a:ext cx="7719738" cy="2654700"/>
          </a:xfrm>
          <a:prstGeom prst="rect">
            <a:avLst/>
          </a:prstGeom>
        </p:spPr>
      </p:pic>
      <p:graphicFrame>
        <p:nvGraphicFramePr>
          <p:cNvPr id="4" name="Object 3">
            <a:extLst>
              <a:ext uri="{FF2B5EF4-FFF2-40B4-BE49-F238E27FC236}">
                <a16:creationId xmlns="" xmlns:a16="http://schemas.microsoft.com/office/drawing/2014/main" id="{C1C51439-12D6-CB4F-AE73-EC98DB64FB60}"/>
              </a:ext>
            </a:extLst>
          </p:cNvPr>
          <p:cNvGraphicFramePr>
            <a:graphicFrameLocks noChangeAspect="1"/>
          </p:cNvGraphicFramePr>
          <p:nvPr>
            <p:extLst>
              <p:ext uri="{D42A27DB-BD31-4B8C-83A1-F6EECF244321}">
                <p14:modId xmlns:p14="http://schemas.microsoft.com/office/powerpoint/2010/main" val="1675894383"/>
              </p:ext>
            </p:extLst>
          </p:nvPr>
        </p:nvGraphicFramePr>
        <p:xfrm>
          <a:off x="212573" y="2622637"/>
          <a:ext cx="11561996" cy="2842324"/>
        </p:xfrm>
        <a:graphic>
          <a:graphicData uri="http://schemas.openxmlformats.org/presentationml/2006/ole">
            <mc:AlternateContent xmlns:mc="http://schemas.openxmlformats.org/markup-compatibility/2006">
              <mc:Choice xmlns:v="urn:schemas-microsoft-com:vml" Requires="v">
                <p:oleObj spid="_x0000_s8208" name="Worksheet" r:id="rId4" imgW="17411700" imgH="4279900" progId="Excel.Sheet.12">
                  <p:embed/>
                </p:oleObj>
              </mc:Choice>
              <mc:Fallback>
                <p:oleObj name="Worksheet" r:id="rId4" imgW="17411700" imgH="4279900" progId="Excel.Sheet.12">
                  <p:embed/>
                  <p:pic>
                    <p:nvPicPr>
                      <p:cNvPr id="10" name="Object 9">
                        <a:extLst>
                          <a:ext uri="{FF2B5EF4-FFF2-40B4-BE49-F238E27FC236}">
                            <a16:creationId xmlns="" xmlns:a16="http://schemas.microsoft.com/office/drawing/2014/main" id="{7FD75A42-9047-7F48-8C3D-F4B0B0C18D27}"/>
                          </a:ext>
                        </a:extLst>
                      </p:cNvPr>
                      <p:cNvPicPr/>
                      <p:nvPr/>
                    </p:nvPicPr>
                    <p:blipFill>
                      <a:blip r:embed="rId5"/>
                      <a:stretch>
                        <a:fillRect/>
                      </a:stretch>
                    </p:blipFill>
                    <p:spPr>
                      <a:xfrm>
                        <a:off x="212573" y="2622637"/>
                        <a:ext cx="11561996" cy="2842324"/>
                      </a:xfrm>
                      <a:prstGeom prst="rect">
                        <a:avLst/>
                      </a:prstGeom>
                    </p:spPr>
                  </p:pic>
                </p:oleObj>
              </mc:Fallback>
            </mc:AlternateContent>
          </a:graphicData>
        </a:graphic>
      </p:graphicFrame>
      <p:sp>
        <p:nvSpPr>
          <p:cNvPr id="5" name="Right Arrow 4">
            <a:extLst>
              <a:ext uri="{FF2B5EF4-FFF2-40B4-BE49-F238E27FC236}">
                <a16:creationId xmlns="" xmlns:a16="http://schemas.microsoft.com/office/drawing/2014/main" id="{BF14FED3-174C-B348-8AA8-C06B3CF09B05}"/>
              </a:ext>
            </a:extLst>
          </p:cNvPr>
          <p:cNvSpPr/>
          <p:nvPr/>
        </p:nvSpPr>
        <p:spPr>
          <a:xfrm rot="16200000">
            <a:off x="1342995" y="5394541"/>
            <a:ext cx="237747" cy="31384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 xmlns:a16="http://schemas.microsoft.com/office/drawing/2014/main" id="{791D7361-B8E0-154B-A647-74BACF0A5B64}"/>
              </a:ext>
            </a:extLst>
          </p:cNvPr>
          <p:cNvSpPr/>
          <p:nvPr/>
        </p:nvSpPr>
        <p:spPr>
          <a:xfrm rot="16200000">
            <a:off x="5874698" y="5348152"/>
            <a:ext cx="237747" cy="291519"/>
          </a:xfrm>
          <a:prstGeom prst="rightArrow">
            <a:avLst>
              <a:gd name="adj1" fmla="val 57468"/>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9F959FF1-5FAA-FE4E-B900-0BC20545D7CE}"/>
              </a:ext>
            </a:extLst>
          </p:cNvPr>
          <p:cNvSpPr txBox="1"/>
          <p:nvPr/>
        </p:nvSpPr>
        <p:spPr>
          <a:xfrm>
            <a:off x="102494" y="5675365"/>
            <a:ext cx="303259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Everyone listed in column 1 needs a mother and father.</a:t>
            </a:r>
          </a:p>
          <a:p>
            <a:pPr marL="285750" indent="-285750">
              <a:buFont typeface="Arial" panose="020B0604020202020204" pitchFamily="34" charset="0"/>
              <a:buChar char="•"/>
            </a:pPr>
            <a:r>
              <a:rPr lang="en-US" dirty="0"/>
              <a:t>”0” indicates no parent information</a:t>
            </a:r>
          </a:p>
        </p:txBody>
      </p:sp>
      <p:sp>
        <p:nvSpPr>
          <p:cNvPr id="8" name="TextBox 7">
            <a:extLst>
              <a:ext uri="{FF2B5EF4-FFF2-40B4-BE49-F238E27FC236}">
                <a16:creationId xmlns="" xmlns:a16="http://schemas.microsoft.com/office/drawing/2014/main" id="{BF9DD9DB-3590-C745-8318-C1B96ADDECEC}"/>
              </a:ext>
            </a:extLst>
          </p:cNvPr>
          <p:cNvSpPr txBox="1"/>
          <p:nvPr/>
        </p:nvSpPr>
        <p:spPr>
          <a:xfrm>
            <a:off x="4772221" y="5675364"/>
            <a:ext cx="268424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Age of disease onset, current age, or age of death, which ever is earlier</a:t>
            </a:r>
          </a:p>
        </p:txBody>
      </p:sp>
      <p:sp>
        <p:nvSpPr>
          <p:cNvPr id="9" name="Right Arrow 8">
            <a:extLst>
              <a:ext uri="{FF2B5EF4-FFF2-40B4-BE49-F238E27FC236}">
                <a16:creationId xmlns="" xmlns:a16="http://schemas.microsoft.com/office/drawing/2014/main" id="{A95BC741-57A0-B54F-BC14-C21BB222749A}"/>
              </a:ext>
            </a:extLst>
          </p:cNvPr>
          <p:cNvSpPr/>
          <p:nvPr/>
        </p:nvSpPr>
        <p:spPr>
          <a:xfrm rot="16200000">
            <a:off x="11159953" y="5318470"/>
            <a:ext cx="237747" cy="291519"/>
          </a:xfrm>
          <a:prstGeom prst="rightArrow">
            <a:avLst>
              <a:gd name="adj1" fmla="val 57468"/>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3AADCC09-505E-CB41-8A80-AE4FC78987D2}"/>
              </a:ext>
            </a:extLst>
          </p:cNvPr>
          <p:cNvSpPr txBox="1"/>
          <p:nvPr/>
        </p:nvSpPr>
        <p:spPr>
          <a:xfrm>
            <a:off x="9590314" y="5616002"/>
            <a:ext cx="2525242" cy="923330"/>
          </a:xfrm>
          <a:prstGeom prst="rect">
            <a:avLst/>
          </a:prstGeom>
          <a:noFill/>
        </p:spPr>
        <p:txBody>
          <a:bodyPr wrap="square" rtlCol="0">
            <a:spAutoFit/>
          </a:bodyPr>
          <a:lstStyle/>
          <a:p>
            <a:pPr marL="285750" indent="-285750">
              <a:buFont typeface="Arial" panose="020B0604020202020204" pitchFamily="34" charset="0"/>
              <a:buChar char="•"/>
            </a:pPr>
            <a:r>
              <a:rPr lang="en-US" dirty="0"/>
              <a:t>Only 1 proband allowed and 1 proband required</a:t>
            </a:r>
          </a:p>
        </p:txBody>
      </p:sp>
    </p:spTree>
    <p:extLst>
      <p:ext uri="{BB962C8B-B14F-4D97-AF65-F5344CB8AC3E}">
        <p14:creationId xmlns:p14="http://schemas.microsoft.com/office/powerpoint/2010/main" val="14612404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5AC3F53-E627-5942-BBEA-B084D5469825}"/>
              </a:ext>
            </a:extLst>
          </p:cNvPr>
          <p:cNvSpPr>
            <a:spLocks noGrp="1"/>
          </p:cNvSpPr>
          <p:nvPr>
            <p:ph idx="1"/>
          </p:nvPr>
        </p:nvSpPr>
        <p:spPr>
          <a:xfrm>
            <a:off x="251059" y="285583"/>
            <a:ext cx="9066196" cy="4351338"/>
          </a:xfrm>
        </p:spPr>
        <p:txBody>
          <a:bodyPr>
            <a:normAutofit/>
          </a:bodyPr>
          <a:lstStyle/>
          <a:p>
            <a:pPr marL="514350" indent="-514350">
              <a:buFont typeface="+mj-lt"/>
              <a:buAutoNum type="arabicPeriod"/>
            </a:pPr>
            <a:r>
              <a:rPr lang="en-US" dirty="0"/>
              <a:t>Upload the example file  “example </a:t>
            </a:r>
            <a:r>
              <a:rPr lang="en-US" dirty="0" err="1"/>
              <a:t>pedigree.xls</a:t>
            </a:r>
            <a:r>
              <a:rPr lang="en-US" dirty="0" smtClean="0"/>
              <a:t>”</a:t>
            </a:r>
            <a:r>
              <a:rPr lang="en-US" dirty="0"/>
              <a:t> </a:t>
            </a:r>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r>
              <a:rPr lang="en-US" dirty="0"/>
              <a:t>Choose a gene type: “BRCA1”</a:t>
            </a:r>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endParaRPr lang="en-US" dirty="0"/>
          </a:p>
          <a:p>
            <a:pPr marL="514350" lvl="0" indent="-514350">
              <a:buFont typeface="+mj-lt"/>
              <a:buAutoNum type="arabicPeriod"/>
            </a:pPr>
            <a:endParaRPr lang="en-US" dirty="0"/>
          </a:p>
          <a:p>
            <a:pPr marL="0" indent="0">
              <a:buNone/>
            </a:pPr>
            <a:endParaRPr lang="en-US" dirty="0"/>
          </a:p>
        </p:txBody>
      </p:sp>
      <p:pic>
        <p:nvPicPr>
          <p:cNvPr id="5" name="Picture 4">
            <a:extLst>
              <a:ext uri="{FF2B5EF4-FFF2-40B4-BE49-F238E27FC236}">
                <a16:creationId xmlns="" xmlns:a16="http://schemas.microsoft.com/office/drawing/2014/main" id="{2CCED629-FF53-9D48-8E35-AF9C06D36490}"/>
              </a:ext>
            </a:extLst>
          </p:cNvPr>
          <p:cNvPicPr>
            <a:picLocks noChangeAspect="1"/>
          </p:cNvPicPr>
          <p:nvPr/>
        </p:nvPicPr>
        <p:blipFill>
          <a:blip r:embed="rId2"/>
          <a:stretch>
            <a:fillRect/>
          </a:stretch>
        </p:blipFill>
        <p:spPr>
          <a:xfrm>
            <a:off x="3464482" y="2304597"/>
            <a:ext cx="8444394" cy="3334820"/>
          </a:xfrm>
          <a:prstGeom prst="rect">
            <a:avLst/>
          </a:prstGeom>
          <a:ln>
            <a:solidFill>
              <a:schemeClr val="tx1"/>
            </a:solidFill>
          </a:ln>
        </p:spPr>
      </p:pic>
      <p:sp>
        <p:nvSpPr>
          <p:cNvPr id="7" name="Right Arrow 6">
            <a:extLst>
              <a:ext uri="{FF2B5EF4-FFF2-40B4-BE49-F238E27FC236}">
                <a16:creationId xmlns="" xmlns:a16="http://schemas.microsoft.com/office/drawing/2014/main" id="{F2A3E326-631B-4349-93FD-F8FA05F9075C}"/>
              </a:ext>
            </a:extLst>
          </p:cNvPr>
          <p:cNvSpPr/>
          <p:nvPr/>
        </p:nvSpPr>
        <p:spPr>
          <a:xfrm rot="3585551">
            <a:off x="2345904" y="2905245"/>
            <a:ext cx="1257846" cy="400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8260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50B2BEE9-C5E0-2649-A62D-3FAFB85BC23F}"/>
              </a:ext>
            </a:extLst>
          </p:cNvPr>
          <p:cNvGraphicFramePr>
            <a:graphicFrameLocks noGrp="1"/>
          </p:cNvGraphicFramePr>
          <p:nvPr>
            <p:extLst>
              <p:ext uri="{D42A27DB-BD31-4B8C-83A1-F6EECF244321}">
                <p14:modId xmlns:p14="http://schemas.microsoft.com/office/powerpoint/2010/main" val="662783305"/>
              </p:ext>
            </p:extLst>
          </p:nvPr>
        </p:nvGraphicFramePr>
        <p:xfrm>
          <a:off x="445325" y="1875972"/>
          <a:ext cx="4904509" cy="3220085"/>
        </p:xfrm>
        <a:graphic>
          <a:graphicData uri="http://schemas.openxmlformats.org/drawingml/2006/table">
            <a:tbl>
              <a:tblPr>
                <a:tableStyleId>{5C22544A-7EE6-4342-B048-85BDC9FD1C3A}</a:tableStyleId>
              </a:tblPr>
              <a:tblGrid>
                <a:gridCol w="900545">
                  <a:extLst>
                    <a:ext uri="{9D8B030D-6E8A-4147-A177-3AD203B41FA5}">
                      <a16:colId xmlns="" xmlns:a16="http://schemas.microsoft.com/office/drawing/2014/main" val="4181092453"/>
                    </a:ext>
                  </a:extLst>
                </a:gridCol>
                <a:gridCol w="886691">
                  <a:extLst>
                    <a:ext uri="{9D8B030D-6E8A-4147-A177-3AD203B41FA5}">
                      <a16:colId xmlns="" xmlns:a16="http://schemas.microsoft.com/office/drawing/2014/main" val="671129888"/>
                    </a:ext>
                  </a:extLst>
                </a:gridCol>
                <a:gridCol w="858982">
                  <a:extLst>
                    <a:ext uri="{9D8B030D-6E8A-4147-A177-3AD203B41FA5}">
                      <a16:colId xmlns="" xmlns:a16="http://schemas.microsoft.com/office/drawing/2014/main" val="666201947"/>
                    </a:ext>
                  </a:extLst>
                </a:gridCol>
                <a:gridCol w="2258291">
                  <a:extLst>
                    <a:ext uri="{9D8B030D-6E8A-4147-A177-3AD203B41FA5}">
                      <a16:colId xmlns="" xmlns:a16="http://schemas.microsoft.com/office/drawing/2014/main" val="294757018"/>
                    </a:ext>
                  </a:extLst>
                </a:gridCol>
              </a:tblGrid>
              <a:tr h="203200">
                <a:tc>
                  <a:txBody>
                    <a:bodyPr/>
                    <a:lstStyle/>
                    <a:p>
                      <a:pPr algn="l" fontAlgn="b"/>
                      <a:r>
                        <a:rPr lang="en-US" sz="1200" u="none" strike="noStrike" dirty="0">
                          <a:effectLst/>
                        </a:rPr>
                        <a:t>Homozygous  Normal</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200" u="none" strike="noStrike" dirty="0">
                          <a:effectLst/>
                        </a:rPr>
                        <a:t>Heterozygous</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200" u="none" strike="noStrike" dirty="0">
                          <a:effectLst/>
                        </a:rPr>
                        <a:t>Homozygous Pathogenic</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200" u="none" strike="noStrike" dirty="0">
                          <a:effectLst/>
                        </a:rPr>
                        <a:t> Comments</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73187045"/>
                  </a:ext>
                </a:extLst>
              </a:tr>
              <a:tr h="203200">
                <a:tc>
                  <a:txBody>
                    <a:bodyPr/>
                    <a:lstStyle/>
                    <a:p>
                      <a:pPr algn="r" fontAlgn="b"/>
                      <a:r>
                        <a:rPr lang="en-US" sz="1200" u="none" strike="noStrike">
                          <a:effectLst/>
                        </a:rPr>
                        <a:t>8.85E-07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0.003451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0.003451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1 female age &lt; 20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983867681"/>
                  </a:ext>
                </a:extLst>
              </a:tr>
              <a:tr h="203200">
                <a:tc>
                  <a:txBody>
                    <a:bodyPr/>
                    <a:lstStyle/>
                    <a:p>
                      <a:pPr algn="r" fontAlgn="b"/>
                      <a:r>
                        <a:rPr lang="en-US" sz="1200" u="none" strike="noStrike">
                          <a:effectLst/>
                        </a:rPr>
                        <a:t>4.0997E-05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0.015985</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0.015985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2 female 20 &lt;= age &lt; 30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11175176"/>
                  </a:ext>
                </a:extLst>
              </a:tr>
              <a:tr h="203200">
                <a:tc>
                  <a:txBody>
                    <a:bodyPr/>
                    <a:lstStyle/>
                    <a:p>
                      <a:pPr algn="r" fontAlgn="b"/>
                      <a:r>
                        <a:rPr lang="en-US" sz="1200" u="none" strike="noStrike">
                          <a:effectLst/>
                        </a:rPr>
                        <a:t>0.00189916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0.12691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0.12691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3 female  30 &lt;= age &lt; 40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84288081"/>
                  </a:ext>
                </a:extLst>
              </a:tr>
              <a:tr h="203200">
                <a:tc>
                  <a:txBody>
                    <a:bodyPr/>
                    <a:lstStyle/>
                    <a:p>
                      <a:pPr algn="r" fontAlgn="b"/>
                      <a:r>
                        <a:rPr lang="en-US" sz="1200" u="none" strike="noStrike">
                          <a:effectLst/>
                        </a:rPr>
                        <a:t>0.00878848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0.2608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0.2608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4 female 40 &lt;= age &lt; 50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35547014"/>
                  </a:ext>
                </a:extLst>
              </a:tr>
              <a:tr h="203200">
                <a:tc>
                  <a:txBody>
                    <a:bodyPr/>
                    <a:lstStyle/>
                    <a:p>
                      <a:pPr algn="r" fontAlgn="b"/>
                      <a:r>
                        <a:rPr lang="en-US" sz="1200" u="none" strike="noStrike">
                          <a:effectLst/>
                        </a:rPr>
                        <a:t>0.0275136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0.4571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0.4571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&lt;&lt;  Class 5 female  50 &lt;= age &lt; 60</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998126156"/>
                  </a:ext>
                </a:extLst>
              </a:tr>
              <a:tr h="203200">
                <a:tc>
                  <a:txBody>
                    <a:bodyPr/>
                    <a:lstStyle/>
                    <a:p>
                      <a:pPr algn="r" fontAlgn="b"/>
                      <a:r>
                        <a:rPr lang="en-US" sz="1200" u="none" strike="noStrike">
                          <a:effectLst/>
                        </a:rPr>
                        <a:t>0.05646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0.5554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0.5554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6 female 60 &lt;= age &lt; 70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896124788"/>
                  </a:ext>
                </a:extLst>
              </a:tr>
              <a:tr h="203200">
                <a:tc>
                  <a:txBody>
                    <a:bodyPr/>
                    <a:lstStyle/>
                    <a:p>
                      <a:pPr algn="r" fontAlgn="b"/>
                      <a:r>
                        <a:rPr lang="en-US" sz="1200" u="none" strike="noStrike">
                          <a:effectLst/>
                        </a:rPr>
                        <a:t>0.0793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0.6449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0.6449</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7 female 70 &lt;= age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64606015"/>
                  </a:ext>
                </a:extLst>
              </a:tr>
              <a:tr h="203200">
                <a:tc>
                  <a:txBody>
                    <a:bodyPr/>
                    <a:lstStyle/>
                    <a:p>
                      <a:pPr algn="r" fontAlgn="b"/>
                      <a:r>
                        <a:rPr lang="en-US" sz="1200" u="none" strike="noStrike">
                          <a:effectLst/>
                        </a:rPr>
                        <a:t>7.58E-08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0.000114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0.000114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8 male age &lt; 20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77104886"/>
                  </a:ext>
                </a:extLst>
              </a:tr>
              <a:tr h="203200">
                <a:tc>
                  <a:txBody>
                    <a:bodyPr/>
                    <a:lstStyle/>
                    <a:p>
                      <a:pPr algn="r" fontAlgn="b"/>
                      <a:r>
                        <a:rPr lang="en-US" sz="1200" u="none" strike="noStrike">
                          <a:effectLst/>
                        </a:rPr>
                        <a:t>0.0000012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0.0018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0.0018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9 male 20 &lt;= age &lt; 30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749908631"/>
                  </a:ext>
                </a:extLst>
              </a:tr>
              <a:tr h="203200">
                <a:tc>
                  <a:txBody>
                    <a:bodyPr/>
                    <a:lstStyle/>
                    <a:p>
                      <a:pPr algn="r" fontAlgn="b"/>
                      <a:r>
                        <a:rPr lang="en-US" sz="1200" u="none" strike="noStrike">
                          <a:effectLst/>
                        </a:rPr>
                        <a:t>0.000019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0.012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0.012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10 male 30 &lt;= age &lt; 40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58465300"/>
                  </a:ext>
                </a:extLst>
              </a:tr>
              <a:tr h="203200">
                <a:tc>
                  <a:txBody>
                    <a:bodyPr/>
                    <a:lstStyle/>
                    <a:p>
                      <a:pPr algn="r" fontAlgn="b"/>
                      <a:r>
                        <a:rPr lang="en-US" sz="1200" u="none" strike="noStrike">
                          <a:effectLst/>
                        </a:rPr>
                        <a:t>0.000085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0.027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0.027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11 male 40 &lt;= age &lt; 50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334617172"/>
                  </a:ext>
                </a:extLst>
              </a:tr>
              <a:tr h="203200">
                <a:tc>
                  <a:txBody>
                    <a:bodyPr/>
                    <a:lstStyle/>
                    <a:p>
                      <a:pPr algn="r" fontAlgn="b"/>
                      <a:r>
                        <a:rPr lang="en-US" sz="1200" u="none" strike="noStrike">
                          <a:effectLst/>
                        </a:rPr>
                        <a:t>0.00027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0.047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0.047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12 male 50 &lt;= age &lt; 60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26194968"/>
                  </a:ext>
                </a:extLst>
              </a:tr>
              <a:tr h="203200">
                <a:tc>
                  <a:txBody>
                    <a:bodyPr/>
                    <a:lstStyle/>
                    <a:p>
                      <a:pPr algn="r" fontAlgn="b"/>
                      <a:r>
                        <a:rPr lang="en-US" sz="1200" u="none" strike="noStrike">
                          <a:effectLst/>
                        </a:rPr>
                        <a:t>0.00067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0.068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0.068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&lt;&lt; Class 13 male 60 &lt;= age &lt; 70</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757954865"/>
                  </a:ext>
                </a:extLst>
              </a:tr>
              <a:tr h="203200">
                <a:tc>
                  <a:txBody>
                    <a:bodyPr/>
                    <a:lstStyle/>
                    <a:p>
                      <a:pPr algn="r" fontAlgn="b"/>
                      <a:r>
                        <a:rPr lang="en-US" sz="1200" u="none" strike="noStrike">
                          <a:effectLst/>
                        </a:rPr>
                        <a:t>0.0012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0.083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0.083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&lt;&lt; Class 14 male 70 &lt;= age</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104510637"/>
                  </a:ext>
                </a:extLst>
              </a:tr>
            </a:tbl>
          </a:graphicData>
        </a:graphic>
      </p:graphicFrame>
      <p:graphicFrame>
        <p:nvGraphicFramePr>
          <p:cNvPr id="6" name="Chart 5">
            <a:extLst>
              <a:ext uri="{FF2B5EF4-FFF2-40B4-BE49-F238E27FC236}">
                <a16:creationId xmlns="" xmlns:a16="http://schemas.microsoft.com/office/drawing/2014/main" id="{85E0B22B-4C88-1C44-89FA-9D2C43F33A4E}"/>
              </a:ext>
            </a:extLst>
          </p:cNvPr>
          <p:cNvGraphicFramePr>
            <a:graphicFrameLocks/>
          </p:cNvGraphicFramePr>
          <p:nvPr>
            <p:extLst>
              <p:ext uri="{D42A27DB-BD31-4B8C-83A1-F6EECF244321}">
                <p14:modId xmlns:p14="http://schemas.microsoft.com/office/powerpoint/2010/main" val="25962524"/>
              </p:ext>
            </p:extLst>
          </p:nvPr>
        </p:nvGraphicFramePr>
        <p:xfrm>
          <a:off x="6545942" y="128363"/>
          <a:ext cx="4339771" cy="2963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 xmlns:a16="http://schemas.microsoft.com/office/drawing/2014/main" id="{7306F7F7-42BC-4144-8E92-0FD8E1B542D3}"/>
              </a:ext>
            </a:extLst>
          </p:cNvPr>
          <p:cNvGraphicFramePr>
            <a:graphicFrameLocks/>
          </p:cNvGraphicFramePr>
          <p:nvPr>
            <p:extLst>
              <p:ext uri="{D42A27DB-BD31-4B8C-83A1-F6EECF244321}">
                <p14:modId xmlns:p14="http://schemas.microsoft.com/office/powerpoint/2010/main" val="995694085"/>
              </p:ext>
            </p:extLst>
          </p:nvPr>
        </p:nvGraphicFramePr>
        <p:xfrm>
          <a:off x="6545942" y="3410856"/>
          <a:ext cx="4339772" cy="3193143"/>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7">
            <a:extLst>
              <a:ext uri="{FF2B5EF4-FFF2-40B4-BE49-F238E27FC236}">
                <a16:creationId xmlns="" xmlns:a16="http://schemas.microsoft.com/office/drawing/2014/main" id="{F51A99B7-6DD2-6942-8695-30EAE1A07C41}"/>
              </a:ext>
            </a:extLst>
          </p:cNvPr>
          <p:cNvSpPr/>
          <p:nvPr/>
        </p:nvSpPr>
        <p:spPr>
          <a:xfrm rot="20060639">
            <a:off x="5480159" y="2322954"/>
            <a:ext cx="935456" cy="257354"/>
          </a:xfrm>
          <a:prstGeom prst="rightArrow">
            <a:avLst>
              <a:gd name="adj1" fmla="val 57468"/>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 xmlns:a16="http://schemas.microsoft.com/office/drawing/2014/main" id="{0DB5DD53-4DF4-AE4C-80C9-AB8EBE3AAF5C}"/>
              </a:ext>
            </a:extLst>
          </p:cNvPr>
          <p:cNvSpPr/>
          <p:nvPr/>
        </p:nvSpPr>
        <p:spPr>
          <a:xfrm rot="1399171">
            <a:off x="5480159" y="4231583"/>
            <a:ext cx="935456" cy="257354"/>
          </a:xfrm>
          <a:prstGeom prst="rightArrow">
            <a:avLst>
              <a:gd name="adj1" fmla="val 57468"/>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F777F6AD-F5F8-7E42-ACE2-8DE3ED993C16}"/>
              </a:ext>
            </a:extLst>
          </p:cNvPr>
          <p:cNvSpPr txBox="1"/>
          <p:nvPr/>
        </p:nvSpPr>
        <p:spPr>
          <a:xfrm>
            <a:off x="503251" y="5427873"/>
            <a:ext cx="4846583" cy="369332"/>
          </a:xfrm>
          <a:prstGeom prst="rect">
            <a:avLst/>
          </a:prstGeom>
          <a:noFill/>
        </p:spPr>
        <p:txBody>
          <a:bodyPr wrap="none" rtlCol="0">
            <a:spAutoFit/>
          </a:bodyPr>
          <a:lstStyle/>
          <a:p>
            <a:r>
              <a:rPr lang="en-US" dirty="0"/>
              <a:t>We will discuss these columns in more detail later</a:t>
            </a:r>
          </a:p>
        </p:txBody>
      </p:sp>
    </p:spTree>
    <p:extLst>
      <p:ext uri="{BB962C8B-B14F-4D97-AF65-F5344CB8AC3E}">
        <p14:creationId xmlns:p14="http://schemas.microsoft.com/office/powerpoint/2010/main" val="42641102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1624</Words>
  <Application>Microsoft Macintosh PowerPoint</Application>
  <PresentationFormat>Custom</PresentationFormat>
  <Paragraphs>196</Paragraphs>
  <Slides>19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Worksheet</vt:lpstr>
      <vt:lpstr>Cosegregation Analysis Using Custom Penetrance: AnalyzeMyVariant.org</vt:lpstr>
      <vt:lpstr>Cosegregation Analysis</vt:lpstr>
      <vt:lpstr>Cosegregation Analysis</vt:lpstr>
      <vt:lpstr>PowerPoint Presentation</vt:lpstr>
      <vt:lpstr>Getting Started</vt:lpstr>
      <vt:lpstr>PowerPoint Presentation</vt:lpstr>
      <vt:lpstr>PowerPoint Presentation</vt:lpstr>
      <vt:lpstr>PowerPoint Presentation</vt:lpstr>
      <vt:lpstr>PowerPoint Presentation</vt:lpstr>
      <vt:lpstr>PowerPoint Presentation</vt:lpstr>
      <vt:lpstr>PowerPoint Presentation</vt:lpstr>
      <vt:lpstr>Changing the pedigree file</vt:lpstr>
      <vt:lpstr>PowerPoint Presentation</vt:lpstr>
      <vt:lpstr>Creating Custom Penetrance Matrixes</vt:lpstr>
      <vt:lpstr>PowerPoint Presentation</vt:lpstr>
      <vt:lpstr>Now You Try</vt:lpstr>
      <vt:lpstr>PowerPoint Presentation</vt:lpstr>
      <vt:lpstr>AnalyzeMyVariant Acknowledgements</vt:lpstr>
      <vt:lpstr>Questions and Comments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Cosegregation Analysis Using Custom Penetrance</dc:title>
  <dc:creator>Brian H Shirts</dc:creator>
  <cp:lastModifiedBy>Brian Shirts</cp:lastModifiedBy>
  <cp:revision>18</cp:revision>
  <dcterms:created xsi:type="dcterms:W3CDTF">2019-09-04T15:52:41Z</dcterms:created>
  <dcterms:modified xsi:type="dcterms:W3CDTF">2019-10-18T12:50:26Z</dcterms:modified>
</cp:coreProperties>
</file>