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4" r:id="rId3"/>
    <p:sldId id="284" r:id="rId4"/>
    <p:sldId id="267" r:id="rId5"/>
    <p:sldId id="287" r:id="rId6"/>
    <p:sldId id="285" r:id="rId7"/>
    <p:sldId id="299" r:id="rId8"/>
    <p:sldId id="261" r:id="rId9"/>
    <p:sldId id="297" r:id="rId10"/>
    <p:sldId id="298" r:id="rId11"/>
    <p:sldId id="301" r:id="rId12"/>
    <p:sldId id="303" r:id="rId13"/>
    <p:sldId id="302" r:id="rId14"/>
    <p:sldId id="260" r:id="rId15"/>
    <p:sldId id="286" r:id="rId16"/>
    <p:sldId id="257" r:id="rId17"/>
    <p:sldId id="305" r:id="rId18"/>
    <p:sldId id="258" r:id="rId19"/>
    <p:sldId id="300" r:id="rId20"/>
    <p:sldId id="288" r:id="rId21"/>
    <p:sldId id="307" r:id="rId22"/>
    <p:sldId id="273" r:id="rId23"/>
    <p:sldId id="290" r:id="rId24"/>
    <p:sldId id="289" r:id="rId25"/>
    <p:sldId id="308" r:id="rId26"/>
    <p:sldId id="306" r:id="rId27"/>
    <p:sldId id="291" r:id="rId28"/>
    <p:sldId id="292" r:id="rId29"/>
    <p:sldId id="293" r:id="rId30"/>
    <p:sldId id="294" r:id="rId31"/>
    <p:sldId id="309" r:id="rId32"/>
    <p:sldId id="295" r:id="rId33"/>
    <p:sldId id="277" r:id="rId34"/>
    <p:sldId id="296" r:id="rId3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508D"/>
    <a:srgbClr val="4D4D73"/>
    <a:srgbClr val="565680"/>
    <a:srgbClr val="666699"/>
    <a:srgbClr val="F6F5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699" autoAdjust="0"/>
    <p:restoredTop sz="82579" autoAdjust="0"/>
  </p:normalViewPr>
  <p:slideViewPr>
    <p:cSldViewPr>
      <p:cViewPr>
        <p:scale>
          <a:sx n="53" d="100"/>
          <a:sy n="53" d="100"/>
        </p:scale>
        <p:origin x="-137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914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4343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7400" y="8829675"/>
            <a:ext cx="9890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AF9DF4-084F-4E51-A3D9-17D93779BBC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B61B2-1DC5-4BC6-89F4-ACDE0AABFB4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endParaRPr lang="en-US" smtClean="0"/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60DEA-1CC8-4295-A2CC-ABE45420D12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19C57-5E3E-48FB-93E8-A685756E341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©2006 University of Washington. All rights reserved.</a:t>
            </a:r>
          </a:p>
          <a:p>
            <a:pPr>
              <a:defRPr/>
            </a:pPr>
            <a:r>
              <a:rPr lang="en-US" smtClean="0"/>
              <a:t>This presentation is for informational purposes only. </a:t>
            </a:r>
          </a:p>
          <a:p>
            <a:pPr>
              <a:defRPr/>
            </a:pPr>
            <a:r>
              <a:rPr lang="en-US" smtClean="0"/>
              <a:t>The University of Washington makes no warranties, express or implied, in this summary.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E6EC4-2BB0-47C7-90A1-01D8CFF3FEA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6C8AB-B415-46FE-851E-AA848C42BD4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61AC8-EEF9-4EFD-A734-A949B5164E4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947863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419350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logoFromOverlyBusyTempl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72200" y="5980236"/>
            <a:ext cx="2554013" cy="725364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152400"/>
            <a:ext cx="9144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just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223555" y="798636"/>
            <a:ext cx="615645" cy="7253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id.washington.edu/documentation/archGuide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am-ws.u.washington.edu/group_w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point.washington.edu/windows/Lists/UWWI%20Roadmap%20Features/byPriorityUndone.aspx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id.washington.edu/dirinfo/trus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dirty="0" smtClean="0"/>
              <a:t>UW Windows Infrastructure:</a:t>
            </a:r>
            <a:br>
              <a:rPr lang="en-US" dirty="0" smtClean="0"/>
            </a:br>
            <a:r>
              <a:rPr lang="en-US" dirty="0" smtClean="0"/>
              <a:t>What’s in it for me?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u="sng" dirty="0" smtClean="0"/>
              <a:t>Brian Arkills</a:t>
            </a:r>
          </a:p>
          <a:p>
            <a:pPr algn="l" eaLnBrk="1" hangingPunct="1"/>
            <a:r>
              <a:rPr lang="en-US" sz="2400" dirty="0" smtClean="0"/>
              <a:t>Software Engineer, LDAP geek, AD bum, and Associate Troublemaking Officer </a:t>
            </a:r>
            <a:r>
              <a:rPr lang="en-US" sz="2400" dirty="0" smtClean="0">
                <a:sym typeface="Wingdings" pitchFamily="2" charset="2"/>
              </a:rPr>
              <a:t></a:t>
            </a:r>
          </a:p>
          <a:p>
            <a:pPr algn="l" eaLnBrk="1" hangingPunct="1"/>
            <a:r>
              <a:rPr lang="en-US" sz="2400" u="sng" dirty="0" smtClean="0">
                <a:sym typeface="Wingdings" pitchFamily="2" charset="2"/>
              </a:rPr>
              <a:t>Nathan Dors</a:t>
            </a:r>
          </a:p>
          <a:p>
            <a:pPr algn="l" eaLnBrk="1" hangingPunct="1"/>
            <a:r>
              <a:rPr lang="en-US" sz="2400" dirty="0" smtClean="0">
                <a:sym typeface="Wingdings" pitchFamily="2" charset="2"/>
              </a:rPr>
              <a:t>Manager of UW Technology: Identity and Access Management team</a:t>
            </a:r>
            <a:endParaRPr lang="en-US" sz="2400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known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Catalyst has automated access provisioning based on business data (via subscriptions)</a:t>
            </a:r>
          </a:p>
          <a:p>
            <a:r>
              <a:rPr lang="en-US" sz="2400" dirty="0" err="1" smtClean="0"/>
              <a:t>SoN</a:t>
            </a:r>
            <a:r>
              <a:rPr lang="en-US" sz="2400" dirty="0" smtClean="0"/>
              <a:t>, </a:t>
            </a:r>
            <a:r>
              <a:rPr lang="en-US" sz="2400" dirty="0" err="1" smtClean="0"/>
              <a:t>iSchool</a:t>
            </a:r>
            <a:r>
              <a:rPr lang="en-US" sz="2400" dirty="0" smtClean="0"/>
              <a:t>, CFR all have department groups used to restrict access to various resources including Exchange public folders</a:t>
            </a:r>
          </a:p>
          <a:p>
            <a:r>
              <a:rPr lang="en-US" sz="2400" dirty="0" smtClean="0"/>
              <a:t>Law School is using UWWI </a:t>
            </a:r>
            <a:r>
              <a:rPr lang="en-US" sz="2400" dirty="0" err="1" smtClean="0"/>
              <a:t>authN</a:t>
            </a:r>
            <a:r>
              <a:rPr lang="en-US" sz="2400" dirty="0" smtClean="0"/>
              <a:t> for public workstation access, also using “nested law course groups” to simulate student major groups</a:t>
            </a:r>
          </a:p>
          <a:p>
            <a:r>
              <a:rPr lang="en-US" sz="2400" dirty="0" smtClean="0"/>
              <a:t>Catalyst and </a:t>
            </a:r>
            <a:r>
              <a:rPr lang="en-US" sz="2400" dirty="0" err="1" smtClean="0"/>
              <a:t>iSchool</a:t>
            </a:r>
            <a:r>
              <a:rPr lang="en-US" sz="2400" dirty="0" smtClean="0"/>
              <a:t> making use of </a:t>
            </a:r>
            <a:r>
              <a:rPr lang="en-US" sz="2400" dirty="0" err="1" smtClean="0"/>
              <a:t>uid</a:t>
            </a:r>
            <a:r>
              <a:rPr lang="en-US" sz="2400" dirty="0" smtClean="0"/>
              <a:t> for Macs and maybe other </a:t>
            </a:r>
            <a:r>
              <a:rPr lang="en-US" sz="2400" dirty="0" err="1" smtClean="0"/>
              <a:t>unix</a:t>
            </a:r>
            <a:r>
              <a:rPr lang="en-US" sz="2400" dirty="0" smtClean="0"/>
              <a:t> stuff</a:t>
            </a:r>
          </a:p>
          <a:p>
            <a:r>
              <a:rPr lang="en-US" sz="2400" dirty="0" smtClean="0"/>
              <a:t>Educational outreach uses UWWI as source of directory information for </a:t>
            </a:r>
            <a:r>
              <a:rPr lang="en-US" sz="2400" dirty="0" err="1" smtClean="0"/>
              <a:t>Moodle</a:t>
            </a:r>
            <a:r>
              <a:rPr lang="en-US" sz="2400" dirty="0" smtClean="0"/>
              <a:t>; </a:t>
            </a:r>
            <a:r>
              <a:rPr lang="en-US" sz="2400" dirty="0" err="1" smtClean="0"/>
              <a:t>SoN</a:t>
            </a:r>
            <a:r>
              <a:rPr lang="en-US" sz="2400" dirty="0" smtClean="0"/>
              <a:t> had same use, but changed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I can infer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Libraries is using affiliation groups to limit access to certain resources like login to public workstations</a:t>
            </a:r>
          </a:p>
          <a:p>
            <a:r>
              <a:rPr lang="en-US" sz="2400" dirty="0" smtClean="0"/>
              <a:t>Physics, SPHCM, and Libraries may be using selective authentication</a:t>
            </a:r>
          </a:p>
          <a:p>
            <a:r>
              <a:rPr lang="en-US" sz="2400" dirty="0" smtClean="0"/>
              <a:t>Language Learning Lab considered use of Catalyst Labs Authorized group to permit access to tech-fee students</a:t>
            </a:r>
          </a:p>
          <a:p>
            <a:r>
              <a:rPr lang="en-US" sz="2400" dirty="0" smtClean="0"/>
              <a:t>R25 service provides access to non-Nebula users via UWWI</a:t>
            </a:r>
          </a:p>
          <a:p>
            <a:r>
              <a:rPr lang="en-US" sz="2400" dirty="0" smtClean="0"/>
              <a:t>Support all student logins to labs, course groups for class-specific activities like file drops</a:t>
            </a:r>
          </a:p>
          <a:p>
            <a:r>
              <a:rPr lang="en-US" sz="2400" dirty="0" smtClean="0"/>
              <a:t>CTDS querying group membership ala </a:t>
            </a:r>
            <a:r>
              <a:rPr lang="en-US" sz="2400" dirty="0" err="1" smtClean="0"/>
              <a:t>unix</a:t>
            </a:r>
            <a:r>
              <a:rPr lang="en-US" sz="2400" dirty="0" smtClean="0"/>
              <a:t> to permit web access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time: What do you use UWWI for?</a:t>
            </a:r>
            <a:endParaRPr lang="en-US" dirty="0"/>
          </a:p>
        </p:txBody>
      </p:sp>
      <p:pic>
        <p:nvPicPr>
          <p:cNvPr id="4" name="Content Placeholder 3" descr="locationsWind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757488"/>
            <a:ext cx="6725735" cy="3795712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outcomes for Windows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sz="2400" dirty="0" smtClean="0"/>
              <a:t>Need for separate account for Windows administration escalated into Admin </a:t>
            </a:r>
            <a:r>
              <a:rPr lang="en-US" sz="2400" dirty="0" err="1" smtClean="0"/>
              <a:t>NetIDs</a:t>
            </a:r>
            <a:endParaRPr lang="en-US" sz="2400" dirty="0" smtClean="0"/>
          </a:p>
          <a:p>
            <a:r>
              <a:rPr lang="en-US" sz="2400" dirty="0" smtClean="0"/>
              <a:t>Need for service account which generally doesn’t have a person behind it escalated into Application </a:t>
            </a:r>
            <a:r>
              <a:rPr lang="en-US" sz="2400" dirty="0" err="1" smtClean="0"/>
              <a:t>NetIDs</a:t>
            </a:r>
            <a:endParaRPr lang="en-US" sz="2400" dirty="0" smtClean="0"/>
          </a:p>
          <a:p>
            <a:r>
              <a:rPr lang="en-US" sz="2400" dirty="0" smtClean="0"/>
              <a:t>Need for Groups service enhancements exposed, e.g. need for a GUI, student major groups, department groups</a:t>
            </a:r>
          </a:p>
          <a:p>
            <a:r>
              <a:rPr lang="en-US" sz="2400" dirty="0" smtClean="0"/>
              <a:t>Subscription service, </a:t>
            </a:r>
            <a:r>
              <a:rPr lang="en-US" sz="2400" dirty="0" err="1" smtClean="0"/>
              <a:t>NetID</a:t>
            </a:r>
            <a:r>
              <a:rPr lang="en-US" sz="2400" dirty="0" smtClean="0"/>
              <a:t> service, and other </a:t>
            </a:r>
            <a:r>
              <a:rPr lang="en-US" sz="2400" i="1" dirty="0" smtClean="0"/>
              <a:t>Identity and Access Management</a:t>
            </a:r>
            <a:r>
              <a:rPr lang="en-US" sz="2400" dirty="0" smtClean="0"/>
              <a:t> services get wider exposure</a:t>
            </a:r>
          </a:p>
          <a:p>
            <a:r>
              <a:rPr lang="en-US" sz="2400" dirty="0" smtClean="0"/>
              <a:t>Central Exchange/</a:t>
            </a:r>
            <a:r>
              <a:rPr lang="en-US" sz="2400" dirty="0" err="1" smtClean="0"/>
              <a:t>Sharepoint</a:t>
            </a:r>
            <a:r>
              <a:rPr lang="en-US" sz="2400" dirty="0" smtClean="0"/>
              <a:t> services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Key Limitations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delegated user management, i.e.</a:t>
            </a:r>
          </a:p>
          <a:p>
            <a:pPr lvl="1" eaLnBrk="1" hangingPunct="1"/>
            <a:r>
              <a:rPr lang="en-US" dirty="0" smtClean="0"/>
              <a:t>No home directory</a:t>
            </a:r>
          </a:p>
          <a:p>
            <a:pPr lvl="1" eaLnBrk="1" hangingPunct="1"/>
            <a:r>
              <a:rPr lang="en-US" dirty="0" smtClean="0"/>
              <a:t>No profile</a:t>
            </a:r>
          </a:p>
          <a:p>
            <a:pPr eaLnBrk="1" hangingPunct="1"/>
            <a:r>
              <a:rPr lang="en-US" dirty="0" smtClean="0"/>
              <a:t>Course groups are private, </a:t>
            </a:r>
            <a:r>
              <a:rPr lang="en-US" dirty="0" err="1" smtClean="0"/>
              <a:t>memberOf</a:t>
            </a:r>
            <a:r>
              <a:rPr lang="en-US" dirty="0" smtClean="0"/>
              <a:t> on *all* users is restricted*</a:t>
            </a:r>
          </a:p>
          <a:p>
            <a:pPr eaLnBrk="1" hangingPunct="1"/>
            <a:r>
              <a:rPr lang="en-US" dirty="0" smtClean="0"/>
              <a:t>No real use for computers. Needs Delegated OU project.</a:t>
            </a:r>
          </a:p>
          <a:p>
            <a:pPr eaLnBrk="1" hangingPunct="1"/>
            <a:r>
              <a:rPr lang="en-US" dirty="0" smtClean="0"/>
              <a:t>Cost recovery model shaky. Licensing compliance needs work.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5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8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1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6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1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6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allAtOnce"/>
      <p:bldP spid="89091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UWWI Architecture Diagram</a:t>
            </a:r>
            <a:endParaRPr lang="en-US" dirty="0"/>
          </a:p>
        </p:txBody>
      </p:sp>
      <p:pic>
        <p:nvPicPr>
          <p:cNvPr id="5" name="Content Placeholder 4" descr="uwwi-enterpriseDataFlow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9218" y="2057400"/>
            <a:ext cx="5845563" cy="4572000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Core </a:t>
            </a:r>
            <a:r>
              <a:rPr lang="en-US" dirty="0" smtClean="0">
                <a:hlinkClick r:id="rId3"/>
              </a:rPr>
              <a:t>Architectural</a:t>
            </a:r>
            <a:r>
              <a:rPr lang="en-US" dirty="0" smtClean="0"/>
              <a:t> Components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dirty="0" smtClean="0"/>
              <a:t>Active Directory (netid.washington.edu)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dirty="0" smtClean="0">
                <a:sym typeface="Wingdings" pitchFamily="2" charset="2"/>
              </a:rPr>
              <a:t>LDAP directory AND KDC realm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dirty="0" err="1" smtClean="0">
                <a:sym typeface="Wingdings" pitchFamily="2" charset="2"/>
              </a:rPr>
              <a:t>Dogfood</a:t>
            </a:r>
            <a:r>
              <a:rPr lang="en-US" dirty="0" smtClean="0">
                <a:sym typeface="Wingdings" pitchFamily="2" charset="2"/>
              </a:rPr>
              <a:t> forest for development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dirty="0" smtClean="0">
                <a:sym typeface="Wingdings" pitchFamily="2" charset="2"/>
              </a:rPr>
              <a:t>“Fuzzy Kiwi”, a UW </a:t>
            </a:r>
            <a:r>
              <a:rPr lang="en-US" dirty="0" err="1" smtClean="0">
                <a:sym typeface="Wingdings" pitchFamily="2" charset="2"/>
              </a:rPr>
              <a:t>NetID</a:t>
            </a:r>
            <a:r>
              <a:rPr lang="en-US" dirty="0" smtClean="0">
                <a:sym typeface="Wingdings" pitchFamily="2" charset="2"/>
              </a:rPr>
              <a:t> password change agent. Provisions UW </a:t>
            </a:r>
            <a:r>
              <a:rPr lang="en-US" dirty="0" err="1" smtClean="0">
                <a:sym typeface="Wingdings" pitchFamily="2" charset="2"/>
              </a:rPr>
              <a:t>NetIDs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dirty="0" err="1" smtClean="0"/>
              <a:t>Slurpee</a:t>
            </a:r>
            <a:r>
              <a:rPr lang="en-US" dirty="0" smtClean="0"/>
              <a:t>, a Group Service connector. Synchronizes group directory information.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dirty="0" smtClean="0"/>
              <a:t>ILM, a Person Directory synchronization agent. 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dirty="0" err="1" smtClean="0"/>
              <a:t>SubMan</a:t>
            </a:r>
            <a:r>
              <a:rPr lang="en-US" dirty="0" smtClean="0"/>
              <a:t>, a Subscriptions event handler. Provides service lifecycle event handling.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7" dur="indefinite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0" dur="indefinite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3" dur="indefinite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8" dur="indefinite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1" dur="indefinite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9" dur="indefinite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4" dur="indefinite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allAtOnce"/>
      <p:bldP spid="86019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</a:t>
            </a:r>
            <a:r>
              <a:rPr lang="en-US" dirty="0" err="1" smtClean="0"/>
              <a:t>NetID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independent types: personal, shared (aka supplemental), admin, application, temporary, reserved</a:t>
            </a:r>
          </a:p>
          <a:p>
            <a:r>
              <a:rPr lang="en-US" dirty="0" smtClean="0"/>
              <a:t>Each type has different naming, policy, and password restrictions </a:t>
            </a:r>
          </a:p>
          <a:p>
            <a:r>
              <a:rPr lang="en-US" dirty="0" smtClean="0"/>
              <a:t>Test—any UW </a:t>
            </a:r>
            <a:r>
              <a:rPr lang="en-US" dirty="0" err="1" smtClean="0"/>
              <a:t>NetID</a:t>
            </a:r>
            <a:r>
              <a:rPr lang="en-US" dirty="0" smtClean="0"/>
              <a:t> type can be these.</a:t>
            </a:r>
          </a:p>
          <a:p>
            <a:r>
              <a:rPr lang="en-US" dirty="0" smtClean="0"/>
              <a:t>Sponsored—personal only</a:t>
            </a:r>
          </a:p>
          <a:p>
            <a:r>
              <a:rPr lang="en-US" dirty="0" smtClean="0"/>
              <a:t>Have state: current, former</a:t>
            </a:r>
          </a:p>
          <a:p>
            <a:r>
              <a:rPr lang="en-US" dirty="0" smtClean="0"/>
              <a:t>Currently only </a:t>
            </a:r>
            <a:r>
              <a:rPr lang="en-US" dirty="0" err="1" smtClean="0"/>
              <a:t>netids</a:t>
            </a:r>
            <a:r>
              <a:rPr lang="en-US" dirty="0" smtClean="0"/>
              <a:t> w/ passwords are in UWWI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Stats (1/20/09)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4191000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Total users: 370730</a:t>
            </a:r>
          </a:p>
          <a:p>
            <a:pPr lvl="1" eaLnBrk="1" hangingPunct="1"/>
            <a:r>
              <a:rPr lang="en-US" sz="2400" dirty="0" smtClean="0"/>
              <a:t>Catalyst-enabled: 114341</a:t>
            </a:r>
          </a:p>
          <a:p>
            <a:pPr lvl="1" eaLnBrk="1" hangingPunct="1"/>
            <a:r>
              <a:rPr lang="en-US" dirty="0" smtClean="0"/>
              <a:t>Mail-enabled: 63808</a:t>
            </a:r>
          </a:p>
          <a:p>
            <a:pPr lvl="1" eaLnBrk="1" hangingPunct="1"/>
            <a:r>
              <a:rPr lang="en-US" dirty="0" smtClean="0"/>
              <a:t>Staff: 36893</a:t>
            </a:r>
          </a:p>
          <a:p>
            <a:pPr lvl="1" eaLnBrk="1" hangingPunct="1"/>
            <a:r>
              <a:rPr lang="en-US" sz="2400" dirty="0" smtClean="0"/>
              <a:t>Faculty: 15411</a:t>
            </a:r>
          </a:p>
          <a:p>
            <a:pPr lvl="1" eaLnBrk="1" hangingPunct="1"/>
            <a:r>
              <a:rPr lang="en-US" dirty="0" smtClean="0"/>
              <a:t>Student: 62276</a:t>
            </a:r>
          </a:p>
          <a:p>
            <a:pPr lvl="1" eaLnBrk="1" hangingPunct="1"/>
            <a:r>
              <a:rPr lang="en-US" sz="2400" dirty="0" smtClean="0"/>
              <a:t>Alum: 131723</a:t>
            </a:r>
          </a:p>
          <a:p>
            <a:pPr lvl="1" eaLnBrk="1" hangingPunct="1"/>
            <a:r>
              <a:rPr lang="en-US" dirty="0" smtClean="0"/>
              <a:t>Affiliate: 51730</a:t>
            </a:r>
            <a:endParaRPr lang="en-US" sz="2400" dirty="0" smtClean="0"/>
          </a:p>
          <a:p>
            <a:pPr eaLnBrk="1" hangingPunct="1"/>
            <a:r>
              <a:rPr lang="en-US" dirty="0" smtClean="0"/>
              <a:t>Total groups: 152203</a:t>
            </a:r>
          </a:p>
          <a:p>
            <a:pPr lvl="1" eaLnBrk="1" hangingPunct="1"/>
            <a:r>
              <a:rPr lang="en-US" dirty="0" smtClean="0"/>
              <a:t>Course groups: 142207</a:t>
            </a:r>
          </a:p>
          <a:p>
            <a:pPr lvl="1" eaLnBrk="1" hangingPunct="1"/>
            <a:r>
              <a:rPr lang="en-US" dirty="0" smtClean="0"/>
              <a:t>GS groups: 9838</a:t>
            </a:r>
          </a:p>
          <a:p>
            <a:pPr lvl="1" eaLnBrk="1" hangingPunct="1"/>
            <a:r>
              <a:rPr lang="en-US" dirty="0" smtClean="0"/>
              <a:t>Private groups: 38</a:t>
            </a:r>
          </a:p>
          <a:p>
            <a:pPr lvl="1" eaLnBrk="1" hangingPunct="1"/>
            <a:r>
              <a:rPr lang="en-US" dirty="0" smtClean="0"/>
              <a:t>Mail-enabled: 60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600" y="1752600"/>
            <a:ext cx="4419600" cy="261610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Total trusts: 38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–"/>
            </a:pP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Domain trusts: 14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–"/>
            </a:pP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Forest trusts: 24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Total computers: 407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–"/>
            </a:pPr>
            <a:r>
              <a:rPr lang="en-US" sz="2400" dirty="0" smtClean="0">
                <a:solidFill>
                  <a:schemeClr val="bg1"/>
                </a:solidFill>
              </a:rPr>
              <a:t>UW Tech Servers: 51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–"/>
            </a:pPr>
            <a:r>
              <a:rPr lang="en-US" sz="2400" dirty="0" smtClean="0">
                <a:solidFill>
                  <a:schemeClr val="bg1"/>
                </a:solidFill>
              </a:rPr>
              <a:t>Catalyst Labs: 237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–"/>
            </a:pPr>
            <a:r>
              <a:rPr lang="en-US" sz="2400" dirty="0" err="1" smtClean="0">
                <a:solidFill>
                  <a:schemeClr val="bg1"/>
                </a:solidFill>
                <a:latin typeface="+mn-lt"/>
              </a:rPr>
              <a:t>iSchool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: 117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6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9" dur="indefinite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2" dur="indefinite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5" dur="indefinite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8" dur="indefinite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1" dur="indefinite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4" dur="indefinite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7" dur="indefinite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2" dur="indefinite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5" dur="indefinite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8" dur="indefinite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81" dur="indefinite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84" dur="indefinite"/>
                                        <p:tgtEl>
                                          <p:spTgt spid="8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allAtOnce"/>
      <p:bldP spid="87043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Stats-Logins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594542"/>
            <a:ext cx="4648200" cy="326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52400" y="2003995"/>
            <a:ext cx="8458200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Total logins: 20,315,908 which is ~25K logins/day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–"/>
            </a:pPr>
            <a:r>
              <a:rPr lang="en-US" sz="2400" dirty="0" smtClean="0">
                <a:solidFill>
                  <a:schemeClr val="bg1"/>
                </a:solidFill>
              </a:rPr>
              <a:t>Employee logins: 16,071,743 or ~80%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–"/>
            </a:pPr>
            <a:r>
              <a:rPr lang="en-US" sz="2400" dirty="0" smtClean="0">
                <a:solidFill>
                  <a:schemeClr val="bg1"/>
                </a:solidFill>
              </a:rPr>
              <a:t>Student logins: 3,948,289 or ~19%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–"/>
            </a:pPr>
            <a:r>
              <a:rPr lang="en-US" sz="2400" dirty="0" smtClean="0">
                <a:solidFill>
                  <a:schemeClr val="bg1"/>
                </a:solidFill>
              </a:rPr>
              <a:t>Non-Member logins: 16,401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–"/>
            </a:pPr>
            <a:r>
              <a:rPr lang="en-US" sz="2400" dirty="0" smtClean="0">
                <a:solidFill>
                  <a:schemeClr val="bg1"/>
                </a:solidFill>
              </a:rPr>
              <a:t>Non-Person logins: 6,144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 &amp; how UWWI relates:</a:t>
            </a:r>
            <a:br>
              <a:rPr lang="en-US" dirty="0" smtClean="0"/>
            </a:br>
            <a:r>
              <a:rPr lang="en-US" dirty="0" smtClean="0"/>
              <a:t>Identity and Access Management</a:t>
            </a:r>
            <a:endParaRPr lang="en-US" dirty="0"/>
          </a:p>
        </p:txBody>
      </p:sp>
      <p:pic>
        <p:nvPicPr>
          <p:cNvPr id="4" name="Content Placeholder 3" descr="MiddlewareAuth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3278" y="2057400"/>
            <a:ext cx="5937444" cy="4572000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 structure UW Group ID namespace</a:t>
            </a:r>
          </a:p>
          <a:p>
            <a:r>
              <a:rPr lang="en-US" dirty="0" smtClean="0"/>
              <a:t>Provides fine-grained access control</a:t>
            </a:r>
          </a:p>
          <a:p>
            <a:r>
              <a:rPr lang="en-US" dirty="0" smtClean="0"/>
              <a:t>Working on auto-provisioned groups</a:t>
            </a:r>
          </a:p>
          <a:p>
            <a:r>
              <a:rPr lang="en-US" dirty="0" smtClean="0"/>
              <a:t>REST API for programmatic CRUD operations</a:t>
            </a:r>
          </a:p>
          <a:p>
            <a:r>
              <a:rPr lang="en-US" dirty="0" smtClean="0"/>
              <a:t>Hourly sync to UWWI</a:t>
            </a:r>
          </a:p>
          <a:p>
            <a:r>
              <a:rPr lang="en-US" dirty="0" smtClean="0"/>
              <a:t>Let’s see a demo: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https://iam-ws.u.washington.edu/group_ws/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UWWI Roadmap Goal</a:t>
            </a:r>
            <a:endParaRPr lang="en-US" dirty="0"/>
          </a:p>
        </p:txBody>
      </p:sp>
      <p:pic>
        <p:nvPicPr>
          <p:cNvPr id="4" name="Content Placeholder 3" descr="roadmap_peac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2667000"/>
            <a:ext cx="4572000" cy="4000500"/>
          </a:xfrm>
        </p:spPr>
      </p:pic>
      <p:sp>
        <p:nvSpPr>
          <p:cNvPr id="6" name="TextBox 5"/>
          <p:cNvSpPr txBox="1"/>
          <p:nvPr/>
        </p:nvSpPr>
        <p:spPr>
          <a:xfrm>
            <a:off x="457200" y="1828800"/>
            <a:ext cx="7620000" cy="96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kern="0" dirty="0" smtClean="0">
                <a:solidFill>
                  <a:srgbClr val="FFFFFF"/>
                </a:solidFill>
                <a:latin typeface="Calibri"/>
              </a:rPr>
              <a:t>Transparency; enable customer discussions and internal planning.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UWWI Roadmap Guidelines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All desired features are listed, with priority and dependencies.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Features are ideally scoped as small increments of work.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Items that might not involve UWWI engineering, but which UWWI would benefit from are included.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Approach is similar to scrum ‘work items’ list where higher priority items get better definition and attention.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No timeline in general. Instead timelines are set when there is active customer involvement.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I believe UWWI is the only UW Technology service which fully publishes its roadmap/feature/to do list today, but I expect this to become more common.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7" dur="indefinite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0" dur="indefinite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3" dur="indefinite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6" dur="indefinite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9" dur="indefinite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2" dur="indefinite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5" dur="indefinite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0" dur="indefinite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5" dur="indefinite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0" dur="indefinite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5" dur="indefinite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0" dur="indefinite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allAtOnce"/>
      <p:bldP spid="118787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work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24 items completed. Notable among them are:</a:t>
            </a:r>
          </a:p>
          <a:p>
            <a:r>
              <a:rPr lang="en-US" sz="2400" dirty="0" smtClean="0"/>
              <a:t>Group Service interface</a:t>
            </a:r>
          </a:p>
          <a:p>
            <a:r>
              <a:rPr lang="en-US" sz="2400" dirty="0" smtClean="0"/>
              <a:t>Person Directory info </a:t>
            </a:r>
            <a:r>
              <a:rPr lang="en-US" sz="2400" dirty="0" err="1" smtClean="0"/>
              <a:t>sync’d</a:t>
            </a:r>
            <a:r>
              <a:rPr lang="en-US" sz="2400" dirty="0" smtClean="0"/>
              <a:t> on regular basis</a:t>
            </a:r>
          </a:p>
          <a:p>
            <a:r>
              <a:rPr lang="en-US" sz="2400" dirty="0" smtClean="0"/>
              <a:t>NTLMv1 support added</a:t>
            </a:r>
          </a:p>
          <a:p>
            <a:r>
              <a:rPr lang="en-US" sz="2400" dirty="0" smtClean="0"/>
              <a:t>KMS service deployed</a:t>
            </a:r>
          </a:p>
          <a:p>
            <a:r>
              <a:rPr lang="en-US" sz="2400" dirty="0" smtClean="0"/>
              <a:t>Support  for Groups for Exchange </a:t>
            </a:r>
          </a:p>
          <a:p>
            <a:r>
              <a:rPr lang="en-US" sz="2400" dirty="0" smtClean="0"/>
              <a:t>Group Synchronization enhancements, including support for membership privacy</a:t>
            </a:r>
          </a:p>
          <a:p>
            <a:r>
              <a:rPr lang="en-US" sz="2400" dirty="0" smtClean="0"/>
              <a:t>Admin </a:t>
            </a:r>
            <a:r>
              <a:rPr lang="en-US" sz="2400" dirty="0" err="1" smtClean="0"/>
              <a:t>NetIDs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High Priority Features: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DCs to p172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Licensing compliance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WS2008 domain/forest functional level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Name improvements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Sidhistory</a:t>
            </a:r>
            <a:r>
              <a:rPr lang="en-US" sz="2400" dirty="0" smtClean="0"/>
              <a:t> migration tool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UWWI </a:t>
            </a:r>
            <a:r>
              <a:rPr lang="en-US" sz="2400" dirty="0" smtClean="0"/>
              <a:t>user attribute workaround </a:t>
            </a:r>
            <a:r>
              <a:rPr lang="en-US" sz="2400" dirty="0" smtClean="0"/>
              <a:t>documentation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Exchange LEDN fix-up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your point B on the list?</a:t>
            </a:r>
            <a:endParaRPr lang="en-US" dirty="0"/>
          </a:p>
        </p:txBody>
      </p:sp>
      <p:pic>
        <p:nvPicPr>
          <p:cNvPr id="4" name="Content Placeholder 3" descr="roadma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3086100"/>
            <a:ext cx="4724400" cy="3543300"/>
          </a:xfrm>
        </p:spPr>
      </p:pic>
      <p:sp>
        <p:nvSpPr>
          <p:cNvPr id="5" name="TextBox 4"/>
          <p:cNvSpPr txBox="1"/>
          <p:nvPr/>
        </p:nvSpPr>
        <p:spPr>
          <a:xfrm>
            <a:off x="838200" y="19050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n-US" sz="2000" kern="0" dirty="0" smtClean="0">
                <a:solidFill>
                  <a:srgbClr val="FFFFFF"/>
                </a:solidFill>
                <a:latin typeface="Calibri"/>
              </a:rPr>
              <a:t>See</a:t>
            </a:r>
            <a:r>
              <a:rPr lang="en-US" kern="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000" kern="0" dirty="0" smtClean="0">
                <a:solidFill>
                  <a:srgbClr val="FFFFFF"/>
                </a:solidFill>
                <a:latin typeface="Calibri"/>
                <a:hlinkClick r:id="rId3"/>
              </a:rPr>
              <a:t>https://sharepoint.washington.edu/windows/Lists/UWWI%20Roadmap%20Features/byPriorityUndone.aspx</a:t>
            </a:r>
            <a:r>
              <a:rPr lang="en-US" sz="2000" kern="0" dirty="0" smtClean="0">
                <a:solidFill>
                  <a:srgbClr val="FFFFFF"/>
                </a:solidFill>
                <a:latin typeface="Calibri"/>
              </a:rPr>
              <a:t> </a:t>
            </a:r>
            <a:endParaRPr lang="en-US" kern="0" dirty="0" smtClean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OUs</a:t>
            </a:r>
            <a:endParaRPr lang="en-US" dirty="0"/>
          </a:p>
        </p:txBody>
      </p:sp>
      <p:pic>
        <p:nvPicPr>
          <p:cNvPr id="6" name="Content Placeholder 5" descr="deleg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905000"/>
            <a:ext cx="3772853" cy="4438650"/>
          </a:xfrm>
        </p:spPr>
      </p:pic>
    </p:spTree>
  </p:cSld>
  <p:clrMapOvr>
    <a:masterClrMapping/>
  </p:clrMapOvr>
  <p:transition spd="med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OUs—Last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iSchool</a:t>
            </a:r>
            <a:r>
              <a:rPr lang="en-US" dirty="0" smtClean="0"/>
              <a:t>, </a:t>
            </a:r>
            <a:r>
              <a:rPr lang="en-US" dirty="0" err="1" smtClean="0"/>
              <a:t>SoN</a:t>
            </a:r>
            <a:r>
              <a:rPr lang="en-US" dirty="0" smtClean="0"/>
              <a:t>, and others helped us to reconsider whether all identified problems needed to be solved.</a:t>
            </a:r>
          </a:p>
          <a:p>
            <a:endParaRPr lang="en-US" dirty="0" smtClean="0"/>
          </a:p>
          <a:p>
            <a:r>
              <a:rPr lang="en-US" dirty="0" smtClean="0"/>
              <a:t>In early fall, we entered into a pilot with the </a:t>
            </a:r>
            <a:r>
              <a:rPr lang="en-US" dirty="0" err="1" smtClean="0"/>
              <a:t>iSchool</a:t>
            </a:r>
            <a:r>
              <a:rPr lang="en-US" dirty="0" smtClean="0"/>
              <a:t> to have them help us determine what is needed.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OUs—This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5-6 policy documents are kicking around internally. These will be vetted after some refinement.</a:t>
            </a:r>
          </a:p>
          <a:p>
            <a:r>
              <a:rPr lang="en-US" sz="2400" dirty="0" smtClean="0"/>
              <a:t>Licensing approach needs work.</a:t>
            </a:r>
          </a:p>
          <a:p>
            <a:r>
              <a:rPr lang="en-US" sz="2400" dirty="0" smtClean="0"/>
              <a:t>Cost recovery needs thought.</a:t>
            </a:r>
          </a:p>
          <a:p>
            <a:r>
              <a:rPr lang="en-US" sz="2400" dirty="0" smtClean="0"/>
              <a:t>Support implications needs planning.</a:t>
            </a:r>
          </a:p>
          <a:p>
            <a:r>
              <a:rPr lang="en-US" sz="2400" dirty="0" smtClean="0"/>
              <a:t>Further documentation is needed.</a:t>
            </a:r>
          </a:p>
          <a:p>
            <a:r>
              <a:rPr lang="en-US" sz="2400" dirty="0" smtClean="0"/>
              <a:t>Line of where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release of features needs to be drawn, e.g. is </a:t>
            </a:r>
            <a:r>
              <a:rPr lang="en-US" sz="2400" dirty="0" err="1" smtClean="0"/>
              <a:t>sidHistory</a:t>
            </a:r>
            <a:r>
              <a:rPr lang="en-US" sz="2400" dirty="0" smtClean="0"/>
              <a:t> migration needed?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Some of these items may need customers to partner with us to champion them.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OUs—Potential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need to run your own DCs</a:t>
            </a:r>
          </a:p>
          <a:p>
            <a:r>
              <a:rPr lang="en-US" dirty="0" smtClean="0"/>
              <a:t>Remove need to buy a Windows Server external connector licenses for students (and other non-employees) to login to (your) domain controllers. (~$1500 per DC)</a:t>
            </a:r>
          </a:p>
          <a:p>
            <a:r>
              <a:rPr lang="en-US" dirty="0" smtClean="0"/>
              <a:t>Fewer accounts/passwords for clients to use</a:t>
            </a:r>
          </a:p>
          <a:p>
            <a:r>
              <a:rPr lang="en-US" dirty="0" smtClean="0"/>
              <a:t>Plagiarize other </a:t>
            </a:r>
            <a:r>
              <a:rPr lang="en-US" dirty="0" err="1" smtClean="0"/>
              <a:t>org’s</a:t>
            </a:r>
            <a:r>
              <a:rPr lang="en-US" dirty="0" smtClean="0"/>
              <a:t> group policy settings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i.e. Remove silos, share our costs and our successes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</a:p>
          <a:p>
            <a:r>
              <a:rPr lang="en-US" dirty="0" smtClean="0"/>
              <a:t>UWWI services and architectural review</a:t>
            </a:r>
          </a:p>
          <a:p>
            <a:r>
              <a:rPr lang="en-US" dirty="0" smtClean="0"/>
              <a:t>Group Service overview</a:t>
            </a:r>
          </a:p>
          <a:p>
            <a:r>
              <a:rPr lang="en-US" dirty="0" smtClean="0"/>
              <a:t>UWWI roadmap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Time permitting:</a:t>
            </a:r>
          </a:p>
          <a:p>
            <a:r>
              <a:rPr lang="en-US" dirty="0" smtClean="0"/>
              <a:t>What do you want out of delegated OUs?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Blockers: UW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UW Tech: Support implications/cost is too high</a:t>
            </a:r>
          </a:p>
          <a:p>
            <a:r>
              <a:rPr lang="en-US" dirty="0" smtClean="0"/>
              <a:t>UW Tech: Execution on implementation gets bogged down</a:t>
            </a:r>
          </a:p>
        </p:txBody>
      </p:sp>
      <p:pic>
        <p:nvPicPr>
          <p:cNvPr id="4" name="Picture 3" descr="block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248722"/>
            <a:ext cx="2362200" cy="3456878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Blockers: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Customer: Perceived cost of moving is higher than perceived benefit</a:t>
            </a:r>
          </a:p>
          <a:p>
            <a:r>
              <a:rPr lang="en-US" dirty="0" smtClean="0"/>
              <a:t>Customer: Failure to have access to user object attributes is significant (potentially solvable in future)</a:t>
            </a:r>
          </a:p>
          <a:p>
            <a:r>
              <a:rPr lang="en-US" dirty="0" smtClean="0"/>
              <a:t>Customer: Don’t want to lose independence</a:t>
            </a:r>
          </a:p>
          <a:p>
            <a:r>
              <a:rPr lang="en-US" dirty="0" smtClean="0"/>
              <a:t>Customer: Monetary cost is too high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OUs--Questions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people would want to move their computers into the NETID domain? (at some point)</a:t>
            </a:r>
          </a:p>
          <a:p>
            <a:r>
              <a:rPr lang="en-US" dirty="0" smtClean="0"/>
              <a:t>Would you pay—assuming the cost was nominal?</a:t>
            </a:r>
          </a:p>
          <a:p>
            <a:r>
              <a:rPr lang="en-US" dirty="0" smtClean="0"/>
              <a:t>Would you migrate without </a:t>
            </a:r>
            <a:r>
              <a:rPr lang="en-US" dirty="0" err="1" smtClean="0"/>
              <a:t>sidHistory</a:t>
            </a:r>
            <a:r>
              <a:rPr lang="en-US" dirty="0" smtClean="0"/>
              <a:t> assistance?</a:t>
            </a:r>
          </a:p>
          <a:p>
            <a:r>
              <a:rPr lang="en-US" dirty="0" smtClean="0"/>
              <a:t>Would you migrate if you didn’t have the ability to set user attributes to a department-specific value?</a:t>
            </a:r>
          </a:p>
          <a:p>
            <a:r>
              <a:rPr lang="en-US" dirty="0" smtClean="0"/>
              <a:t>Do we need group policy management tools?</a:t>
            </a:r>
          </a:p>
          <a:p>
            <a:r>
              <a:rPr lang="en-US" dirty="0" smtClean="0"/>
              <a:t>What kinds of support activities would you imagine UW Tech would need to provide for you? At what level of support?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End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0"/>
            <a:ext cx="6400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Brian Arkills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barkills@washington.edu</a:t>
            </a:r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http://www.netid.washington.edu 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http://sharepoint.washington.edu/windows</a:t>
            </a:r>
          </a:p>
          <a:p>
            <a:pPr eaLnBrk="1" hangingPunct="1">
              <a:lnSpc>
                <a:spcPct val="70000"/>
              </a:lnSpc>
            </a:pPr>
            <a:endParaRPr lang="en-US" sz="1800" dirty="0" smtClean="0"/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Author of LDAP Directories Explained</a:t>
            </a:r>
          </a:p>
        </p:txBody>
      </p:sp>
      <p:pic>
        <p:nvPicPr>
          <p:cNvPr id="21508" name="Picture 6" descr="MMj0236303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514600"/>
            <a:ext cx="647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OUs—Possible Increased Support Requests for UW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r>
              <a:rPr lang="en-US" sz="2400" dirty="0" smtClean="0"/>
              <a:t>OU and OU Admin setup requests</a:t>
            </a:r>
          </a:p>
          <a:p>
            <a:r>
              <a:rPr lang="en-US" sz="2400" dirty="0" smtClean="0"/>
              <a:t>‘How do I work in this environment’ questions/orientation</a:t>
            </a:r>
          </a:p>
          <a:p>
            <a:r>
              <a:rPr lang="en-US" sz="2400" dirty="0" smtClean="0"/>
              <a:t>Increased admin/application </a:t>
            </a:r>
            <a:r>
              <a:rPr lang="en-US" sz="2400" dirty="0" err="1" smtClean="0"/>
              <a:t>NetID</a:t>
            </a:r>
            <a:r>
              <a:rPr lang="en-US" sz="2400" dirty="0" smtClean="0"/>
              <a:t> usage</a:t>
            </a:r>
          </a:p>
          <a:p>
            <a:pPr lvl="1"/>
            <a:r>
              <a:rPr lang="en-US" sz="2000" dirty="0" smtClean="0"/>
              <a:t>Need for greater use of security restrictions around service accounts, e.g. logon restrictions</a:t>
            </a:r>
          </a:p>
          <a:p>
            <a:r>
              <a:rPr lang="en-US" sz="2400" dirty="0" smtClean="0"/>
              <a:t>Increased requests for read access to all users</a:t>
            </a:r>
          </a:p>
          <a:p>
            <a:r>
              <a:rPr lang="en-US" sz="2400" dirty="0" smtClean="0"/>
              <a:t>Group policy support</a:t>
            </a:r>
          </a:p>
          <a:p>
            <a:r>
              <a:rPr lang="en-US" sz="2400" dirty="0" smtClean="0"/>
              <a:t>Computer lockout recovery</a:t>
            </a:r>
          </a:p>
          <a:p>
            <a:r>
              <a:rPr lang="en-US" sz="2400" dirty="0" smtClean="0"/>
              <a:t>Security Compromise Involvement</a:t>
            </a:r>
          </a:p>
          <a:p>
            <a:r>
              <a:rPr lang="en-US" sz="2400" dirty="0" err="1" smtClean="0"/>
              <a:t>Bitlocker</a:t>
            </a:r>
            <a:r>
              <a:rPr lang="en-US" sz="2400" dirty="0" smtClean="0"/>
              <a:t>/EFS key management recovery</a:t>
            </a:r>
          </a:p>
          <a:p>
            <a:r>
              <a:rPr lang="en-US" sz="2400" dirty="0" smtClean="0"/>
              <a:t>Engineering engagement to provide delegation for domain-based applications such as SCCM (SMS).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UWWI Core Services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resolution: WINS</a:t>
            </a:r>
          </a:p>
          <a:p>
            <a:pPr eaLnBrk="1" hangingPunct="1"/>
            <a:r>
              <a:rPr lang="en-US" dirty="0" smtClean="0"/>
              <a:t>Authentication services: Active Directory</a:t>
            </a:r>
          </a:p>
          <a:p>
            <a:pPr eaLnBrk="1" hangingPunct="1"/>
            <a:r>
              <a:rPr lang="en-US" dirty="0" smtClean="0"/>
              <a:t>Authorization services: Active Directory</a:t>
            </a:r>
          </a:p>
          <a:p>
            <a:pPr eaLnBrk="1" hangingPunct="1"/>
            <a:r>
              <a:rPr lang="en-US" dirty="0" smtClean="0"/>
              <a:t>Directory services: Active Directory</a:t>
            </a:r>
          </a:p>
          <a:p>
            <a:pPr eaLnBrk="1" hangingPunct="1"/>
            <a:r>
              <a:rPr lang="en-US" dirty="0" smtClean="0"/>
              <a:t>Windows domain services: Active Directory</a:t>
            </a:r>
          </a:p>
          <a:p>
            <a:pPr eaLnBrk="1" hangingPunct="1"/>
            <a:r>
              <a:rPr lang="en-US" dirty="0" smtClean="0"/>
              <a:t>License activation: Key Management Server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using UWWI?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http://www.netid.washington.edu/dirinfo/trusts/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86732"/>
          <a:ext cx="8610600" cy="38902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1635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eplt.washington.edu                        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classrooms.washington.edu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sphcm.washington.edu  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hslib.washington.edu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cfr.washington.edu  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artsci.washington.edu 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uwmcacct.washington.edu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caup.washington.edu 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nebula2.washington.edu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cslt.cac.washington.edu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gifts.washington.edu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cseduct.cs.washington.edu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huskylabs.ica.washington.edu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windows.washington.edu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careers.washington.edu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sonnet.washington.edu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bschool.washington.edu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ad.engr.washington.edu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gw1.reg.washington.edu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jsisgrad.washington.edu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ctds.washington.edu   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law.washington.edu  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lib.washington.edu  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somis.washington.edu  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cs.law.washington.edu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evans.washington.edu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sphsc2.washington.edu 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eplt2.washington.edu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pedom.peds.washington.edu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chem.washington.edu   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uwb.edu             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oris.washington.edu 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math.washington.edu                         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admin.bioeng.washington.edu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grad.washington.edu                     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anthropology.washington.edu                  </a:t>
                      </a:r>
                    </a:p>
                  </a:txBody>
                  <a:tcPr marL="0" marR="0" marT="0" marB="0" anchor="b"/>
                </a:tc>
              </a:tr>
              <a:tr h="30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aslab.washington.edu                        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phys.washington.edu                         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257800"/>
          </a:xfrm>
        </p:spPr>
        <p:txBody>
          <a:bodyPr/>
          <a:lstStyle/>
          <a:p>
            <a:r>
              <a:rPr lang="en-US" sz="3200" dirty="0" smtClean="0"/>
              <a:t>WINS</a:t>
            </a:r>
          </a:p>
          <a:p>
            <a:pPr lvl="1"/>
            <a:r>
              <a:rPr lang="en-US" sz="2800" dirty="0" smtClean="0"/>
              <a:t>Don’t have to run your own</a:t>
            </a:r>
          </a:p>
          <a:p>
            <a:pPr lvl="1"/>
            <a:r>
              <a:rPr lang="en-US" sz="2800" dirty="0" smtClean="0"/>
              <a:t>Wider set of computers than just your own</a:t>
            </a:r>
          </a:p>
          <a:p>
            <a:r>
              <a:rPr lang="en-US" sz="3200" dirty="0" smtClean="0"/>
              <a:t>KMS</a:t>
            </a:r>
          </a:p>
          <a:p>
            <a:pPr lvl="1"/>
            <a:r>
              <a:rPr lang="en-US" sz="2800" dirty="0" smtClean="0"/>
              <a:t>Don’t have to run your own, contending for limited number of KMS keys</a:t>
            </a:r>
          </a:p>
          <a:p>
            <a:pPr lvl="1"/>
            <a:r>
              <a:rPr lang="en-US" sz="2800" dirty="0" smtClean="0"/>
              <a:t>No awkward key to enter at build</a:t>
            </a:r>
          </a:p>
          <a:p>
            <a:pPr lvl="1"/>
            <a:r>
              <a:rPr lang="en-US" sz="2800" dirty="0" smtClean="0"/>
              <a:t>Key revocation protection</a:t>
            </a:r>
          </a:p>
          <a:p>
            <a:r>
              <a:rPr lang="en-US" sz="3200" dirty="0" smtClean="0"/>
              <a:t>Domain Services</a:t>
            </a:r>
          </a:p>
          <a:p>
            <a:pPr lvl="1"/>
            <a:r>
              <a:rPr lang="en-US" sz="2800" dirty="0" smtClean="0"/>
              <a:t>Simplifies domain/forest trust management</a:t>
            </a:r>
          </a:p>
          <a:p>
            <a:pPr lvl="1"/>
            <a:r>
              <a:rPr lang="en-US" sz="2800" dirty="0" smtClean="0"/>
              <a:t>Future: Delegated OUs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benefits-AD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Authentication and Authorization</a:t>
            </a:r>
          </a:p>
          <a:p>
            <a:pPr lvl="1"/>
            <a:r>
              <a:rPr lang="en-US" sz="2800" dirty="0" smtClean="0"/>
              <a:t>All UW </a:t>
            </a:r>
            <a:r>
              <a:rPr lang="en-US" sz="2800" dirty="0" err="1" smtClean="0"/>
              <a:t>NetIDs</a:t>
            </a:r>
            <a:r>
              <a:rPr lang="en-US" sz="2800" dirty="0" smtClean="0"/>
              <a:t> *with* the password, and other </a:t>
            </a:r>
            <a:r>
              <a:rPr lang="en-US" sz="2800" dirty="0" err="1" smtClean="0"/>
              <a:t>NetID</a:t>
            </a:r>
            <a:r>
              <a:rPr lang="en-US" sz="2800" dirty="0" smtClean="0"/>
              <a:t> integration benefits (e.g. disable events)</a:t>
            </a:r>
          </a:p>
          <a:p>
            <a:pPr lvl="1"/>
            <a:r>
              <a:rPr lang="en-US" sz="2800" dirty="0" smtClean="0"/>
              <a:t>Provide a service to more than just your org, w/o costly one-off account provisioning</a:t>
            </a:r>
          </a:p>
          <a:p>
            <a:pPr lvl="1"/>
            <a:r>
              <a:rPr lang="en-US" sz="2800" dirty="0" smtClean="0"/>
              <a:t>Groups used across non-Windows services</a:t>
            </a:r>
          </a:p>
          <a:p>
            <a:pPr lvl="1"/>
            <a:r>
              <a:rPr lang="en-US" sz="2800" dirty="0" smtClean="0"/>
              <a:t>Groups formed from institutional data, course groups, affiliation groups, some department groups being piloted</a:t>
            </a:r>
          </a:p>
          <a:p>
            <a:r>
              <a:rPr lang="en-US" dirty="0" smtClean="0"/>
              <a:t>Directory Services</a:t>
            </a:r>
          </a:p>
          <a:p>
            <a:pPr lvl="1"/>
            <a:r>
              <a:rPr lang="en-US" sz="2800" dirty="0" smtClean="0"/>
              <a:t>Current person and group data together</a:t>
            </a:r>
          </a:p>
          <a:p>
            <a:pPr lvl="1"/>
            <a:r>
              <a:rPr lang="en-US" sz="2800" dirty="0" smtClean="0"/>
              <a:t>Connectors from wide variety of applications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Expected Uses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dirty="0" smtClean="0"/>
              <a:t>  Provide Windows service to entire UW audience (or just your neighborhood of it)</a:t>
            </a:r>
          </a:p>
          <a:p>
            <a:pPr lvl="1" eaLnBrk="1" hangingPunct="1"/>
            <a:r>
              <a:rPr lang="en-US" dirty="0" smtClean="0"/>
              <a:t>File service</a:t>
            </a:r>
          </a:p>
          <a:p>
            <a:pPr lvl="1" eaLnBrk="1" hangingPunct="1"/>
            <a:r>
              <a:rPr lang="en-US" dirty="0" smtClean="0"/>
              <a:t>IIS</a:t>
            </a:r>
          </a:p>
          <a:p>
            <a:pPr lvl="1" eaLnBrk="1" hangingPunct="1"/>
            <a:r>
              <a:rPr lang="en-US" dirty="0" err="1" smtClean="0"/>
              <a:t>Sharepoint</a:t>
            </a:r>
            <a:endParaRPr lang="en-US" dirty="0" smtClean="0"/>
          </a:p>
          <a:p>
            <a:pPr lvl="1" eaLnBrk="1" hangingPunct="1"/>
            <a:r>
              <a:rPr lang="en-US" dirty="0" smtClean="0"/>
              <a:t>Exchange</a:t>
            </a:r>
          </a:p>
          <a:p>
            <a:pPr lvl="1" eaLnBrk="1" hangingPunct="1"/>
            <a:r>
              <a:rPr lang="en-US" dirty="0" smtClean="0"/>
              <a:t>Others …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dirty="0" smtClean="0"/>
              <a:t>  Interactive login to existing domain workstations</a:t>
            </a:r>
          </a:p>
          <a:p>
            <a:pPr marL="0" indent="0" eaLnBrk="1" hangingPunct="1">
              <a:lnSpc>
                <a:spcPct val="90000"/>
              </a:lnSpc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NOTE: Members of the UW community don’t need a computer in a domain that trusts UWWI to access a Windows service that is </a:t>
            </a:r>
            <a:r>
              <a:rPr lang="en-US" dirty="0" err="1" smtClean="0"/>
              <a:t>ACL’d</a:t>
            </a:r>
            <a:r>
              <a:rPr lang="en-US" dirty="0" smtClean="0"/>
              <a:t> with UWWI principals.</a:t>
            </a:r>
          </a:p>
          <a:p>
            <a:pPr marL="0" indent="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1" dur="indefinite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7" dur="indefinite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0" dur="indefinite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3" dur="indefinite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6" dur="indefinite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1" dur="indefinite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6" dur="indefinite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allAtOnce"/>
      <p:bldP spid="90115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highly-integrated example: EDW</a:t>
            </a:r>
            <a:endParaRPr lang="en-US" dirty="0"/>
          </a:p>
        </p:txBody>
      </p:sp>
      <p:pic>
        <p:nvPicPr>
          <p:cNvPr id="6" name="Content Placeholder 5" descr="EDW UWWI AuthNZ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5958" y="2057400"/>
            <a:ext cx="5652083" cy="4572000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20489</TotalTime>
  <Words>1865</Words>
  <Application>Microsoft PowerPoint</Application>
  <PresentationFormat>On-screen Show (4:3)</PresentationFormat>
  <Paragraphs>294</Paragraphs>
  <Slides>34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UW Nebula Master Template-Try 1</vt:lpstr>
      <vt:lpstr>UW Windows Infrastructure: What’s in it for me?</vt:lpstr>
      <vt:lpstr>Who we are &amp; how UWWI relates: Identity and Access Management</vt:lpstr>
      <vt:lpstr>Agenda</vt:lpstr>
      <vt:lpstr>UWWI Core Services</vt:lpstr>
      <vt:lpstr>Who is using UWWI?</vt:lpstr>
      <vt:lpstr>High level benefits</vt:lpstr>
      <vt:lpstr>High level benefits-AD</vt:lpstr>
      <vt:lpstr>Expected Uses</vt:lpstr>
      <vt:lpstr>A highly-integrated example: EDW</vt:lpstr>
      <vt:lpstr>Other known uses</vt:lpstr>
      <vt:lpstr>Uses I can infer</vt:lpstr>
      <vt:lpstr>Sharing time: What do you use UWWI for?</vt:lpstr>
      <vt:lpstr>Positive outcomes for Windows community</vt:lpstr>
      <vt:lpstr>Key Limitations</vt:lpstr>
      <vt:lpstr>UWWI Architecture Diagram</vt:lpstr>
      <vt:lpstr>Core Architectural Components</vt:lpstr>
      <vt:lpstr>UW NetID Background</vt:lpstr>
      <vt:lpstr>Stats (1/20/09)</vt:lpstr>
      <vt:lpstr>Stats-Logins</vt:lpstr>
      <vt:lpstr>Groups Service</vt:lpstr>
      <vt:lpstr>UWWI Roadmap Goal</vt:lpstr>
      <vt:lpstr>UWWI Roadmap Guidelines</vt:lpstr>
      <vt:lpstr>Roadmap work done</vt:lpstr>
      <vt:lpstr>Roadmap List</vt:lpstr>
      <vt:lpstr>Is your point B on the list?</vt:lpstr>
      <vt:lpstr>Delegated OUs</vt:lpstr>
      <vt:lpstr>Delegated OUs—Last Year</vt:lpstr>
      <vt:lpstr>Delegated OUs—This Year</vt:lpstr>
      <vt:lpstr>Delegated OUs—Potential Wins</vt:lpstr>
      <vt:lpstr>Potential Blockers: UW Technology</vt:lpstr>
      <vt:lpstr>Potential Blockers: Customers</vt:lpstr>
      <vt:lpstr>Delegated OUs--Questions</vt:lpstr>
      <vt:lpstr>The End</vt:lpstr>
      <vt:lpstr>Delegated OUs—Possible Increased Support Requests for UW Tech</vt:lpstr>
    </vt:vector>
  </TitlesOfParts>
  <Manager>Jim DeRoest</Manager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NetIQ AppManager 5.0</dc:title>
  <dc:subject>Windows Infrastructure</dc:subject>
  <dc:creator>David Zazzo</dc:creator>
  <cp:keywords>netiq, appmanager, infrastructure, monitoring</cp:keywords>
  <cp:lastModifiedBy>barkills</cp:lastModifiedBy>
  <cp:revision>1257</cp:revision>
  <dcterms:created xsi:type="dcterms:W3CDTF">2003-05-05T03:49:52Z</dcterms:created>
  <dcterms:modified xsi:type="dcterms:W3CDTF">2009-01-28T21:25:08Z</dcterms:modified>
  <cp:category>Infrastructure</cp:category>
</cp:coreProperties>
</file>