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304" r:id="rId4"/>
    <p:sldId id="305" r:id="rId5"/>
    <p:sldId id="288" r:id="rId6"/>
    <p:sldId id="267" r:id="rId7"/>
    <p:sldId id="310" r:id="rId8"/>
    <p:sldId id="299" r:id="rId9"/>
    <p:sldId id="260" r:id="rId10"/>
    <p:sldId id="287" r:id="rId11"/>
    <p:sldId id="306" r:id="rId12"/>
    <p:sldId id="311" r:id="rId13"/>
    <p:sldId id="312" r:id="rId14"/>
    <p:sldId id="293" r:id="rId15"/>
    <p:sldId id="277" r:id="rId16"/>
    <p:sldId id="307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699" autoAdjust="0"/>
    <p:restoredTop sz="82579" autoAdjust="0"/>
  </p:normalViewPr>
  <p:slideViewPr>
    <p:cSldViewPr>
      <p:cViewPr>
        <p:scale>
          <a:sx n="95" d="100"/>
          <a:sy n="95" d="100"/>
        </p:scale>
        <p:origin x="-9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1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4343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7400" y="8829675"/>
            <a:ext cx="989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F9DF4-084F-4E51-A3D9-17D93779BB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60DEA-1CC8-4295-A2CC-ABE45420D12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©2006 University of Washington. All rights reserved.</a:t>
            </a:r>
          </a:p>
          <a:p>
            <a:pPr>
              <a:defRPr/>
            </a:pPr>
            <a:r>
              <a:rPr lang="en-US" smtClean="0"/>
              <a:t>This presentation is for informational purposes only. </a:t>
            </a:r>
          </a:p>
          <a:p>
            <a:pPr>
              <a:defRPr/>
            </a:pPr>
            <a:r>
              <a:rPr lang="en-US" smtClean="0"/>
              <a:t>The University of Washington makes no warranties, express or implied, in this summary.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947863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419350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 userDrawn="1"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id.washington.edu/documentation/ouAdminTools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am-ws.u.washington.edu/group_ws/v1" TargetMode="External"/><Relationship Id="rId7" Type="http://schemas.openxmlformats.org/officeDocument/2006/relationships/hyperlink" Target="http://www.netid.washington.edu/documentation/ouComputerGroup.aspx" TargetMode="External"/><Relationship Id="rId2" Type="http://schemas.openxmlformats.org/officeDocument/2006/relationships/hyperlink" Target="http://www.netid.washington.edu/documentation/userSuppor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id.washington.edu/documentation/ddns.aspx" TargetMode="External"/><Relationship Id="rId5" Type="http://schemas.openxmlformats.org/officeDocument/2006/relationships/hyperlink" Target="http://www.netid.washington.edu/documentation/groupSync.aspx" TargetMode="External"/><Relationship Id="rId4" Type="http://schemas.openxmlformats.org/officeDocument/2006/relationships/hyperlink" Target="http://www.netid.washington.edu/documentation/migrationBlueprint.asp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cac.washington.edu/browse/UWWI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am-ws.u.washington.edu/group_w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UW Windows Infrastructure:</a:t>
            </a:r>
            <a:br>
              <a:rPr lang="en-US" dirty="0" smtClean="0"/>
            </a:br>
            <a:r>
              <a:rPr lang="en-US" dirty="0" smtClean="0"/>
              <a:t>Delegated OUs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Software Engineer, LDAP geek, AD bum, and Associate Troublemaking Officer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Identity and Access Management, UW-IT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Stats and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Trusts</a:t>
            </a:r>
          </a:p>
          <a:p>
            <a:pPr lvl="1"/>
            <a:r>
              <a:rPr lang="en-US" dirty="0" smtClean="0"/>
              <a:t>49 </a:t>
            </a:r>
            <a:r>
              <a:rPr lang="en-US" dirty="0" smtClean="0"/>
              <a:t>trusts today</a:t>
            </a:r>
            <a:endParaRPr lang="en-US" dirty="0"/>
          </a:p>
          <a:p>
            <a:r>
              <a:rPr lang="en-US" dirty="0" smtClean="0"/>
              <a:t>OUs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26 </a:t>
            </a:r>
            <a:r>
              <a:rPr lang="en-US" dirty="0" smtClean="0"/>
              <a:t>OUs today</a:t>
            </a:r>
            <a:endParaRPr lang="en-US" dirty="0"/>
          </a:p>
          <a:p>
            <a:r>
              <a:rPr lang="en-US" dirty="0" smtClean="0"/>
              <a:t>Basic Stats</a:t>
            </a:r>
          </a:p>
          <a:p>
            <a:pPr lvl="1"/>
            <a:r>
              <a:rPr lang="en-US" dirty="0" smtClean="0"/>
              <a:t>UWWI logons/day:</a:t>
            </a:r>
          </a:p>
          <a:p>
            <a:pPr lvl="2"/>
            <a:r>
              <a:rPr lang="en-US" dirty="0" smtClean="0"/>
              <a:t>2008: 25k	2010: 137k	2011: 154k</a:t>
            </a:r>
            <a:endParaRPr lang="en-US" dirty="0" smtClean="0"/>
          </a:p>
          <a:p>
            <a:pPr lvl="1"/>
            <a:r>
              <a:rPr lang="en-US" dirty="0" smtClean="0"/>
              <a:t>50</a:t>
            </a:r>
            <a:r>
              <a:rPr lang="en-US" dirty="0" smtClean="0"/>
              <a:t>5k </a:t>
            </a:r>
            <a:r>
              <a:rPr lang="en-US" dirty="0" smtClean="0"/>
              <a:t>UWWI </a:t>
            </a:r>
            <a:r>
              <a:rPr lang="en-US" dirty="0" smtClean="0"/>
              <a:t>users, approximately half have logged in</a:t>
            </a:r>
            <a:endParaRPr lang="en-US" dirty="0" smtClean="0"/>
          </a:p>
          <a:p>
            <a:pPr lvl="1"/>
            <a:r>
              <a:rPr lang="en-US" dirty="0" smtClean="0"/>
              <a:t>92</a:t>
            </a:r>
            <a:r>
              <a:rPr lang="en-US" dirty="0" smtClean="0"/>
              <a:t>k </a:t>
            </a:r>
            <a:r>
              <a:rPr lang="en-US" dirty="0" smtClean="0"/>
              <a:t>UWWI </a:t>
            </a:r>
            <a:r>
              <a:rPr lang="en-US" dirty="0" smtClean="0"/>
              <a:t>groups (fluctuates with course groups)</a:t>
            </a:r>
            <a:endParaRPr lang="en-US" dirty="0" smtClean="0"/>
          </a:p>
          <a:p>
            <a:pPr lvl="1"/>
            <a:r>
              <a:rPr lang="en-US" dirty="0"/>
              <a:t>2</a:t>
            </a:r>
            <a:r>
              <a:rPr lang="en-US" dirty="0" smtClean="0"/>
              <a:t>k </a:t>
            </a:r>
            <a:r>
              <a:rPr lang="en-US" dirty="0" smtClean="0"/>
              <a:t>UWWI </a:t>
            </a:r>
            <a:r>
              <a:rPr lang="en-US" dirty="0" smtClean="0"/>
              <a:t>computers (700 added in last 3 months)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OUs</a:t>
            </a:r>
            <a:endParaRPr lang="en-US" dirty="0"/>
          </a:p>
        </p:txBody>
      </p:sp>
      <p:pic>
        <p:nvPicPr>
          <p:cNvPr id="6" name="Content Placeholder 5" descr="deleg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905000"/>
            <a:ext cx="3772853" cy="4438650"/>
          </a:xfrm>
        </p:spPr>
      </p:pic>
    </p:spTree>
  </p:cSld>
  <p:clrMapOvr>
    <a:masterClrMapping/>
  </p:clrMapOvr>
  <p:transition spd="med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OUs: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by Technology Recharge Fee</a:t>
            </a:r>
          </a:p>
          <a:p>
            <a:r>
              <a:rPr lang="en-US" dirty="0"/>
              <a:t>UW-IT maintains AD, integrates with key infrastructure</a:t>
            </a:r>
          </a:p>
          <a:p>
            <a:r>
              <a:rPr lang="en-US" dirty="0" smtClean="0"/>
              <a:t>You get a delegated slice of a shared domain</a:t>
            </a:r>
          </a:p>
          <a:p>
            <a:pPr lvl="1"/>
            <a:r>
              <a:rPr lang="en-US" dirty="0" smtClean="0"/>
              <a:t>Can’t directly create users, groups, or contacts; can indirectly create via other mechanisms</a:t>
            </a:r>
          </a:p>
          <a:p>
            <a:pPr lvl="1"/>
            <a:r>
              <a:rPr lang="en-US" dirty="0" smtClean="0"/>
              <a:t>Users, groups and contacts do not live in your slice of shared domain</a:t>
            </a:r>
          </a:p>
          <a:p>
            <a:r>
              <a:rPr lang="en-US" dirty="0" smtClean="0"/>
              <a:t>Computers and GPOs have naming guidelines</a:t>
            </a:r>
          </a:p>
          <a:p>
            <a:r>
              <a:rPr lang="en-US" dirty="0" smtClean="0">
                <a:hlinkClick r:id="rId2"/>
              </a:rPr>
              <a:t>Management tools</a:t>
            </a:r>
            <a:r>
              <a:rPr lang="en-US" dirty="0" smtClean="0"/>
              <a:t>: mostly MS default tools; only some custom tools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8106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OUs: Solutions (and demos?)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UW </a:t>
            </a:r>
            <a:r>
              <a:rPr lang="en-US" dirty="0" err="1" smtClean="0">
                <a:hlinkClick r:id="rId2"/>
              </a:rPr>
              <a:t>NetID</a:t>
            </a:r>
            <a:r>
              <a:rPr lang="en-US" dirty="0" smtClean="0">
                <a:hlinkClick r:id="rId2"/>
              </a:rPr>
              <a:t> Support Tool</a:t>
            </a:r>
            <a:r>
              <a:rPr lang="en-US" dirty="0" smtClean="0"/>
              <a:t> for delegated user management</a:t>
            </a:r>
          </a:p>
          <a:p>
            <a:r>
              <a:rPr lang="en-US" dirty="0" smtClean="0">
                <a:hlinkClick r:id="rId3"/>
              </a:rPr>
              <a:t>Groups Service</a:t>
            </a:r>
            <a:r>
              <a:rPr lang="en-US" dirty="0" smtClean="0"/>
              <a:t> for delegated group management</a:t>
            </a:r>
          </a:p>
          <a:p>
            <a:r>
              <a:rPr lang="en-US" dirty="0" smtClean="0">
                <a:hlinkClick r:id="rId4"/>
              </a:rPr>
              <a:t>Domain migration</a:t>
            </a:r>
            <a:r>
              <a:rPr lang="en-US" dirty="0" smtClean="0"/>
              <a:t>: </a:t>
            </a:r>
            <a:r>
              <a:rPr lang="en-US" dirty="0"/>
              <a:t>Cost-recovery </a:t>
            </a:r>
            <a:r>
              <a:rPr lang="en-US" dirty="0" smtClean="0"/>
              <a:t>assistance or DIY</a:t>
            </a:r>
            <a:endParaRPr lang="en-US" dirty="0" smtClean="0"/>
          </a:p>
          <a:p>
            <a:r>
              <a:rPr lang="en-US" dirty="0" err="1">
                <a:hlinkClick r:id="rId5"/>
              </a:rPr>
              <a:t>GroupSync</a:t>
            </a:r>
            <a:r>
              <a:rPr lang="en-US" dirty="0">
                <a:hlinkClick r:id="rId5"/>
              </a:rPr>
              <a:t> tool</a:t>
            </a:r>
            <a:r>
              <a:rPr lang="en-US" dirty="0"/>
              <a:t> for bulk group import</a:t>
            </a:r>
          </a:p>
          <a:p>
            <a:r>
              <a:rPr lang="en-US" dirty="0" smtClean="0">
                <a:hlinkClick r:id="rId6"/>
              </a:rPr>
              <a:t>DDNS </a:t>
            </a:r>
            <a:r>
              <a:rPr lang="en-US" dirty="0" smtClean="0">
                <a:hlinkClick r:id="rId6"/>
              </a:rPr>
              <a:t>service</a:t>
            </a:r>
            <a:r>
              <a:rPr lang="en-US" dirty="0" smtClean="0"/>
              <a:t> for workstations</a:t>
            </a:r>
          </a:p>
          <a:p>
            <a:r>
              <a:rPr lang="en-US" dirty="0" smtClean="0"/>
              <a:t>Automated </a:t>
            </a:r>
            <a:r>
              <a:rPr lang="en-US" dirty="0" smtClean="0">
                <a:hlinkClick r:id="rId7"/>
              </a:rPr>
              <a:t>delegated OU computer groups</a:t>
            </a:r>
            <a:r>
              <a:rPr lang="en-US" dirty="0" smtClean="0"/>
              <a:t> to replace domain 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75760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OUs: Weighing benefits/potential downsides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Remove need to run your own DCs</a:t>
            </a:r>
          </a:p>
          <a:p>
            <a:pPr lvl="1"/>
            <a:r>
              <a:rPr lang="en-US" dirty="0" smtClean="0"/>
              <a:t>Fewer accounts/passwords for clients to use</a:t>
            </a:r>
          </a:p>
          <a:p>
            <a:pPr lvl="1"/>
            <a:r>
              <a:rPr lang="en-US" dirty="0"/>
              <a:t>Remove silos, share </a:t>
            </a:r>
            <a:r>
              <a:rPr lang="en-US" dirty="0" smtClean="0"/>
              <a:t>our costs </a:t>
            </a:r>
            <a:r>
              <a:rPr lang="en-US" dirty="0"/>
              <a:t>and </a:t>
            </a:r>
            <a:r>
              <a:rPr lang="en-US" dirty="0" smtClean="0"/>
              <a:t>successes</a:t>
            </a:r>
          </a:p>
          <a:p>
            <a:r>
              <a:rPr lang="en-US" dirty="0" smtClean="0"/>
              <a:t>Potential downsides</a:t>
            </a:r>
          </a:p>
          <a:p>
            <a:pPr lvl="1"/>
            <a:r>
              <a:rPr lang="en-US" dirty="0" smtClean="0"/>
              <a:t>Cost of migration of users, groups, and computers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to user object attributes is </a:t>
            </a:r>
            <a:r>
              <a:rPr lang="en-US" dirty="0" smtClean="0"/>
              <a:t>significant</a:t>
            </a:r>
            <a:endParaRPr lang="en-US" dirty="0"/>
          </a:p>
          <a:p>
            <a:pPr lvl="1"/>
            <a:r>
              <a:rPr lang="en-US" dirty="0" smtClean="0"/>
              <a:t>Some external dependence</a:t>
            </a:r>
          </a:p>
          <a:p>
            <a:pPr lvl="1"/>
            <a:r>
              <a:rPr lang="en-US" dirty="0" smtClean="0"/>
              <a:t>Some desired features are missing, e.g. SCCM, Likewise Enterprise, delegated bulk user writes</a:t>
            </a:r>
            <a:endParaRPr lang="en-US" dirty="0"/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3600" dirty="0" smtClean="0"/>
              <a:t>We are willing to partner with customers on any of these potential downsides</a:t>
            </a:r>
            <a:endParaRPr lang="en-US" sz="36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barkills@washington.edu</a:t>
            </a:r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http://www.netid.washington.edu 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http://sharepoint.washington.edu/windows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UWWI Backlog</a:t>
            </a:r>
            <a:endParaRPr lang="en-US" dirty="0"/>
          </a:p>
        </p:txBody>
      </p:sp>
      <p:pic>
        <p:nvPicPr>
          <p:cNvPr id="4" name="Content Placeholder 3" descr="roadmap_peac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7800" y="3429000"/>
            <a:ext cx="3657600" cy="32004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5824" y="14478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lvl="0">
              <a:lnSpc>
                <a:spcPct val="80000"/>
              </a:lnSpc>
            </a:pPr>
            <a:r>
              <a:rPr lang="en-US" kern="0" dirty="0" smtClean="0">
                <a:solidFill>
                  <a:srgbClr val="FFFFFF"/>
                </a:solidFill>
              </a:rPr>
              <a:t>Provide transparency</a:t>
            </a:r>
            <a:r>
              <a:rPr lang="en-US" kern="0" dirty="0">
                <a:solidFill>
                  <a:srgbClr val="FFFFFF"/>
                </a:solidFill>
              </a:rPr>
              <a:t>; enable customer discussions and internal </a:t>
            </a:r>
            <a:r>
              <a:rPr lang="en-US" kern="0" dirty="0" smtClean="0">
                <a:solidFill>
                  <a:srgbClr val="FFFFFF"/>
                </a:solidFill>
              </a:rPr>
              <a:t>planning</a:t>
            </a:r>
          </a:p>
          <a:p>
            <a:pPr lvl="0">
              <a:lnSpc>
                <a:spcPct val="80000"/>
              </a:lnSpc>
            </a:pPr>
            <a:r>
              <a:rPr lang="en-US" kern="0" dirty="0" smtClean="0">
                <a:solidFill>
                  <a:srgbClr val="FFFFFF"/>
                </a:solidFill>
              </a:rPr>
              <a:t>Identify customers who will partner in development of tricky features</a:t>
            </a:r>
          </a:p>
          <a:p>
            <a:pPr lvl="0">
              <a:lnSpc>
                <a:spcPct val="80000"/>
              </a:lnSpc>
            </a:pPr>
            <a:r>
              <a:rPr lang="en-US" kern="0" dirty="0">
                <a:solidFill>
                  <a:srgbClr val="FFFFFF"/>
                </a:solidFill>
                <a:hlinkClick r:id="rId3"/>
              </a:rPr>
              <a:t>https://</a:t>
            </a:r>
            <a:r>
              <a:rPr lang="en-US" kern="0" dirty="0" smtClean="0">
                <a:solidFill>
                  <a:srgbClr val="FFFFFF"/>
                </a:solidFill>
                <a:hlinkClick r:id="rId3"/>
              </a:rPr>
              <a:t>jira.cac.washington.edu/browse/UWWI</a:t>
            </a:r>
            <a:r>
              <a:rPr lang="en-US" kern="0" dirty="0">
                <a:solidFill>
                  <a:srgbClr val="FFFFFF"/>
                </a:solidFill>
              </a:rPr>
              <a:t> </a:t>
            </a:r>
            <a:r>
              <a:rPr lang="en-US" kern="0" dirty="0" smtClean="0">
                <a:solidFill>
                  <a:srgbClr val="FFFFFF"/>
                </a:solidFill>
              </a:rPr>
              <a:t> </a:t>
            </a:r>
          </a:p>
          <a:p>
            <a:pPr lvl="0">
              <a:lnSpc>
                <a:spcPct val="80000"/>
              </a:lnSpc>
            </a:pPr>
            <a:endParaRPr lang="en-US" kern="0" dirty="0" smtClean="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</a:pPr>
            <a:endParaRPr lang="en-US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IAM background</a:t>
            </a:r>
          </a:p>
          <a:p>
            <a:r>
              <a:rPr lang="en-US" dirty="0" smtClean="0"/>
              <a:t>UWWI services and architecture</a:t>
            </a:r>
          </a:p>
          <a:p>
            <a:r>
              <a:rPr lang="en-US" dirty="0" smtClean="0"/>
              <a:t>Delegated OUs</a:t>
            </a:r>
          </a:p>
          <a:p>
            <a:r>
              <a:rPr lang="en-US" dirty="0" smtClean="0"/>
              <a:t>Open discussion, Q&amp;A, UWWI backlog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IAM is &amp; where UWWI fits in</a:t>
            </a:r>
            <a:endParaRPr lang="en-US" dirty="0"/>
          </a:p>
        </p:txBody>
      </p:sp>
      <p:pic>
        <p:nvPicPr>
          <p:cNvPr id="4" name="Content Placeholder 3" descr="MiddlewareAuth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669977" cy="5136071"/>
          </a:xfr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NetID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by Technology Recharge Fee</a:t>
            </a:r>
          </a:p>
          <a:p>
            <a:r>
              <a:rPr lang="en-US" dirty="0" smtClean="0"/>
              <a:t>Available to anyone that needs one</a:t>
            </a:r>
          </a:p>
          <a:p>
            <a:r>
              <a:rPr lang="en-US" dirty="0" smtClean="0"/>
              <a:t>Multiple independent types: personal, shared, admin, application*, reserved</a:t>
            </a:r>
          </a:p>
          <a:p>
            <a:r>
              <a:rPr lang="en-US" dirty="0" smtClean="0"/>
              <a:t>Each type has different naming, policy, and password restrictions </a:t>
            </a:r>
          </a:p>
          <a:p>
            <a:r>
              <a:rPr lang="en-US" dirty="0" smtClean="0"/>
              <a:t>Test—any UW </a:t>
            </a:r>
            <a:r>
              <a:rPr lang="en-US" dirty="0" err="1" smtClean="0"/>
              <a:t>NetID</a:t>
            </a:r>
            <a:r>
              <a:rPr lang="en-US" dirty="0" smtClean="0"/>
              <a:t> type can be these</a:t>
            </a:r>
          </a:p>
          <a:p>
            <a:r>
              <a:rPr lang="en-US" dirty="0" smtClean="0"/>
              <a:t>Sponsored—personal only</a:t>
            </a:r>
          </a:p>
          <a:p>
            <a:r>
              <a:rPr lang="en-US" dirty="0" smtClean="0"/>
              <a:t>Only UW </a:t>
            </a:r>
            <a:r>
              <a:rPr lang="en-US" dirty="0" err="1" smtClean="0"/>
              <a:t>NetIDs</a:t>
            </a:r>
            <a:r>
              <a:rPr lang="en-US" dirty="0" smtClean="0"/>
              <a:t> w/ passwords are in UWWI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structure UW Group ID namespace</a:t>
            </a:r>
          </a:p>
          <a:p>
            <a:r>
              <a:rPr lang="en-US" dirty="0" smtClean="0"/>
              <a:t>Provides fine-grained access control</a:t>
            </a:r>
          </a:p>
          <a:p>
            <a:r>
              <a:rPr lang="en-US" dirty="0" smtClean="0"/>
              <a:t>Working on auto-provisioned groups</a:t>
            </a:r>
          </a:p>
          <a:p>
            <a:r>
              <a:rPr lang="en-US" dirty="0" smtClean="0"/>
              <a:t>REST API for programmatic CRUD operations</a:t>
            </a:r>
          </a:p>
          <a:p>
            <a:r>
              <a:rPr lang="en-US" dirty="0" smtClean="0"/>
              <a:t>Hourly sync to </a:t>
            </a:r>
            <a:r>
              <a:rPr lang="en-US" dirty="0" smtClean="0"/>
              <a:t>UWWI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://iam-ws.u.washington.edu/group_ws/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UWWI Service Line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Delegated </a:t>
            </a:r>
            <a:r>
              <a:rPr lang="en-US" dirty="0"/>
              <a:t>OUs, including DDNS service</a:t>
            </a:r>
          </a:p>
          <a:p>
            <a:pPr eaLnBrk="1" hangingPunct="1"/>
            <a:r>
              <a:rPr lang="en-US" dirty="0" smtClean="0"/>
              <a:t>Active </a:t>
            </a:r>
            <a:r>
              <a:rPr lang="en-US" dirty="0"/>
              <a:t>Directory based LDAP services, including white pages info &amp; LDAP authentication</a:t>
            </a:r>
          </a:p>
          <a:p>
            <a:pPr eaLnBrk="1" hangingPunct="1"/>
            <a:r>
              <a:rPr lang="en-US" dirty="0" smtClean="0"/>
              <a:t>Domain </a:t>
            </a:r>
            <a:r>
              <a:rPr lang="en-US" dirty="0"/>
              <a:t>Services via Trust, including UW </a:t>
            </a:r>
            <a:r>
              <a:rPr lang="en-US" dirty="0" err="1"/>
              <a:t>NetID</a:t>
            </a:r>
            <a:r>
              <a:rPr lang="en-US" dirty="0"/>
              <a:t> and Groups service integration</a:t>
            </a:r>
          </a:p>
          <a:p>
            <a:pPr eaLnBrk="1" hangingPunct="1"/>
            <a:r>
              <a:rPr lang="en-US" dirty="0" smtClean="0"/>
              <a:t>Campus </a:t>
            </a:r>
            <a:r>
              <a:rPr lang="en-US" dirty="0"/>
              <a:t>WINS service</a:t>
            </a:r>
          </a:p>
          <a:p>
            <a:pPr eaLnBrk="1" hangingPunct="1"/>
            <a:r>
              <a:rPr lang="en-US" dirty="0" smtClean="0"/>
              <a:t>Campus </a:t>
            </a:r>
            <a:r>
              <a:rPr lang="en-US" dirty="0"/>
              <a:t>KMS service, aka Microsoft product activation services</a:t>
            </a:r>
          </a:p>
          <a:p>
            <a:pPr eaLnBrk="1" hangingPunct="1"/>
            <a:r>
              <a:rPr lang="en-US" dirty="0" smtClean="0"/>
              <a:t>UW </a:t>
            </a:r>
            <a:r>
              <a:rPr lang="en-US" dirty="0"/>
              <a:t>Forest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UW Forest launched</a:t>
            </a:r>
          </a:p>
          <a:p>
            <a:r>
              <a:rPr lang="en-US" dirty="0" smtClean="0"/>
              <a:t>2003 UW Forest stops accepting new domains</a:t>
            </a:r>
          </a:p>
          <a:p>
            <a:r>
              <a:rPr lang="en-US" dirty="0" smtClean="0"/>
              <a:t>2006 UWWI Domain Services via Trust launched</a:t>
            </a:r>
          </a:p>
          <a:p>
            <a:pPr lvl="1"/>
            <a:r>
              <a:rPr lang="en-US" dirty="0" smtClean="0"/>
              <a:t>LABS domain retired</a:t>
            </a:r>
          </a:p>
          <a:p>
            <a:pPr lvl="1"/>
            <a:r>
              <a:rPr lang="en-US" dirty="0" smtClean="0"/>
              <a:t>WINS service launched</a:t>
            </a:r>
          </a:p>
          <a:p>
            <a:r>
              <a:rPr lang="en-US" dirty="0" smtClean="0"/>
              <a:t>2007 UWWI supports LDAP </a:t>
            </a:r>
            <a:r>
              <a:rPr lang="en-US" dirty="0" err="1" smtClean="0"/>
              <a:t>authN</a:t>
            </a:r>
            <a:endParaRPr lang="en-US" dirty="0" smtClean="0"/>
          </a:p>
          <a:p>
            <a:r>
              <a:rPr lang="en-US" dirty="0" smtClean="0"/>
              <a:t>2008 KMS service launched, </a:t>
            </a:r>
            <a:r>
              <a:rPr lang="en-US" dirty="0" err="1" smtClean="0"/>
              <a:t>Ischool</a:t>
            </a:r>
            <a:r>
              <a:rPr lang="en-US" dirty="0" smtClean="0"/>
              <a:t> OU pilot</a:t>
            </a:r>
          </a:p>
          <a:p>
            <a:r>
              <a:rPr lang="en-US" dirty="0" smtClean="0"/>
              <a:t>2009 P172 adoption</a:t>
            </a:r>
          </a:p>
          <a:p>
            <a:r>
              <a:rPr lang="en-US" dirty="0" smtClean="0"/>
              <a:t>2010 Delegated OUs service launched</a:t>
            </a:r>
          </a:p>
          <a:p>
            <a:r>
              <a:rPr lang="en-US" dirty="0" smtClean="0"/>
              <a:t>???? UW Forest end of life?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3805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Authentication and Authorization</a:t>
            </a:r>
          </a:p>
          <a:p>
            <a:pPr lvl="1"/>
            <a:r>
              <a:rPr lang="en-US" sz="2800" dirty="0" smtClean="0"/>
              <a:t>All UW </a:t>
            </a:r>
            <a:r>
              <a:rPr lang="en-US" sz="2800" dirty="0" err="1" smtClean="0"/>
              <a:t>NetIDs</a:t>
            </a:r>
            <a:r>
              <a:rPr lang="en-US" sz="2800" dirty="0" smtClean="0"/>
              <a:t> *with* the password, and other integration benefits (e.g. disable events)</a:t>
            </a:r>
          </a:p>
          <a:p>
            <a:pPr lvl="1"/>
            <a:r>
              <a:rPr lang="en-US" sz="2800" dirty="0" smtClean="0"/>
              <a:t>Enables service access to more than just your org, w/o costly one-off account provisioning</a:t>
            </a:r>
          </a:p>
          <a:p>
            <a:pPr lvl="1"/>
            <a:r>
              <a:rPr lang="en-US" sz="2800" dirty="0" smtClean="0"/>
              <a:t>Groups formed from institutional data</a:t>
            </a:r>
          </a:p>
          <a:p>
            <a:r>
              <a:rPr lang="en-US" dirty="0" smtClean="0"/>
              <a:t>Directory Services</a:t>
            </a:r>
          </a:p>
          <a:p>
            <a:pPr lvl="1"/>
            <a:r>
              <a:rPr lang="en-US" sz="2800" dirty="0" smtClean="0"/>
              <a:t>Person and group data together</a:t>
            </a:r>
          </a:p>
          <a:p>
            <a:pPr lvl="1"/>
            <a:r>
              <a:rPr lang="en-US" sz="2800" dirty="0" smtClean="0"/>
              <a:t>Connectors from wide variety of applications</a:t>
            </a:r>
          </a:p>
          <a:p>
            <a:r>
              <a:rPr lang="en-US" dirty="0" smtClean="0"/>
              <a:t>Delegated OUs</a:t>
            </a:r>
          </a:p>
          <a:p>
            <a:pPr lvl="1"/>
            <a:r>
              <a:rPr lang="en-US" sz="2800" dirty="0" smtClean="0"/>
              <a:t>Reduce overhead of domain controllers</a:t>
            </a:r>
          </a:p>
          <a:p>
            <a:pPr lvl="1"/>
            <a:r>
              <a:rPr lang="en-US" sz="2800" dirty="0" smtClean="0"/>
              <a:t>Less user administration, user simplification </a:t>
            </a:r>
          </a:p>
          <a:p>
            <a:pPr lvl="1"/>
            <a:r>
              <a:rPr lang="en-US" sz="2800" dirty="0" smtClean="0"/>
              <a:t>Reduce friction to collaborate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Key Limitations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Limited user management via Support Tool</a:t>
            </a:r>
          </a:p>
          <a:p>
            <a:pPr lvl="1" eaLnBrk="1" hangingPunct="1"/>
            <a:r>
              <a:rPr lang="en-US" dirty="0" smtClean="0"/>
              <a:t>Writable: home directory, profile, logon script, </a:t>
            </a:r>
            <a:r>
              <a:rPr lang="en-US" dirty="0" err="1" smtClean="0"/>
              <a:t>unix</a:t>
            </a:r>
            <a:r>
              <a:rPr lang="en-US" dirty="0" smtClean="0"/>
              <a:t> shell, </a:t>
            </a:r>
            <a:r>
              <a:rPr lang="en-US" dirty="0" err="1" smtClean="0"/>
              <a:t>unix</a:t>
            </a:r>
            <a:r>
              <a:rPr lang="en-US" dirty="0" smtClean="0"/>
              <a:t> home directory</a:t>
            </a:r>
          </a:p>
          <a:p>
            <a:pPr lvl="1" eaLnBrk="1" hangingPunct="1"/>
            <a:r>
              <a:rPr lang="en-US" dirty="0" smtClean="0"/>
              <a:t>Readable: many key attributes, except </a:t>
            </a:r>
            <a:r>
              <a:rPr lang="en-US" dirty="0" err="1" smtClean="0"/>
              <a:t>memberOf</a:t>
            </a:r>
            <a:endParaRPr lang="en-US" dirty="0" smtClean="0"/>
          </a:p>
          <a:p>
            <a:pPr lvl="1" eaLnBrk="1" hangingPunct="1"/>
            <a:r>
              <a:rPr lang="en-US" dirty="0" smtClean="0"/>
              <a:t>Non-UWWI features are also available</a:t>
            </a:r>
          </a:p>
          <a:p>
            <a:pPr eaLnBrk="1" hangingPunct="1"/>
            <a:r>
              <a:rPr lang="en-US" dirty="0" smtClean="0"/>
              <a:t>Some groups are private, </a:t>
            </a:r>
            <a:r>
              <a:rPr lang="en-US" dirty="0" err="1" smtClean="0"/>
              <a:t>memberOf</a:t>
            </a:r>
            <a:r>
              <a:rPr lang="en-US" dirty="0" smtClean="0"/>
              <a:t> on *all* users is restricted</a:t>
            </a:r>
          </a:p>
          <a:p>
            <a:pPr eaLnBrk="1" hangingPunct="1"/>
            <a:r>
              <a:rPr lang="en-US" dirty="0" smtClean="0"/>
              <a:t>Some attributes on users, groups, computers are not readable by domain users</a:t>
            </a:r>
          </a:p>
          <a:p>
            <a:pPr eaLnBrk="1" hangingPunct="1"/>
            <a:r>
              <a:rPr lang="en-US" dirty="0" smtClean="0"/>
              <a:t>DCs on P172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5629835"/>
            <a:ext cx="8229600" cy="122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en-US" dirty="0" smtClean="0"/>
              <a:t>We can workaround these limitations in some cases, and some may change over time.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1" dur="indefinite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2" dur="indefinite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7" dur="indefinite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2" dur="indefinite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allAtOnce"/>
      <p:bldP spid="89091" grpId="1" build="p"/>
      <p:bldP spid="8" grpId="0" build="allAtOnce"/>
      <p:bldP spid="8" grpId="1" build="p"/>
    </p:bldLst>
  </p:timing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21955</TotalTime>
  <Words>858</Words>
  <Application>Microsoft Office PowerPoint</Application>
  <PresentationFormat>On-screen Show (4:3)</PresentationFormat>
  <Paragraphs>138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UW Nebula Master Template-Try 1</vt:lpstr>
      <vt:lpstr>UW Windows Infrastructure: Delegated OUs</vt:lpstr>
      <vt:lpstr>Agenda</vt:lpstr>
      <vt:lpstr>Who IAM is &amp; where UWWI fits in</vt:lpstr>
      <vt:lpstr>UW NetID Background</vt:lpstr>
      <vt:lpstr>Groups Service</vt:lpstr>
      <vt:lpstr>UWWI Service Line</vt:lpstr>
      <vt:lpstr>Brief history</vt:lpstr>
      <vt:lpstr>High level benefits</vt:lpstr>
      <vt:lpstr>Key Limitations</vt:lpstr>
      <vt:lpstr>UWWI Stats and Use</vt:lpstr>
      <vt:lpstr>Delegated OUs</vt:lpstr>
      <vt:lpstr>OUs: Basics</vt:lpstr>
      <vt:lpstr>OUs: Solutions (and demos?)</vt:lpstr>
      <vt:lpstr>OUs: Weighing benefits/potential downsides</vt:lpstr>
      <vt:lpstr>The End</vt:lpstr>
      <vt:lpstr>UWWI Backlog</vt:lpstr>
    </vt:vector>
  </TitlesOfParts>
  <Manager>Jim DeRoest</Manager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NetIQ AppManager 5.0</dc:title>
  <dc:subject>Windows Infrastructure</dc:subject>
  <dc:creator>David Zazzo</dc:creator>
  <cp:keywords>netiq, appmanager, infrastructure, monitoring</cp:keywords>
  <cp:lastModifiedBy>barkills</cp:lastModifiedBy>
  <cp:revision>1293</cp:revision>
  <dcterms:created xsi:type="dcterms:W3CDTF">2003-05-05T03:49:52Z</dcterms:created>
  <dcterms:modified xsi:type="dcterms:W3CDTF">2011-06-21T16:25:08Z</dcterms:modified>
  <cp:category>Infrastructure</cp:category>
</cp:coreProperties>
</file>