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14"/>
  </p:notesMasterIdLst>
  <p:handoutMasterIdLst>
    <p:handoutMasterId r:id="rId15"/>
  </p:handoutMasterIdLst>
  <p:sldIdLst>
    <p:sldId id="256" r:id="rId2"/>
    <p:sldId id="295" r:id="rId3"/>
    <p:sldId id="297" r:id="rId4"/>
    <p:sldId id="298" r:id="rId5"/>
    <p:sldId id="300" r:id="rId6"/>
    <p:sldId id="299" r:id="rId7"/>
    <p:sldId id="301" r:id="rId8"/>
    <p:sldId id="303" r:id="rId9"/>
    <p:sldId id="304" r:id="rId10"/>
    <p:sldId id="302" r:id="rId11"/>
    <p:sldId id="305" r:id="rId12"/>
    <p:sldId id="277" r:id="rId13"/>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508D"/>
    <a:srgbClr val="4D4D73"/>
    <a:srgbClr val="565680"/>
    <a:srgbClr val="666699"/>
    <a:srgbClr val="F6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699" autoAdjust="0"/>
    <p:restoredTop sz="83944" autoAdjust="0"/>
  </p:normalViewPr>
  <p:slideViewPr>
    <p:cSldViewPr>
      <p:cViewPr varScale="1">
        <p:scale>
          <a:sx n="74" d="100"/>
          <a:sy n="74" d="100"/>
        </p:scale>
        <p:origin x="1248" y="54"/>
      </p:cViewPr>
      <p:guideLst>
        <p:guide orient="horz" pos="2160"/>
        <p:guide pos="2880"/>
      </p:guideLst>
    </p:cSldViewPr>
  </p:slideViewPr>
  <p:outlineViewPr>
    <p:cViewPr>
      <p:scale>
        <a:sx n="33" d="100"/>
        <a:sy n="33" d="100"/>
      </p:scale>
      <p:origin x="0" y="43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77" y="67"/>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toFrom\ntlmv1\weeklyCompa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NTLMv1: Benefits of leveraging our user notifications</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users</c:v>
                </c:pt>
              </c:strCache>
            </c:strRef>
          </c:tx>
          <c:spPr>
            <a:ln w="22225" cap="rnd" cmpd="sng" algn="ctr">
              <a:solidFill>
                <a:schemeClr val="accent1"/>
              </a:solidFill>
              <a:round/>
            </a:ln>
            <a:effectLst/>
          </c:spPr>
          <c:marker>
            <c:symbol val="none"/>
          </c:marker>
          <c:cat>
            <c:strRef>
              <c:f>Sheet1!$A$2:$A$9</c:f>
              <c:strCache>
                <c:ptCount val="8"/>
                <c:pt idx="0">
                  <c:v>6/17-6/23</c:v>
                </c:pt>
                <c:pt idx="1">
                  <c:v>6/24-7/1</c:v>
                </c:pt>
                <c:pt idx="2">
                  <c:v>7/1-7/7</c:v>
                </c:pt>
                <c:pt idx="3">
                  <c:v>7/8-7/14</c:v>
                </c:pt>
                <c:pt idx="4">
                  <c:v>7/15-7/22</c:v>
                </c:pt>
                <c:pt idx="5">
                  <c:v>7/29-7/22</c:v>
                </c:pt>
                <c:pt idx="6">
                  <c:v>8/5-7/29</c:v>
                </c:pt>
                <c:pt idx="7">
                  <c:v>8/11-8/5</c:v>
                </c:pt>
              </c:strCache>
            </c:strRef>
          </c:cat>
          <c:val>
            <c:numRef>
              <c:f>Sheet1!$C$2:$C$9</c:f>
              <c:numCache>
                <c:formatCode>General</c:formatCode>
                <c:ptCount val="8"/>
                <c:pt idx="0">
                  <c:v>857</c:v>
                </c:pt>
                <c:pt idx="1">
                  <c:v>251</c:v>
                </c:pt>
                <c:pt idx="2">
                  <c:v>203</c:v>
                </c:pt>
                <c:pt idx="3">
                  <c:v>306</c:v>
                </c:pt>
                <c:pt idx="4">
                  <c:v>253</c:v>
                </c:pt>
                <c:pt idx="5">
                  <c:v>129</c:v>
                </c:pt>
                <c:pt idx="6">
                  <c:v>112</c:v>
                </c:pt>
                <c:pt idx="7">
                  <c:v>101</c:v>
                </c:pt>
              </c:numCache>
            </c:numRef>
          </c:val>
          <c:smooth val="0"/>
        </c:ser>
        <c:ser>
          <c:idx val="1"/>
          <c:order val="1"/>
          <c:tx>
            <c:strRef>
              <c:f>Sheet1!$D$1</c:f>
              <c:strCache>
                <c:ptCount val="1"/>
                <c:pt idx="0">
                  <c:v>computers</c:v>
                </c:pt>
              </c:strCache>
            </c:strRef>
          </c:tx>
          <c:spPr>
            <a:ln w="22225" cap="rnd" cmpd="sng" algn="ctr">
              <a:solidFill>
                <a:schemeClr val="accent2"/>
              </a:solidFill>
              <a:round/>
            </a:ln>
            <a:effectLst/>
          </c:spPr>
          <c:marker>
            <c:symbol val="none"/>
          </c:marker>
          <c:cat>
            <c:strRef>
              <c:f>Sheet1!$A$2:$A$9</c:f>
              <c:strCache>
                <c:ptCount val="8"/>
                <c:pt idx="0">
                  <c:v>6/17-6/23</c:v>
                </c:pt>
                <c:pt idx="1">
                  <c:v>6/24-7/1</c:v>
                </c:pt>
                <c:pt idx="2">
                  <c:v>7/1-7/7</c:v>
                </c:pt>
                <c:pt idx="3">
                  <c:v>7/8-7/14</c:v>
                </c:pt>
                <c:pt idx="4">
                  <c:v>7/15-7/22</c:v>
                </c:pt>
                <c:pt idx="5">
                  <c:v>7/29-7/22</c:v>
                </c:pt>
                <c:pt idx="6">
                  <c:v>8/5-7/29</c:v>
                </c:pt>
                <c:pt idx="7">
                  <c:v>8/11-8/5</c:v>
                </c:pt>
              </c:strCache>
            </c:strRef>
          </c:cat>
          <c:val>
            <c:numRef>
              <c:f>Sheet1!$D$2:$D$9</c:f>
              <c:numCache>
                <c:formatCode>General</c:formatCode>
                <c:ptCount val="8"/>
                <c:pt idx="0">
                  <c:v>928</c:v>
                </c:pt>
                <c:pt idx="1">
                  <c:v>275</c:v>
                </c:pt>
                <c:pt idx="2">
                  <c:v>198</c:v>
                </c:pt>
                <c:pt idx="3">
                  <c:v>311</c:v>
                </c:pt>
                <c:pt idx="4">
                  <c:v>247</c:v>
                </c:pt>
                <c:pt idx="5">
                  <c:v>126</c:v>
                </c:pt>
                <c:pt idx="6">
                  <c:v>107</c:v>
                </c:pt>
                <c:pt idx="7">
                  <c:v>100</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334464896"/>
        <c:axId val="-1334477408"/>
      </c:lineChart>
      <c:catAx>
        <c:axId val="-13344648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334477408"/>
        <c:crosses val="autoZero"/>
        <c:auto val="1"/>
        <c:lblAlgn val="ctr"/>
        <c:lblOffset val="100"/>
        <c:noMultiLvlLbl val="0"/>
      </c:catAx>
      <c:valAx>
        <c:axId val="-1334477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3344648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defRPr sz="1200"/>
            </a:lvl1pPr>
          </a:lstStyle>
          <a:p>
            <a:pPr>
              <a:defRPr/>
            </a:pPr>
            <a:endParaRPr lang="en-US"/>
          </a:p>
        </p:txBody>
      </p:sp>
      <p:sp>
        <p:nvSpPr>
          <p:cNvPr id="160771" name="Rectangle 3"/>
          <p:cNvSpPr>
            <a:spLocks noGrp="1" noChangeArrowheads="1"/>
          </p:cNvSpPr>
          <p:nvPr>
            <p:ph type="dt" sz="quarter" idx="1"/>
          </p:nvPr>
        </p:nvSpPr>
        <p:spPr bwMode="auto">
          <a:xfrm>
            <a:off x="3995217"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a:defRPr sz="1200"/>
            </a:lvl1pPr>
          </a:lstStyle>
          <a:p>
            <a:pPr>
              <a:defRPr/>
            </a:pPr>
            <a:endParaRPr lang="en-US"/>
          </a:p>
        </p:txBody>
      </p:sp>
      <p:sp>
        <p:nvSpPr>
          <p:cNvPr id="160772" name="Rectangle 4"/>
          <p:cNvSpPr>
            <a:spLocks noGrp="1" noChangeArrowheads="1"/>
          </p:cNvSpPr>
          <p:nvPr>
            <p:ph type="ftr" sz="quarter" idx="2"/>
          </p:nvPr>
        </p:nvSpPr>
        <p:spPr bwMode="auto">
          <a:xfrm>
            <a:off x="0" y="8841738"/>
            <a:ext cx="3056414"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defRPr sz="1200"/>
            </a:lvl1pPr>
          </a:lstStyle>
          <a:p>
            <a:pPr>
              <a:defRPr/>
            </a:pPr>
            <a:endParaRPr lang="en-US"/>
          </a:p>
        </p:txBody>
      </p:sp>
      <p:sp>
        <p:nvSpPr>
          <p:cNvPr id="160773" name="Rectangle 5"/>
          <p:cNvSpPr>
            <a:spLocks noGrp="1" noChangeArrowheads="1"/>
          </p:cNvSpPr>
          <p:nvPr>
            <p:ph type="sldNum" sz="quarter" idx="3"/>
          </p:nvPr>
        </p:nvSpPr>
        <p:spPr bwMode="auto">
          <a:xfrm>
            <a:off x="3995217" y="8841738"/>
            <a:ext cx="3056414"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a:defRPr sz="1200"/>
            </a:lvl1pPr>
          </a:lstStyle>
          <a:p>
            <a:pPr>
              <a:defRPr/>
            </a:pPr>
            <a:fld id="{DE4D4E41-420D-46E6-B0BE-7AC271C487BE}" type="slidenum">
              <a:rPr lang="en-US"/>
              <a:pPr>
                <a:defRPr/>
              </a:pPr>
              <a:t>‹#›</a:t>
            </a:fld>
            <a:endParaRPr lang="en-US"/>
          </a:p>
        </p:txBody>
      </p:sp>
    </p:spTree>
    <p:extLst>
      <p:ext uri="{BB962C8B-B14F-4D97-AF65-F5344CB8AC3E}">
        <p14:creationId xmlns:p14="http://schemas.microsoft.com/office/powerpoint/2010/main" val="154158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995217"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5327" y="4422459"/>
            <a:ext cx="5642610" cy="4188778"/>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41738"/>
            <a:ext cx="4467067"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eaLnBrk="0" hangingPunct="0">
              <a:defRPr sz="800">
                <a:latin typeface="Segoe" pitchFamily="34" charset="0"/>
                <a:cs typeface="Arial" charset="0"/>
              </a:defRPr>
            </a:lvl1pPr>
          </a:lstStyle>
          <a:p>
            <a:pPr>
              <a:defRPr/>
            </a:pPr>
            <a:r>
              <a:rPr lang="en-US"/>
              <a:t>©2006 University of Washington. All rights reserved.</a:t>
            </a:r>
          </a:p>
          <a:p>
            <a:pPr>
              <a:defRPr/>
            </a:pPr>
            <a:r>
              <a:rPr lang="en-US"/>
              <a:t>This presentation is for informational purposes only. </a:t>
            </a:r>
          </a:p>
          <a:p>
            <a:pPr>
              <a:defRPr/>
            </a:pPr>
            <a:r>
              <a:rPr lang="en-US"/>
              <a:t>The University of Washington makes no warranties, express or implied, in this summary.</a:t>
            </a:r>
          </a:p>
        </p:txBody>
      </p:sp>
      <p:sp>
        <p:nvSpPr>
          <p:cNvPr id="39943" name="Rectangle 7"/>
          <p:cNvSpPr>
            <a:spLocks noGrp="1" noChangeArrowheads="1"/>
          </p:cNvSpPr>
          <p:nvPr>
            <p:ph type="sldNum" sz="quarter" idx="5"/>
          </p:nvPr>
        </p:nvSpPr>
        <p:spPr bwMode="auto">
          <a:xfrm>
            <a:off x="6034459" y="8841738"/>
            <a:ext cx="1017172"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a:defRPr sz="1200"/>
            </a:lvl1pPr>
          </a:lstStyle>
          <a:p>
            <a:pPr>
              <a:defRPr/>
            </a:pPr>
            <a:fld id="{E2EAB19A-6C0B-4755-8EC4-A12081D2944E}" type="slidenum">
              <a:rPr lang="en-US"/>
              <a:pPr>
                <a:defRPr/>
              </a:pPr>
              <a:t>‹#›</a:t>
            </a:fld>
            <a:endParaRPr lang="en-US"/>
          </a:p>
        </p:txBody>
      </p:sp>
    </p:spTree>
    <p:extLst>
      <p:ext uri="{BB962C8B-B14F-4D97-AF65-F5344CB8AC3E}">
        <p14:creationId xmlns:p14="http://schemas.microsoft.com/office/powerpoint/2010/main" val="70147383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co/rH0NNqT4Gb"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aorato.com/blog/untold-story-target-attack-step-ste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p>
            <a:pPr eaLnBrk="1" hangingPunct="1"/>
            <a:r>
              <a:rPr lang="en-US" smtClean="0"/>
              <a:t>©2006 University of Washington. All rights reserved.</a:t>
            </a:r>
          </a:p>
          <a:p>
            <a:r>
              <a:rPr lang="en-US" smtClean="0"/>
              <a:t>This presentation is for informational purposes only. </a:t>
            </a:r>
          </a:p>
          <a:p>
            <a:r>
              <a:rPr lang="en-US" smtClean="0"/>
              <a:t>The University of Washington makes no warranties, express or implied, in this summary.</a:t>
            </a:r>
          </a:p>
        </p:txBody>
      </p:sp>
      <p:sp>
        <p:nvSpPr>
          <p:cNvPr id="24579" name="Rectangle 7"/>
          <p:cNvSpPr>
            <a:spLocks noGrp="1" noChangeArrowheads="1"/>
          </p:cNvSpPr>
          <p:nvPr>
            <p:ph type="sldNum" sz="quarter" idx="5"/>
          </p:nvPr>
        </p:nvSpPr>
        <p:spPr>
          <a:noFill/>
        </p:spPr>
        <p:txBody>
          <a:bodyPr/>
          <a:lstStyle/>
          <a:p>
            <a:fld id="{EFB6505E-2221-4F5F-AD9B-A3C9D0564824}" type="slidenum">
              <a:rPr lang="en-US" smtClean="0"/>
              <a:pPr/>
              <a:t>1</a:t>
            </a:fld>
            <a:endParaRPr lang="en-US" smtClean="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717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a:buFont typeface="+mj-lt"/>
              <a:buAutoNum type="arabicPeriod"/>
            </a:pPr>
            <a:r>
              <a:rPr lang="en-US" dirty="0" smtClean="0"/>
              <a:t>Obviously, there will</a:t>
            </a:r>
            <a:r>
              <a:rPr lang="en-US" baseline="0" dirty="0" smtClean="0"/>
              <a:t> be customers late to the party. They’ll need to get to something they infrequently access, and suddenly run into NTLMv2 problems. That’s where your service desk training helps.</a:t>
            </a:r>
          </a:p>
          <a:p>
            <a:pPr marL="231526" indent="-231526">
              <a:buFont typeface="+mj-lt"/>
              <a:buAutoNum type="arabicPeriod"/>
            </a:pPr>
            <a:r>
              <a:rPr lang="en-US" baseline="0" dirty="0" smtClean="0"/>
              <a:t>We still see NTLMv1 events logged on our DCs *after* having explicitly turned off NTLMv1! These events are always computers—null sessions. We’ve successfully tracked some number of these oddities to the computers which are </a:t>
            </a:r>
            <a:r>
              <a:rPr lang="en-US" baseline="0" dirty="0" err="1" smtClean="0"/>
              <a:t>NetBios</a:t>
            </a:r>
            <a:r>
              <a:rPr lang="en-US" baseline="0" dirty="0" smtClean="0"/>
              <a:t> master browsers for their subnet, and stopped those events by turning off </a:t>
            </a:r>
            <a:r>
              <a:rPr lang="en-US" baseline="0" dirty="0" err="1" smtClean="0"/>
              <a:t>NetBios</a:t>
            </a:r>
            <a:r>
              <a:rPr lang="en-US" baseline="0" dirty="0" smtClean="0"/>
              <a:t> over TCP/IP on those computers. Still tracking down the rest of the oddities, but I suspect there’s a </a:t>
            </a:r>
            <a:r>
              <a:rPr lang="en-US" baseline="0" dirty="0" err="1" smtClean="0"/>
              <a:t>NetBios</a:t>
            </a:r>
            <a:r>
              <a:rPr lang="en-US" baseline="0" dirty="0" smtClean="0"/>
              <a:t> bug here that explains all of them.</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10</a:t>
            </a:fld>
            <a:endParaRPr lang="en-US"/>
          </a:p>
        </p:txBody>
      </p:sp>
    </p:spTree>
    <p:extLst>
      <p:ext uri="{BB962C8B-B14F-4D97-AF65-F5344CB8AC3E}">
        <p14:creationId xmlns:p14="http://schemas.microsoft.com/office/powerpoint/2010/main" val="2591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Excellent summary of the Windows authentication vulnerability and hardening landscape: </a:t>
            </a:r>
            <a:r>
              <a:rPr lang="en-US" sz="1200" u="sng" kern="1200" dirty="0" smtClean="0">
                <a:solidFill>
                  <a:schemeClr val="tx1"/>
                </a:solidFill>
                <a:effectLst/>
                <a:latin typeface="Arial" charset="0"/>
                <a:ea typeface="+mn-ea"/>
                <a:cs typeface="+mn-cs"/>
                <a:hlinkClick r:id="rId3"/>
              </a:rPr>
              <a:t>https://t.co/rH0NNqT4Gb</a:t>
            </a:r>
            <a:r>
              <a:rPr lang="en-US" sz="1200" kern="1200" dirty="0" smtClean="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smtClean="0">
                <a:solidFill>
                  <a:schemeClr val="tx1"/>
                </a:solidFill>
                <a:effectLst/>
                <a:latin typeface="Arial" charset="0"/>
                <a:ea typeface="+mn-ea"/>
                <a:cs typeface="+mn-cs"/>
              </a:rPr>
              <a:t>High likelihood that the pass the hash technique is a crucial part of the many credit card breaches we have been seeing over the last year (e.g. see </a:t>
            </a:r>
            <a:r>
              <a:rPr lang="en-US" sz="1200" u="sng" kern="1200" dirty="0" smtClean="0">
                <a:solidFill>
                  <a:schemeClr val="tx1"/>
                </a:solidFill>
                <a:effectLst/>
                <a:latin typeface="Arial" charset="0"/>
                <a:ea typeface="+mn-ea"/>
                <a:cs typeface="+mn-cs"/>
                <a:hlinkClick r:id="rId4"/>
              </a:rPr>
              <a:t>http://www.aorato.com/blog/untold-story-target-attack-step-step/</a:t>
            </a:r>
            <a:r>
              <a:rPr lang="en-US" sz="1200" kern="1200" dirty="0" smtClean="0">
                <a:solidFill>
                  <a:schemeClr val="tx1"/>
                </a:solidFill>
                <a:effectLst/>
                <a:latin typeface="Arial" charset="0"/>
                <a:ea typeface="+mn-ea"/>
                <a:cs typeface="+mn-cs"/>
              </a:rPr>
              <a:t>), and it’s obvious these techniques will move to mainstream sooner than we’d like. In other words, assume breach will happen and plan accordingly.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smtClean="0">
                <a:solidFill>
                  <a:schemeClr val="tx1"/>
                </a:solidFill>
                <a:effectLst/>
                <a:latin typeface="Arial" charset="0"/>
                <a:ea typeface="+mn-ea"/>
                <a:cs typeface="+mn-cs"/>
              </a:rPr>
              <a:t>Intrigued by recommendation #2 of the hardening NTLM section: use group policy to disable NTLM authentication on clients/servers within the domain that are compatible with Kerberos. IOW, don’t wait to turn off NTLMv2 when every possible computer is ready.</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smtClean="0">
                <a:solidFill>
                  <a:schemeClr val="tx1"/>
                </a:solidFill>
                <a:effectLst/>
                <a:latin typeface="Arial" charset="0"/>
                <a:ea typeface="+mn-ea"/>
                <a:cs typeface="+mn-cs"/>
              </a:rPr>
              <a:t>Also</a:t>
            </a:r>
            <a:r>
              <a:rPr lang="en-US" sz="1200" kern="1200" baseline="0" dirty="0" smtClean="0">
                <a:solidFill>
                  <a:schemeClr val="tx1"/>
                </a:solidFill>
                <a:effectLst/>
                <a:latin typeface="Arial" charset="0"/>
                <a:ea typeface="+mn-ea"/>
                <a:cs typeface="+mn-cs"/>
              </a:rPr>
              <a:t> investigating Authentication Policy Silos to harden service accounts and admin accounts by turning off credential caching, disabling logon types not needed, and restricting where a given account can logon from (especially “gateway” servers)</a:t>
            </a: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200" kern="1200" baseline="0" dirty="0" smtClean="0">
              <a:solidFill>
                <a:schemeClr val="tx1"/>
              </a:solidFill>
              <a:effectLst/>
              <a:latin typeface="Arial" charset="0"/>
              <a:ea typeface="+mn-ea"/>
              <a:cs typeface="+mn-cs"/>
            </a:endParaRP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200" kern="1200" dirty="0" smtClean="0">
              <a:solidFill>
                <a:schemeClr val="tx1"/>
              </a:solidFill>
              <a:effectLst/>
              <a:latin typeface="Arial"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11</a:t>
            </a:fld>
            <a:endParaRPr lang="en-US"/>
          </a:p>
        </p:txBody>
      </p:sp>
    </p:spTree>
    <p:extLst>
      <p:ext uri="{BB962C8B-B14F-4D97-AF65-F5344CB8AC3E}">
        <p14:creationId xmlns:p14="http://schemas.microsoft.com/office/powerpoint/2010/main" val="232291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pPr eaLnBrk="1" hangingPunct="1"/>
            <a:r>
              <a:rPr lang="en-US" smtClean="0"/>
              <a:t>©2006 University of Washington. All rights reserved.</a:t>
            </a:r>
          </a:p>
          <a:p>
            <a:r>
              <a:rPr lang="en-US" smtClean="0"/>
              <a:t>This presentation is for informational purposes only. </a:t>
            </a:r>
          </a:p>
          <a:p>
            <a:r>
              <a:rPr lang="en-US" smtClean="0"/>
              <a:t>The University of Washington makes no warranties, express or implied, in this summary.</a:t>
            </a:r>
          </a:p>
        </p:txBody>
      </p:sp>
      <p:sp>
        <p:nvSpPr>
          <p:cNvPr id="43011" name="Rectangle 7"/>
          <p:cNvSpPr>
            <a:spLocks noGrp="1" noChangeArrowheads="1"/>
          </p:cNvSpPr>
          <p:nvPr>
            <p:ph type="sldNum" sz="quarter" idx="5"/>
          </p:nvPr>
        </p:nvSpPr>
        <p:spPr>
          <a:noFill/>
        </p:spPr>
        <p:txBody>
          <a:bodyPr/>
          <a:lstStyle/>
          <a:p>
            <a:fld id="{21461AC8-EEF9-4EFD-A734-A949B5164E4E}" type="slidenum">
              <a:rPr lang="en-US" smtClean="0"/>
              <a:pPr/>
              <a:t>12</a:t>
            </a:fld>
            <a:endParaRPr lang="en-US"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3888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a:buFont typeface="+mj-lt"/>
              <a:buAutoNum type="arabicPeriod"/>
            </a:pPr>
            <a:r>
              <a:rPr lang="en-US" dirty="0" smtClean="0"/>
              <a:t>How you go about turning off NTLMv1</a:t>
            </a:r>
          </a:p>
          <a:p>
            <a:pPr marL="231526" indent="-231526">
              <a:buFont typeface="+mj-lt"/>
              <a:buAutoNum type="arabicPeriod"/>
            </a:pPr>
            <a:r>
              <a:rPr lang="en-US" dirty="0" smtClean="0"/>
              <a:t>How</a:t>
            </a:r>
            <a:r>
              <a:rPr lang="en-US" baseline="0" dirty="0" smtClean="0"/>
              <a:t> you might generally approach turning off an old technology</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2</a:t>
            </a:fld>
            <a:endParaRPr lang="en-US"/>
          </a:p>
        </p:txBody>
      </p:sp>
    </p:spTree>
    <p:extLst>
      <p:ext uri="{BB962C8B-B14F-4D97-AF65-F5344CB8AC3E}">
        <p14:creationId xmlns:p14="http://schemas.microsoft.com/office/powerpoint/2010/main" val="147698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a:buFont typeface="+mj-lt"/>
              <a:buAutoNum type="arabicPeriod"/>
            </a:pPr>
            <a:r>
              <a:rPr lang="en-US" dirty="0" smtClean="0"/>
              <a:t>NTLMv1 is basically LM + a slightly stronger hashed response. For short passwords, anyone</a:t>
            </a:r>
            <a:r>
              <a:rPr lang="en-US" baseline="0" dirty="0" smtClean="0"/>
              <a:t> that gets the client response has an extremely easily </a:t>
            </a:r>
            <a:r>
              <a:rPr lang="en-US" baseline="0" dirty="0" err="1" smtClean="0"/>
              <a:t>crackable</a:t>
            </a:r>
            <a:r>
              <a:rPr lang="en-US" baseline="0" dirty="0" smtClean="0"/>
              <a:t> LM response. For longer passwords, the slightly stronger hash is still the password and is fairly easily broken.</a:t>
            </a:r>
          </a:p>
          <a:p>
            <a:pPr marL="231526" indent="-231526">
              <a:buFont typeface="+mj-lt"/>
              <a:buAutoNum type="arabicPeriod"/>
            </a:pPr>
            <a:r>
              <a:rPr lang="en-US" dirty="0" smtClean="0"/>
              <a:t>http://msdn.microsoft.com/en-us/library/cc236715(v=PROT.10).aspx: “applications are generally advised not to use NTLM.”</a:t>
            </a:r>
          </a:p>
          <a:p>
            <a:pPr marL="231526" indent="-231526">
              <a:buFont typeface="+mj-lt"/>
              <a:buAutoNum type="arabicPeriod"/>
            </a:pPr>
            <a:r>
              <a:rPr lang="en-US" dirty="0" smtClean="0"/>
              <a:t>Project Mars, www.cloudcracker.com,</a:t>
            </a:r>
            <a:r>
              <a:rPr lang="en-US" baseline="0" dirty="0" smtClean="0"/>
              <a:t> NTLMv1 rainbow tables</a:t>
            </a:r>
          </a:p>
          <a:p>
            <a:pPr marL="231526" indent="-231526">
              <a:buFont typeface="+mj-lt"/>
              <a:buAutoNum type="arabicPeriod"/>
            </a:pPr>
            <a:r>
              <a:rPr lang="en-US" baseline="0" dirty="0" err="1" smtClean="0"/>
              <a:t>InCommon</a:t>
            </a:r>
            <a:r>
              <a:rPr lang="en-US" baseline="0" dirty="0" smtClean="0"/>
              <a:t> Assurance: AD Silver Cookbook: https://spaces.internet2.edu/display/InCAssurance/InCommon+Silver+with+Active+Directory+Domain+Services+Cookbook+-+201404</a:t>
            </a:r>
            <a:endParaRPr lang="en-US" dirty="0" smtClean="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a:t>
            </a:fld>
            <a:endParaRPr lang="en-US"/>
          </a:p>
        </p:txBody>
      </p:sp>
    </p:spTree>
    <p:extLst>
      <p:ext uri="{BB962C8B-B14F-4D97-AF65-F5344CB8AC3E}">
        <p14:creationId xmlns:p14="http://schemas.microsoft.com/office/powerpoint/2010/main" val="154455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a:buFont typeface="+mj-lt"/>
              <a:buAutoNum type="arabicPeriod"/>
            </a:pPr>
            <a:r>
              <a:rPr lang="en-US" dirty="0" smtClean="0"/>
              <a:t>Partners.</a:t>
            </a:r>
            <a:r>
              <a:rPr lang="en-US" baseline="0" dirty="0" smtClean="0"/>
              <a:t> Need folks who will help and champion. You can then leverage peer pressure to help speed up movement. </a:t>
            </a:r>
            <a:r>
              <a:rPr lang="en-US" baseline="0" dirty="0" smtClean="0">
                <a:sym typeface="Wingdings" panose="05000000000000000000" pitchFamily="2" charset="2"/>
              </a:rPr>
              <a:t></a:t>
            </a:r>
            <a:endParaRPr lang="en-US" dirty="0" smtClean="0"/>
          </a:p>
          <a:p>
            <a:pPr marL="231526" indent="-231526">
              <a:buFont typeface="+mj-lt"/>
              <a:buAutoNum type="arabicPeriod"/>
            </a:pPr>
            <a:r>
              <a:rPr lang="en-US" dirty="0" smtClean="0"/>
              <a:t>Log data. Need to know what the current use is so you can target it. You</a:t>
            </a:r>
            <a:r>
              <a:rPr lang="en-US" baseline="0" dirty="0" smtClean="0"/>
              <a:t> might need to rely on your partners for this. Automate this as much as possible.</a:t>
            </a:r>
            <a:endParaRPr lang="en-US" dirty="0" smtClean="0"/>
          </a:p>
          <a:p>
            <a:pPr marL="231526" indent="-231526">
              <a:buFont typeface="+mj-lt"/>
              <a:buAutoNum type="arabicPeriod"/>
            </a:pPr>
            <a:r>
              <a:rPr lang="en-US" dirty="0" smtClean="0"/>
              <a:t>Workarounds. Customers</a:t>
            </a:r>
            <a:r>
              <a:rPr lang="en-US" baseline="0" dirty="0" smtClean="0"/>
              <a:t> often still have a business need, and you need to help route them on a permanent detour. Go the extra mile to inform customers of the alternatives.</a:t>
            </a:r>
          </a:p>
          <a:p>
            <a:pPr marL="231526" indent="-231526">
              <a:buFont typeface="+mj-lt"/>
              <a:buAutoNum type="arabicPeriod"/>
            </a:pPr>
            <a:r>
              <a:rPr lang="en-US" baseline="0" dirty="0" smtClean="0"/>
              <a:t>Persistent Pestering. A large percent of customers will ignore you the first time you tell them they need to do something different. You become a pest, but ultimately this is better than breaking them later—and they have no excuse for missing many notices.</a:t>
            </a:r>
          </a:p>
          <a:p>
            <a:pPr marL="231526" indent="-231526">
              <a:buFont typeface="+mj-lt"/>
              <a:buAutoNum type="arabicPeriod"/>
            </a:pPr>
            <a:r>
              <a:rPr lang="en-US" baseline="0" dirty="0" smtClean="0"/>
              <a:t>Imagined Impact. Having a good idea of how big the impact will be (both to the organization and to individuals) is invaluable in your communications. You might preliminarily try turning off the technology for an hour to gain this picture.</a:t>
            </a:r>
          </a:p>
          <a:p>
            <a:pPr marL="231526" indent="-231526">
              <a:buFont typeface="+mj-lt"/>
              <a:buAutoNum type="arabicPeriod"/>
            </a:pPr>
            <a:endParaRPr lang="en-US" dirty="0" smtClean="0"/>
          </a:p>
          <a:p>
            <a:pPr marL="231526" indent="-231526">
              <a:buFont typeface="+mj-lt"/>
              <a:buAutoNum type="arabicPeriod"/>
            </a:pPr>
            <a:endParaRPr lang="en-US" dirty="0" smtClean="0"/>
          </a:p>
          <a:p>
            <a:pPr marL="231526" indent="-231526">
              <a:buFont typeface="+mj-lt"/>
              <a:buAutoNum type="arabicPeriod"/>
            </a:pP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a:t>
            </a:fld>
            <a:endParaRPr lang="en-US"/>
          </a:p>
        </p:txBody>
      </p:sp>
    </p:spTree>
    <p:extLst>
      <p:ext uri="{BB962C8B-B14F-4D97-AF65-F5344CB8AC3E}">
        <p14:creationId xmlns:p14="http://schemas.microsoft.com/office/powerpoint/2010/main" val="3243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5</a:t>
            </a:fld>
            <a:endParaRPr lang="en-US"/>
          </a:p>
        </p:txBody>
      </p:sp>
    </p:spTree>
    <p:extLst>
      <p:ext uri="{BB962C8B-B14F-4D97-AF65-F5344CB8AC3E}">
        <p14:creationId xmlns:p14="http://schemas.microsoft.com/office/powerpoint/2010/main" val="50255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a:t>
            </a:r>
            <a:r>
              <a:rPr lang="en-US" baseline="0" dirty="0" smtClean="0"/>
              <a:t> of user notification. Lots of change reminders. Had to move the date back 4 weeks to accommodate a significant new problem discovery.</a:t>
            </a:r>
          </a:p>
          <a:p>
            <a:endParaRPr lang="en-US" baseline="0" dirty="0" smtClean="0"/>
          </a:p>
          <a:p>
            <a:r>
              <a:rPr lang="en-US" baseline="0" dirty="0" smtClean="0"/>
              <a:t>Note that right up until the end we still had users using NTLMv1. This is interesting in juxtaposition with the single digit number of folks who have contacted our help desk since the change.</a:t>
            </a:r>
            <a:endParaRPr lang="en-US" dirty="0" smtClean="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6</a:t>
            </a:fld>
            <a:endParaRPr lang="en-US"/>
          </a:p>
        </p:txBody>
      </p:sp>
    </p:spTree>
    <p:extLst>
      <p:ext uri="{BB962C8B-B14F-4D97-AF65-F5344CB8AC3E}">
        <p14:creationId xmlns:p14="http://schemas.microsoft.com/office/powerpoint/2010/main" val="316744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7</a:t>
            </a:fld>
            <a:endParaRPr lang="en-US"/>
          </a:p>
        </p:txBody>
      </p:sp>
    </p:spTree>
    <p:extLst>
      <p:ext uri="{BB962C8B-B14F-4D97-AF65-F5344CB8AC3E}">
        <p14:creationId xmlns:p14="http://schemas.microsoft.com/office/powerpoint/2010/main" val="341826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a:buFont typeface="+mj-lt"/>
              <a:buAutoNum type="arabicPeriod"/>
            </a:pPr>
            <a:r>
              <a:rPr lang="en-US" dirty="0" smtClean="0"/>
              <a:t>You </a:t>
            </a:r>
            <a:r>
              <a:rPr lang="en-US" dirty="0" err="1" smtClean="0"/>
              <a:t>gotta</a:t>
            </a:r>
            <a:r>
              <a:rPr lang="en-US" dirty="0" smtClean="0"/>
              <a:t> understand how NTLM works, and especially the </a:t>
            </a:r>
            <a:r>
              <a:rPr lang="en-US" dirty="0" err="1" smtClean="0"/>
              <a:t>LMCompatibilityLevel</a:t>
            </a:r>
            <a:r>
              <a:rPr lang="en-US" baseline="0" dirty="0" smtClean="0"/>
              <a:t> setting. See http://technet.microsoft.com/en-us/magazine/2006.08.securitywatch.aspx. http://technet.microsoft.com/en-us/library/cc773178(v=WS.10).aspx (section NTLM Referral Processing) is good for cross-trusts. And http://digital-forensics.sans.org/blog/2012/09/18/protecting-privileged-domain-accounts-network-authentication-in-depth is good too.</a:t>
            </a:r>
          </a:p>
          <a:p>
            <a:pPr marL="231526" indent="-231526">
              <a:buFont typeface="+mj-lt"/>
              <a:buAutoNum type="arabicPeriod"/>
            </a:pPr>
            <a:r>
              <a:rPr lang="en-US" baseline="0" dirty="0" smtClean="0"/>
              <a:t>You need to understand where NTLMv1 is logged. It’s logged at the server the client connects to. Not *ANYWHERE* else. That means looking at your DC logs won’t tell you who is using NTLMv1. You must get logs from other servers.</a:t>
            </a:r>
          </a:p>
          <a:p>
            <a:pPr marL="231526" marR="0" indent="-231526"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The </a:t>
            </a:r>
            <a:r>
              <a:rPr lang="en-US" baseline="0" dirty="0" err="1" smtClean="0"/>
              <a:t>MacOS</a:t>
            </a:r>
            <a:r>
              <a:rPr lang="en-US" baseline="0" dirty="0" smtClean="0"/>
              <a:t> doesn’t natively provide a NTLMv2 VPN client. 3</a:t>
            </a:r>
            <a:r>
              <a:rPr lang="en-US" baseline="30000" dirty="0" smtClean="0"/>
              <a:t>rd</a:t>
            </a:r>
            <a:r>
              <a:rPr lang="en-US" baseline="0" dirty="0" smtClean="0"/>
              <a:t> party VPN client or VPN server are needed.</a:t>
            </a:r>
            <a:endParaRPr lang="en-US" dirty="0" smtClean="0"/>
          </a:p>
          <a:p>
            <a:pPr marL="231526" indent="-231526">
              <a:buFont typeface="+mj-lt"/>
              <a:buAutoNum type="arabicPeriod"/>
            </a:pPr>
            <a:r>
              <a:rPr lang="en-US" baseline="0" dirty="0" smtClean="0"/>
              <a:t>Non-Windows browsers don’t support NTLMv2. Chrome doesn’t. Firefox doesn’t. Safari on </a:t>
            </a:r>
            <a:r>
              <a:rPr lang="en-US" baseline="0" dirty="0" err="1" smtClean="0"/>
              <a:t>MacOs</a:t>
            </a:r>
            <a:r>
              <a:rPr lang="en-US" baseline="0" dirty="0" smtClean="0"/>
              <a:t> with an obscure setting does, but it’s the lone exception.  For me, Windows Integrated </a:t>
            </a:r>
            <a:r>
              <a:rPr lang="en-US" baseline="0" dirty="0" err="1" smtClean="0"/>
              <a:t>AuthN</a:t>
            </a:r>
            <a:r>
              <a:rPr lang="en-US" baseline="0" dirty="0" smtClean="0"/>
              <a:t> is dead. You can either replace it with HTTPS &amp; Basic. Or you can add a second site with the same content for non-Windows users that has HTTPS &amp; Basic. Or move to federated </a:t>
            </a:r>
            <a:r>
              <a:rPr lang="en-US" baseline="0" dirty="0" err="1" smtClean="0"/>
              <a:t>AuthN</a:t>
            </a:r>
            <a:r>
              <a:rPr lang="en-US" baseline="0" dirty="0" smtClean="0"/>
              <a:t>.</a:t>
            </a:r>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8</a:t>
            </a:fld>
            <a:endParaRPr lang="en-US"/>
          </a:p>
        </p:txBody>
      </p:sp>
    </p:spTree>
    <p:extLst>
      <p:ext uri="{BB962C8B-B14F-4D97-AF65-F5344CB8AC3E}">
        <p14:creationId xmlns:p14="http://schemas.microsoft.com/office/powerpoint/2010/main" val="32386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defTabSz="926104">
              <a:buFont typeface="+mj-lt"/>
              <a:buAutoNum type="arabicPeriod"/>
              <a:defRPr/>
            </a:pPr>
            <a:r>
              <a:rPr lang="en-US" dirty="0" smtClean="0"/>
              <a:t>Identify stakeholder partners</a:t>
            </a:r>
            <a:r>
              <a:rPr lang="en-US" baseline="0" dirty="0" smtClean="0"/>
              <a:t> and persuade them of need to proceed</a:t>
            </a:r>
          </a:p>
          <a:p>
            <a:pPr marL="231526" marR="0" indent="-231526"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Communicate</a:t>
            </a:r>
            <a:r>
              <a:rPr lang="en-US" baseline="0" dirty="0" smtClean="0"/>
              <a:t> clearly and often.</a:t>
            </a:r>
            <a:endParaRPr lang="en-US" dirty="0" smtClean="0"/>
          </a:p>
          <a:p>
            <a:pPr marL="231526" indent="-231526">
              <a:buFont typeface="+mj-lt"/>
              <a:buAutoNum type="arabicPeriod"/>
            </a:pPr>
            <a:r>
              <a:rPr lang="en-US" dirty="0" smtClean="0"/>
              <a:t>Provide ample workaround solutions.</a:t>
            </a:r>
          </a:p>
          <a:p>
            <a:pPr marL="231526" marR="0" indent="-231526" algn="l" defTabSz="926104"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Have a thick skin about not rolling back the Svc. Design change. Have clear sense of what conditions would trigger rollback.</a:t>
            </a:r>
          </a:p>
          <a:p>
            <a:pPr marL="231526" indent="-231526">
              <a:buFont typeface="+mj-lt"/>
              <a:buAutoNum type="arabicPeriod"/>
            </a:pPr>
            <a:r>
              <a:rPr lang="en-US" baseline="0" dirty="0" smtClean="0"/>
              <a:t>Be willing to bend a little to accommodate partners or discovery of new known problems</a:t>
            </a:r>
          </a:p>
          <a:p>
            <a:pPr marL="231526" marR="0" indent="-231526"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Get your service desk staff on board with the known problems and workarounds</a:t>
            </a:r>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9</a:t>
            </a:fld>
            <a:endParaRPr lang="en-US"/>
          </a:p>
        </p:txBody>
      </p:sp>
    </p:spTree>
    <p:extLst>
      <p:ext uri="{BB962C8B-B14F-4D97-AF65-F5344CB8AC3E}">
        <p14:creationId xmlns:p14="http://schemas.microsoft.com/office/powerpoint/2010/main" val="4093003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arkills.png"/>
          <p:cNvPicPr>
            <a:picLocks noChangeAspect="1"/>
          </p:cNvPicPr>
          <p:nvPr userDrawn="1"/>
        </p:nvPicPr>
        <p:blipFill>
          <a:blip r:embed="rId2"/>
          <a:srcRect/>
          <a:stretch>
            <a:fillRect/>
          </a:stretch>
        </p:blipFill>
        <p:spPr bwMode="auto">
          <a:xfrm>
            <a:off x="0" y="1371600"/>
            <a:ext cx="9144000" cy="1785937"/>
          </a:xfrm>
          <a:prstGeom prst="rect">
            <a:avLst/>
          </a:prstGeom>
          <a:noFill/>
          <a:ln w="9525">
            <a:noFill/>
            <a:miter lim="800000"/>
            <a:headEnd/>
            <a:tailEnd/>
          </a:ln>
        </p:spPr>
      </p:pic>
      <p:sp>
        <p:nvSpPr>
          <p:cNvPr id="158723" name="Rectangle 3"/>
          <p:cNvSpPr>
            <a:spLocks noGrp="1" noChangeArrowheads="1"/>
          </p:cNvSpPr>
          <p:nvPr>
            <p:ph type="ctrTitle"/>
          </p:nvPr>
        </p:nvSpPr>
        <p:spPr>
          <a:xfrm>
            <a:off x="457200" y="1843087"/>
            <a:ext cx="8077200" cy="857250"/>
          </a:xfrm>
        </p:spPr>
        <p:txBody>
          <a:bodyPr/>
          <a:lstStyle>
            <a:lvl1pPr>
              <a:defRPr/>
            </a:lvl1pPr>
          </a:lstStyle>
          <a:p>
            <a:r>
              <a:rPr lang="en-US"/>
              <a:t>Click to edit Master title style</a:t>
            </a:r>
          </a:p>
        </p:txBody>
      </p:sp>
      <p:sp>
        <p:nvSpPr>
          <p:cNvPr id="158724" name="Rectangle 4"/>
          <p:cNvSpPr>
            <a:spLocks noGrp="1" noChangeArrowheads="1"/>
          </p:cNvSpPr>
          <p:nvPr>
            <p:ph type="subTitle" idx="1"/>
          </p:nvPr>
        </p:nvSpPr>
        <p:spPr>
          <a:xfrm>
            <a:off x="2133600" y="3276600"/>
            <a:ext cx="6400800" cy="1752600"/>
          </a:xfrm>
        </p:spPr>
        <p:txBody>
          <a:bodyPr/>
          <a:lstStyle>
            <a:lvl1pPr marL="0" indent="0" algn="r">
              <a:lnSpc>
                <a:spcPct val="90000"/>
              </a:lnSpc>
              <a:spcBef>
                <a:spcPct val="0"/>
              </a:spcBef>
              <a:buFontTx/>
              <a:buNone/>
              <a:defRPr/>
            </a:lvl1pPr>
          </a:lstStyle>
          <a:p>
            <a:r>
              <a:rPr lang="en-US"/>
              <a:t>Click to edit Master subtitle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720" y="6035040"/>
            <a:ext cx="2743200" cy="351190"/>
          </a:xfrm>
          <a:prstGeom prst="rect">
            <a:avLst/>
          </a:prstGeom>
          <a:effectLst>
            <a:glow rad="152400">
              <a:schemeClr val="accent1"/>
            </a:glow>
          </a:effectLst>
        </p:spPr>
      </p:pic>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3" descr="barkills.png"/>
          <p:cNvPicPr>
            <a:picLocks noChangeAspect="1"/>
          </p:cNvPicPr>
          <p:nvPr/>
        </p:nvPicPr>
        <p:blipFill rotWithShape="1">
          <a:blip r:embed="rId13"/>
          <a:srcRect b="18934"/>
          <a:stretch/>
        </p:blipFill>
        <p:spPr bwMode="auto">
          <a:xfrm>
            <a:off x="0" y="-76200"/>
            <a:ext cx="9144000" cy="1447800"/>
          </a:xfrm>
          <a:prstGeom prst="rect">
            <a:avLst/>
          </a:prstGeom>
          <a:noFill/>
          <a:ln w="9525">
            <a:noFill/>
            <a:miter lim="800000"/>
            <a:headEnd/>
            <a:tailEnd/>
          </a:ln>
        </p:spPr>
      </p:pic>
      <p:sp>
        <p:nvSpPr>
          <p:cNvPr id="157699" name="Rectangle 3"/>
          <p:cNvSpPr>
            <a:spLocks noGrp="1" noChangeArrowheads="1"/>
          </p:cNvSpPr>
          <p:nvPr>
            <p:ph type="title"/>
          </p:nvPr>
        </p:nvSpPr>
        <p:spPr bwMode="auto">
          <a:xfrm>
            <a:off x="457200" y="457200"/>
            <a:ext cx="7620000" cy="838200"/>
          </a:xfrm>
          <a:prstGeom prst="rect">
            <a:avLst/>
          </a:prstGeom>
          <a:noFill/>
          <a:ln w="9525">
            <a:noFill/>
            <a:miter lim="800000"/>
            <a:headEnd/>
            <a:tailEnd/>
          </a:ln>
          <a:effectLst>
            <a:outerShdw dist="3592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4"/>
          <p:cNvSpPr>
            <a:spLocks noGrp="1" noChangeArrowheads="1"/>
          </p:cNvSpPr>
          <p:nvPr>
            <p:ph type="body" idx="1"/>
          </p:nvPr>
        </p:nvSpPr>
        <p:spPr bwMode="auto">
          <a:xfrm>
            <a:off x="457200" y="1524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r="82450"/>
          <a:stretch/>
        </p:blipFill>
        <p:spPr>
          <a:xfrm>
            <a:off x="8163305" y="685800"/>
            <a:ext cx="752095" cy="548640"/>
          </a:xfrm>
          <a:prstGeom prst="rect">
            <a:avLst/>
          </a:prstGeom>
          <a:effectLst>
            <a:glow rad="88900">
              <a:schemeClr val="accent1">
                <a:alpha val="75000"/>
              </a:schemeClr>
            </a:glow>
          </a:effectLst>
        </p:spPr>
      </p:pic>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strips dir="rd"/>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Calibri" pitchFamily="34" charset="0"/>
        </a:defRPr>
      </a:lvl2pPr>
      <a:lvl3pPr algn="l" rtl="0" eaLnBrk="0" fontAlgn="base" hangingPunct="0">
        <a:spcBef>
          <a:spcPct val="0"/>
        </a:spcBef>
        <a:spcAft>
          <a:spcPct val="0"/>
        </a:spcAft>
        <a:defRPr sz="4000">
          <a:solidFill>
            <a:schemeClr val="bg1"/>
          </a:solidFill>
          <a:latin typeface="Calibri" pitchFamily="34" charset="0"/>
        </a:defRPr>
      </a:lvl3pPr>
      <a:lvl4pPr algn="l" rtl="0" eaLnBrk="0" fontAlgn="base" hangingPunct="0">
        <a:spcBef>
          <a:spcPct val="0"/>
        </a:spcBef>
        <a:spcAft>
          <a:spcPct val="0"/>
        </a:spcAft>
        <a:defRPr sz="4000">
          <a:solidFill>
            <a:schemeClr val="bg1"/>
          </a:solidFill>
          <a:latin typeface="Calibri" pitchFamily="34" charset="0"/>
        </a:defRPr>
      </a:lvl4pPr>
      <a:lvl5pPr algn="l" rtl="0" eaLnBrk="0" fontAlgn="base" hangingPunct="0">
        <a:spcBef>
          <a:spcPct val="0"/>
        </a:spcBef>
        <a:spcAft>
          <a:spcPct val="0"/>
        </a:spcAft>
        <a:defRPr sz="4000">
          <a:solidFill>
            <a:schemeClr val="bg1"/>
          </a:solidFill>
          <a:latin typeface="Calibri" pitchFamily="34" charset="0"/>
        </a:defRPr>
      </a:lvl5pPr>
      <a:lvl6pPr marL="457200" algn="l" rtl="0" fontAlgn="base">
        <a:spcBef>
          <a:spcPct val="0"/>
        </a:spcBef>
        <a:spcAft>
          <a:spcPct val="0"/>
        </a:spcAft>
        <a:defRPr sz="4000">
          <a:solidFill>
            <a:schemeClr val="bg1"/>
          </a:solidFill>
          <a:latin typeface="Calibri" pitchFamily="34" charset="0"/>
        </a:defRPr>
      </a:lvl6pPr>
      <a:lvl7pPr marL="914400" algn="l" rtl="0" fontAlgn="base">
        <a:spcBef>
          <a:spcPct val="0"/>
        </a:spcBef>
        <a:spcAft>
          <a:spcPct val="0"/>
        </a:spcAft>
        <a:defRPr sz="4000">
          <a:solidFill>
            <a:schemeClr val="bg1"/>
          </a:solidFill>
          <a:latin typeface="Calibri" pitchFamily="34" charset="0"/>
        </a:defRPr>
      </a:lvl7pPr>
      <a:lvl8pPr marL="1371600" algn="l" rtl="0" fontAlgn="base">
        <a:spcBef>
          <a:spcPct val="0"/>
        </a:spcBef>
        <a:spcAft>
          <a:spcPct val="0"/>
        </a:spcAft>
        <a:defRPr sz="4000">
          <a:solidFill>
            <a:schemeClr val="bg1"/>
          </a:solidFill>
          <a:latin typeface="Calibri" pitchFamily="34" charset="0"/>
        </a:defRPr>
      </a:lvl8pPr>
      <a:lvl9pPr marL="1828800" algn="l"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lnSpc>
          <a:spcPct val="90000"/>
        </a:lnSpc>
        <a:spcBef>
          <a:spcPct val="0"/>
        </a:spcBef>
        <a:spcAft>
          <a:spcPct val="0"/>
        </a:spcAft>
        <a:buChar char="–"/>
        <a:defRPr sz="2400">
          <a:solidFill>
            <a:schemeClr val="bg1"/>
          </a:solidFill>
          <a:latin typeface="+mn-lt"/>
        </a:defRPr>
      </a:lvl2pPr>
      <a:lvl3pPr marL="1143000" indent="-228600" algn="l" rtl="0" eaLnBrk="0" fontAlgn="base" hangingPunct="0">
        <a:lnSpc>
          <a:spcPct val="90000"/>
        </a:lnSpc>
        <a:spcBef>
          <a:spcPct val="0"/>
        </a:spcBef>
        <a:spcAft>
          <a:spcPct val="0"/>
        </a:spcAft>
        <a:buChar char="•"/>
        <a:defRPr sz="2000">
          <a:solidFill>
            <a:schemeClr val="bg1"/>
          </a:solidFill>
          <a:latin typeface="+mn-lt"/>
        </a:defRPr>
      </a:lvl3pPr>
      <a:lvl4pPr marL="1600200" indent="-228600" algn="l" rtl="0" eaLnBrk="0" fontAlgn="base" hangingPunct="0">
        <a:lnSpc>
          <a:spcPct val="90000"/>
        </a:lnSpc>
        <a:spcBef>
          <a:spcPct val="0"/>
        </a:spcBef>
        <a:spcAft>
          <a:spcPct val="0"/>
        </a:spcAft>
        <a:buChar char="–"/>
        <a:defRPr sz="2000">
          <a:solidFill>
            <a:schemeClr val="bg1"/>
          </a:solidFill>
          <a:latin typeface="+mn-lt"/>
        </a:defRPr>
      </a:lvl4pPr>
      <a:lvl5pPr marL="2057400" indent="-228600" algn="l" rtl="0" eaLnBrk="0" fontAlgn="base" hangingPunct="0">
        <a:lnSpc>
          <a:spcPct val="90000"/>
        </a:lnSpc>
        <a:spcBef>
          <a:spcPct val="0"/>
        </a:spcBef>
        <a:spcAft>
          <a:spcPct val="0"/>
        </a:spcAft>
        <a:buChar char="»"/>
        <a:defRPr sz="2000">
          <a:solidFill>
            <a:schemeClr val="bg1"/>
          </a:solidFill>
          <a:latin typeface="+mn-lt"/>
        </a:defRPr>
      </a:lvl5pPr>
      <a:lvl6pPr marL="2514600" indent="-228600" algn="l" rtl="0" fontAlgn="base">
        <a:lnSpc>
          <a:spcPct val="90000"/>
        </a:lnSpc>
        <a:spcBef>
          <a:spcPct val="0"/>
        </a:spcBef>
        <a:spcAft>
          <a:spcPct val="0"/>
        </a:spcAft>
        <a:buChar char="»"/>
        <a:defRPr>
          <a:solidFill>
            <a:schemeClr val="bg1"/>
          </a:solidFill>
          <a:latin typeface="+mn-lt"/>
        </a:defRPr>
      </a:lvl6pPr>
      <a:lvl7pPr marL="2971800" indent="-228600" algn="l" rtl="0" fontAlgn="base">
        <a:lnSpc>
          <a:spcPct val="90000"/>
        </a:lnSpc>
        <a:spcBef>
          <a:spcPct val="0"/>
        </a:spcBef>
        <a:spcAft>
          <a:spcPct val="0"/>
        </a:spcAft>
        <a:buChar char="»"/>
        <a:defRPr>
          <a:solidFill>
            <a:schemeClr val="bg1"/>
          </a:solidFill>
          <a:latin typeface="+mn-lt"/>
        </a:defRPr>
      </a:lvl7pPr>
      <a:lvl8pPr marL="3429000" indent="-228600" algn="l" rtl="0" fontAlgn="base">
        <a:lnSpc>
          <a:spcPct val="90000"/>
        </a:lnSpc>
        <a:spcBef>
          <a:spcPct val="0"/>
        </a:spcBef>
        <a:spcAft>
          <a:spcPct val="0"/>
        </a:spcAft>
        <a:buChar char="»"/>
        <a:defRPr>
          <a:solidFill>
            <a:schemeClr val="bg1"/>
          </a:solidFill>
          <a:latin typeface="+mn-lt"/>
        </a:defRPr>
      </a:lvl8pPr>
      <a:lvl9pPr marL="3886200" indent="-228600" algn="l" rtl="0" fontAlgn="base">
        <a:lnSpc>
          <a:spcPct val="90000"/>
        </a:lnSpc>
        <a:spcBef>
          <a:spcPct val="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arkills@uw.edu" TargetMode="External"/><Relationship Id="rId7" Type="http://schemas.openxmlformats.org/officeDocument/2006/relationships/image" Target="../media/image38.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netid.washington.edu/" TargetMode="External"/><Relationship Id="rId5" Type="http://schemas.openxmlformats.org/officeDocument/2006/relationships/hyperlink" Target="http://blogs.uw.edu/barkills" TargetMode="External"/><Relationship Id="rId4" Type="http://schemas.openxmlformats.org/officeDocument/2006/relationships/hyperlink" Target="https://twitter.com/barkil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hyperlink" Target="https://wiki.cac.washington.edu/x/IRzRAw" TargetMode="External"/><Relationship Id="rId3" Type="http://schemas.openxmlformats.org/officeDocument/2006/relationships/hyperlink" Target="https://wiki.cac.washington.edu/display/UWWI/NTLMv1+Removal+-+Known+Problems+and+Workarounds" TargetMode="External"/><Relationship Id="rId7" Type="http://schemas.openxmlformats.org/officeDocument/2006/relationships/hyperlink" Target="http://www.netid.washington.edu/downloads/lmCompatibilityLevel5.z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iki.cac.washington.edu/display/UWWI/Using+Set-LMCompatibilityLevel.ps1" TargetMode="External"/><Relationship Id="rId5" Type="http://schemas.openxmlformats.org/officeDocument/2006/relationships/hyperlink" Target="https://wiki.cac.washington.edu/display/UWWI/Using+Get-NtlmV1LogonEvents.ps1" TargetMode="External"/><Relationship Id="rId4" Type="http://schemas.openxmlformats.org/officeDocument/2006/relationships/hyperlink" Target="https://wiki.cac.washington.edu/pages/viewpage.action?pageId=64035299" TargetMode="External"/><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p:txBody>
          <a:bodyPr/>
          <a:lstStyle/>
          <a:p>
            <a:pPr algn="r" eaLnBrk="1" hangingPunct="1">
              <a:defRPr/>
            </a:pPr>
            <a:r>
              <a:rPr lang="en-US" dirty="0" smtClean="0"/>
              <a:t>Turning Off NTLMv1</a:t>
            </a:r>
            <a:br>
              <a:rPr lang="en-US" dirty="0" smtClean="0"/>
            </a:br>
            <a:r>
              <a:rPr lang="en-US" sz="2400" dirty="0" smtClean="0"/>
              <a:t>or		</a:t>
            </a:r>
            <a:br>
              <a:rPr lang="en-US" sz="2400" dirty="0" smtClean="0"/>
            </a:br>
            <a:r>
              <a:rPr lang="en-US" sz="2400" dirty="0" smtClean="0"/>
              <a:t>How to Approach Turning Off Legacy Technology</a:t>
            </a:r>
          </a:p>
        </p:txBody>
      </p:sp>
      <p:sp>
        <p:nvSpPr>
          <p:cNvPr id="4098" name="Rectangle 3"/>
          <p:cNvSpPr>
            <a:spLocks noGrp="1" noChangeArrowheads="1"/>
          </p:cNvSpPr>
          <p:nvPr>
            <p:ph type="subTitle" idx="1"/>
          </p:nvPr>
        </p:nvSpPr>
        <p:spPr/>
        <p:txBody>
          <a:bodyPr/>
          <a:lstStyle/>
          <a:p>
            <a:pPr algn="l" eaLnBrk="1" hangingPunct="1"/>
            <a:r>
              <a:rPr lang="en-US" sz="2400" u="sng" dirty="0" smtClean="0"/>
              <a:t>Brian Arkills</a:t>
            </a:r>
          </a:p>
          <a:p>
            <a:pPr algn="l" eaLnBrk="1" hangingPunct="1"/>
            <a:r>
              <a:rPr lang="en-US" sz="2400" dirty="0" smtClean="0"/>
              <a:t>Software Engineer, UW Windows Infrastructure Svc </a:t>
            </a:r>
            <a:r>
              <a:rPr lang="en-US" sz="2400" dirty="0" err="1" smtClean="0"/>
              <a:t>Mgr</a:t>
            </a:r>
            <a:r>
              <a:rPr lang="en-US" sz="2400" dirty="0" smtClean="0"/>
              <a:t>, and Associate Troublemaking Officer </a:t>
            </a:r>
            <a:r>
              <a:rPr lang="en-US" sz="2400" dirty="0" smtClean="0">
                <a:sym typeface="Wingdings" pitchFamily="2" charset="2"/>
              </a:rPr>
              <a:t></a:t>
            </a:r>
          </a:p>
          <a:p>
            <a:pPr algn="l" eaLnBrk="1" hangingPunct="1"/>
            <a:r>
              <a:rPr lang="en-US" sz="2400" dirty="0">
                <a:sym typeface="Wingdings" pitchFamily="2" charset="2"/>
              </a:rPr>
              <a:t>UW-IT, Identity and Access </a:t>
            </a:r>
            <a:r>
              <a:rPr lang="en-US" sz="2400" dirty="0" smtClean="0">
                <a:sym typeface="Wingdings" pitchFamily="2" charset="2"/>
              </a:rPr>
              <a:t>Management</a:t>
            </a:r>
          </a:p>
          <a:p>
            <a:pPr algn="l" eaLnBrk="1" hangingPunct="1"/>
            <a:endParaRPr lang="en-US" sz="2400" dirty="0" smtClean="0">
              <a:sym typeface="Wingdings" pitchFamily="2" charset="2"/>
            </a:endParaRPr>
          </a:p>
          <a:p>
            <a:pPr algn="l" eaLnBrk="1" hangingPunct="1"/>
            <a:r>
              <a:rPr lang="en-US" sz="2400" dirty="0" smtClean="0">
                <a:sym typeface="Wingdings" pitchFamily="2" charset="2"/>
              </a:rPr>
              <a:t>Microsoft Directory Services MVP 2012-2014</a:t>
            </a:r>
          </a:p>
        </p:txBody>
      </p:sp>
    </p:spTree>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Loose Ends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7848600" cy="1066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67000"/>
            <a:ext cx="2628900" cy="17430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667000"/>
            <a:ext cx="1333500" cy="1524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3733800"/>
            <a:ext cx="3155689" cy="156998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4800600"/>
            <a:ext cx="2209800" cy="14097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5214504"/>
            <a:ext cx="3124200" cy="1362075"/>
          </a:xfrm>
          <a:prstGeom prst="rect">
            <a:avLst/>
          </a:prstGeom>
        </p:spPr>
      </p:pic>
    </p:spTree>
    <p:extLst>
      <p:ext uri="{BB962C8B-B14F-4D97-AF65-F5344CB8AC3E}">
        <p14:creationId xmlns:p14="http://schemas.microsoft.com/office/powerpoint/2010/main" val="769088611"/>
      </p:ext>
    </p:extLst>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NTLMv2? </a:t>
            </a:r>
            <a:br>
              <a:rPr lang="en-US" dirty="0" smtClean="0"/>
            </a:br>
            <a:r>
              <a:rPr lang="en-US" sz="2400" dirty="0" smtClean="0"/>
              <a:t>(Pass the Hash)</a:t>
            </a: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1752600"/>
            <a:ext cx="4876800" cy="4649216"/>
          </a:xfrm>
        </p:spPr>
      </p:pic>
    </p:spTree>
    <p:extLst>
      <p:ext uri="{BB962C8B-B14F-4D97-AF65-F5344CB8AC3E}">
        <p14:creationId xmlns:p14="http://schemas.microsoft.com/office/powerpoint/2010/main" val="2080837399"/>
      </p:ext>
    </p:extLst>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p:txBody>
          <a:bodyPr/>
          <a:lstStyle/>
          <a:p>
            <a:pPr eaLnBrk="1" hangingPunct="1">
              <a:defRPr/>
            </a:pPr>
            <a:r>
              <a:rPr lang="en-US" smtClean="0"/>
              <a:t>The End</a:t>
            </a:r>
          </a:p>
        </p:txBody>
      </p:sp>
      <p:sp>
        <p:nvSpPr>
          <p:cNvPr id="21507" name="Rectangle 5"/>
          <p:cNvSpPr>
            <a:spLocks noGrp="1" noChangeArrowheads="1"/>
          </p:cNvSpPr>
          <p:nvPr>
            <p:ph type="subTitle" idx="1"/>
          </p:nvPr>
        </p:nvSpPr>
        <p:spPr>
          <a:xfrm>
            <a:off x="2209800" y="4038600"/>
            <a:ext cx="6400800" cy="1143000"/>
          </a:xfrm>
        </p:spPr>
        <p:txBody>
          <a:bodyPr/>
          <a:lstStyle/>
          <a:p>
            <a:pPr eaLnBrk="1" hangingPunct="1">
              <a:lnSpc>
                <a:spcPct val="70000"/>
              </a:lnSpc>
            </a:pPr>
            <a:r>
              <a:rPr lang="en-US" sz="2000" dirty="0" smtClean="0"/>
              <a:t>Brian Arkills</a:t>
            </a:r>
          </a:p>
          <a:p>
            <a:pPr eaLnBrk="1" hangingPunct="1">
              <a:lnSpc>
                <a:spcPct val="70000"/>
              </a:lnSpc>
            </a:pPr>
            <a:r>
              <a:rPr lang="en-US" sz="2000" dirty="0" smtClean="0">
                <a:hlinkClick r:id="rId3"/>
              </a:rPr>
              <a:t>barkills@uw.edu</a:t>
            </a:r>
            <a:endParaRPr lang="en-US" sz="2000" dirty="0" smtClean="0"/>
          </a:p>
          <a:p>
            <a:pPr eaLnBrk="1" hangingPunct="1">
              <a:lnSpc>
                <a:spcPct val="70000"/>
              </a:lnSpc>
            </a:pPr>
            <a:r>
              <a:rPr lang="en-US" sz="2000" dirty="0" smtClean="0">
                <a:hlinkClick r:id="rId4"/>
              </a:rPr>
              <a:t>@</a:t>
            </a:r>
            <a:r>
              <a:rPr lang="en-US" sz="2000" dirty="0" err="1" smtClean="0">
                <a:hlinkClick r:id="rId4"/>
              </a:rPr>
              <a:t>barkills</a:t>
            </a:r>
            <a:r>
              <a:rPr lang="en-US" sz="2000" dirty="0" smtClean="0">
                <a:hlinkClick r:id="rId4"/>
              </a:rPr>
              <a:t> </a:t>
            </a:r>
            <a:endParaRPr lang="en-US" sz="2000" dirty="0" smtClean="0"/>
          </a:p>
          <a:p>
            <a:pPr eaLnBrk="1" hangingPunct="1">
              <a:lnSpc>
                <a:spcPct val="70000"/>
              </a:lnSpc>
            </a:pPr>
            <a:r>
              <a:rPr lang="en-US" sz="2000" dirty="0" smtClean="0">
                <a:hlinkClick r:id="rId5"/>
              </a:rPr>
              <a:t>http://blogs.uw.edu/barkills</a:t>
            </a:r>
            <a:endParaRPr lang="en-US" sz="2000" dirty="0" smtClean="0"/>
          </a:p>
          <a:p>
            <a:pPr eaLnBrk="1" hangingPunct="1">
              <a:lnSpc>
                <a:spcPct val="70000"/>
              </a:lnSpc>
            </a:pPr>
            <a:r>
              <a:rPr lang="en-US" sz="2000" dirty="0">
                <a:hlinkClick r:id="rId6"/>
              </a:rPr>
              <a:t>http://</a:t>
            </a:r>
            <a:r>
              <a:rPr lang="en-US" sz="2000" dirty="0" smtClean="0">
                <a:hlinkClick r:id="rId6"/>
              </a:rPr>
              <a:t>www.netid.washington.edu</a:t>
            </a:r>
            <a:r>
              <a:rPr lang="en-US" sz="2000" dirty="0" smtClean="0"/>
              <a:t>  </a:t>
            </a:r>
          </a:p>
          <a:p>
            <a:pPr eaLnBrk="1" hangingPunct="1">
              <a:lnSpc>
                <a:spcPct val="70000"/>
              </a:lnSpc>
            </a:pPr>
            <a:endParaRPr lang="en-US" sz="1800" dirty="0" smtClean="0"/>
          </a:p>
          <a:p>
            <a:pPr eaLnBrk="1" hangingPunct="1">
              <a:lnSpc>
                <a:spcPct val="70000"/>
              </a:lnSpc>
            </a:pPr>
            <a:r>
              <a:rPr lang="en-US" sz="1800" dirty="0" smtClean="0"/>
              <a:t>Author of LDAP Directories </a:t>
            </a:r>
            <a:r>
              <a:rPr lang="en-US" sz="1800" dirty="0" smtClean="0"/>
              <a:t>Explained</a:t>
            </a:r>
          </a:p>
          <a:p>
            <a:pPr eaLnBrk="1" hangingPunct="1">
              <a:lnSpc>
                <a:spcPct val="70000"/>
              </a:lnSpc>
            </a:pPr>
            <a:r>
              <a:rPr lang="en-US" sz="1800" dirty="0" smtClean="0"/>
              <a:t>Microsoft Directory Services MVP 2012-2014</a:t>
            </a:r>
            <a:endParaRPr lang="en-US" sz="1800" dirty="0" smtClean="0"/>
          </a:p>
        </p:txBody>
      </p:sp>
      <p:pic>
        <p:nvPicPr>
          <p:cNvPr id="21508" name="Picture 6" descr="MMj02363030000[1]"/>
          <p:cNvPicPr>
            <a:picLocks noChangeAspect="1" noChangeArrowheads="1" noCrop="1"/>
          </p:cNvPicPr>
          <p:nvPr/>
        </p:nvPicPr>
        <p:blipFill>
          <a:blip r:embed="rId7"/>
          <a:srcRect/>
          <a:stretch>
            <a:fillRect/>
          </a:stretch>
        </p:blipFill>
        <p:spPr bwMode="auto">
          <a:xfrm>
            <a:off x="7086600" y="2514600"/>
            <a:ext cx="647700" cy="600075"/>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Goals</a:t>
            </a:r>
            <a:endParaRPr lang="en-US" dirty="0"/>
          </a:p>
        </p:txBody>
      </p:sp>
      <p:pic>
        <p:nvPicPr>
          <p:cNvPr id="23" name="Content Placeholder 2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3333" y="2538412"/>
            <a:ext cx="3787667" cy="3100388"/>
          </a:xfrm>
        </p:spPr>
      </p:pic>
      <p:pic>
        <p:nvPicPr>
          <p:cNvPr id="24" name="Content Placeholder 2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00600" y="2690812"/>
            <a:ext cx="4093826" cy="2871788"/>
          </a:xfrm>
        </p:spPr>
      </p:pic>
    </p:spTree>
    <p:extLst>
      <p:ext uri="{BB962C8B-B14F-4D97-AF65-F5344CB8AC3E}">
        <p14:creationId xmlns:p14="http://schemas.microsoft.com/office/powerpoint/2010/main" val="3643526319"/>
      </p:ext>
    </p:extLst>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4" y="3006741"/>
            <a:ext cx="5318226" cy="34722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544" y="3791544"/>
            <a:ext cx="1774507" cy="1256112"/>
          </a:xfrm>
          <a:prstGeom prst="rect">
            <a:avLst/>
          </a:prstGeom>
        </p:spPr>
      </p:pic>
      <p:sp>
        <p:nvSpPr>
          <p:cNvPr id="7" name="Title 1"/>
          <p:cNvSpPr>
            <a:spLocks noGrp="1"/>
          </p:cNvSpPr>
          <p:nvPr>
            <p:ph type="title"/>
          </p:nvPr>
        </p:nvSpPr>
        <p:spPr>
          <a:xfrm>
            <a:off x="457200" y="457200"/>
            <a:ext cx="7620000" cy="838200"/>
          </a:xfrm>
        </p:spPr>
        <p:txBody>
          <a:bodyPr/>
          <a:lstStyle/>
          <a:p>
            <a:r>
              <a:rPr lang="en-US" dirty="0" smtClean="0"/>
              <a:t>Why Turn Off NTLMv1?</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27" y="1524000"/>
            <a:ext cx="6912397" cy="24384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4477344"/>
            <a:ext cx="2934475" cy="62805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5942" y="5463596"/>
            <a:ext cx="1913342" cy="861004"/>
          </a:xfrm>
          <a:prstGeom prst="rect">
            <a:avLst/>
          </a:prstGeom>
        </p:spPr>
      </p:pic>
    </p:spTree>
    <p:extLst>
      <p:ext uri="{BB962C8B-B14F-4D97-AF65-F5344CB8AC3E}">
        <p14:creationId xmlns:p14="http://schemas.microsoft.com/office/powerpoint/2010/main" val="1057747381"/>
      </p:ext>
    </p:extLst>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7620000" cy="838200"/>
          </a:xfrm>
        </p:spPr>
        <p:txBody>
          <a:bodyPr/>
          <a:lstStyle/>
          <a:p>
            <a:r>
              <a:rPr lang="en-US" dirty="0" smtClean="0"/>
              <a:t>Keys to Success Retiring Old Tech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13" y="1524000"/>
            <a:ext cx="1733550" cy="2628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05000"/>
            <a:ext cx="2276475" cy="20097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848198"/>
            <a:ext cx="2466975" cy="165665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4495800"/>
            <a:ext cx="2466975" cy="18478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400" y="4419600"/>
            <a:ext cx="2466975" cy="1847850"/>
          </a:xfrm>
          <a:prstGeom prst="rect">
            <a:avLst/>
          </a:prstGeom>
        </p:spPr>
      </p:pic>
    </p:spTree>
    <p:extLst>
      <p:ext uri="{BB962C8B-B14F-4D97-AF65-F5344CB8AC3E}">
        <p14:creationId xmlns:p14="http://schemas.microsoft.com/office/powerpoint/2010/main" val="633443873"/>
      </p:ext>
    </p:extLst>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NTLMv1 Resources We Developed</a:t>
            </a:r>
            <a:endParaRPr lang="en-US" dirty="0"/>
          </a:p>
        </p:txBody>
      </p:sp>
      <p:sp>
        <p:nvSpPr>
          <p:cNvPr id="4" name="Content Placeholder 3"/>
          <p:cNvSpPr>
            <a:spLocks noGrp="1"/>
          </p:cNvSpPr>
          <p:nvPr>
            <p:ph idx="1"/>
          </p:nvPr>
        </p:nvSpPr>
        <p:spPr>
          <a:xfrm>
            <a:off x="457200" y="2812258"/>
            <a:ext cx="8229600" cy="3817142"/>
          </a:xfrm>
        </p:spPr>
        <p:txBody>
          <a:bodyPr/>
          <a:lstStyle/>
          <a:p>
            <a:r>
              <a:rPr lang="en-US" dirty="0" smtClean="0">
                <a:hlinkClick r:id="rId3"/>
              </a:rPr>
              <a:t>NTLMv1 Removal - Known Problems and Workarounds</a:t>
            </a:r>
            <a:endParaRPr lang="en-US" dirty="0" smtClean="0"/>
          </a:p>
          <a:p>
            <a:r>
              <a:rPr lang="en-US" dirty="0" smtClean="0">
                <a:hlinkClick r:id="rId4"/>
              </a:rPr>
              <a:t>Customer Mitigation Walkthrough</a:t>
            </a:r>
            <a:endParaRPr lang="en-US" dirty="0" smtClean="0"/>
          </a:p>
          <a:p>
            <a:r>
              <a:rPr lang="en-US" dirty="0" smtClean="0">
                <a:hlinkClick r:id="rId5"/>
              </a:rPr>
              <a:t>PowerShell NTLMv1 Log Parser</a:t>
            </a:r>
            <a:endParaRPr lang="en-US" dirty="0" smtClean="0"/>
          </a:p>
          <a:p>
            <a:r>
              <a:rPr lang="en-US" dirty="0" smtClean="0">
                <a:hlinkClick r:id="rId6"/>
              </a:rPr>
              <a:t>PowerShell</a:t>
            </a:r>
            <a:r>
              <a:rPr lang="en-US" dirty="0" smtClean="0"/>
              <a:t> and </a:t>
            </a:r>
            <a:r>
              <a:rPr lang="en-US" dirty="0" smtClean="0">
                <a:hlinkClick r:id="rId7"/>
              </a:rPr>
              <a:t>Registry file</a:t>
            </a:r>
            <a:r>
              <a:rPr lang="en-US" dirty="0" smtClean="0"/>
              <a:t> for </a:t>
            </a:r>
            <a:r>
              <a:rPr lang="en-US" dirty="0" err="1" smtClean="0"/>
              <a:t>LMCompatibilityLevel</a:t>
            </a:r>
            <a:endParaRPr lang="en-US" dirty="0" smtClean="0"/>
          </a:p>
          <a:p>
            <a:r>
              <a:rPr lang="en-US" dirty="0" smtClean="0"/>
              <a:t>Log parsing -&gt; </a:t>
            </a:r>
            <a:r>
              <a:rPr lang="en-US" dirty="0" smtClean="0">
                <a:hlinkClick r:id="rId8"/>
              </a:rPr>
              <a:t>Customer notification process</a:t>
            </a:r>
            <a:endParaRPr lang="en-US" dirty="0" smtClean="0"/>
          </a:p>
          <a:p>
            <a:r>
              <a:rPr lang="en-US" dirty="0" smtClean="0"/>
              <a:t>IIS web app that only allows NTLMv2</a:t>
            </a:r>
            <a:endParaRPr lang="en-US" dirty="0"/>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8525" y="1447800"/>
            <a:ext cx="1819275" cy="1364457"/>
          </a:xfrm>
          <a:prstGeom prst="rect">
            <a:avLst/>
          </a:prstGeom>
        </p:spPr>
      </p:pic>
    </p:spTree>
    <p:extLst>
      <p:ext uri="{BB962C8B-B14F-4D97-AF65-F5344CB8AC3E}">
        <p14:creationId xmlns:p14="http://schemas.microsoft.com/office/powerpoint/2010/main" val="917232838"/>
      </p:ext>
    </p:extLst>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7620000" cy="838200"/>
          </a:xfrm>
        </p:spPr>
        <p:txBody>
          <a:bodyPr/>
          <a:lstStyle/>
          <a:p>
            <a:r>
              <a:rPr lang="en-US" dirty="0" smtClean="0"/>
              <a:t>Timeline and Visualizations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47800"/>
            <a:ext cx="6412548" cy="2667000"/>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2105279150"/>
              </p:ext>
            </p:extLst>
          </p:nvPr>
        </p:nvGraphicFramePr>
        <p:xfrm>
          <a:off x="1447800" y="4221480"/>
          <a:ext cx="7402158" cy="2636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7459190"/>
      </p:ext>
    </p:extLst>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Stumbling Points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418" y="3878654"/>
            <a:ext cx="3626656" cy="27908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98035"/>
            <a:ext cx="3967061" cy="24860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604962"/>
            <a:ext cx="3350759" cy="18764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1" y="4372725"/>
            <a:ext cx="4039496" cy="2262118"/>
          </a:xfrm>
          <a:prstGeom prst="rect">
            <a:avLst/>
          </a:prstGeom>
        </p:spPr>
      </p:pic>
    </p:spTree>
    <p:extLst>
      <p:ext uri="{BB962C8B-B14F-4D97-AF65-F5344CB8AC3E}">
        <p14:creationId xmlns:p14="http://schemas.microsoft.com/office/powerpoint/2010/main" val="1754111259"/>
      </p:ext>
    </p:extLst>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4861981" cy="2027096"/>
          </a:xfrm>
          <a:prstGeom prst="rect">
            <a:avLst/>
          </a:prstGeom>
        </p:spPr>
      </p:pic>
      <p:sp>
        <p:nvSpPr>
          <p:cNvPr id="2" name="Title 1"/>
          <p:cNvSpPr>
            <a:spLocks noGrp="1"/>
          </p:cNvSpPr>
          <p:nvPr>
            <p:ph type="title"/>
          </p:nvPr>
        </p:nvSpPr>
        <p:spPr/>
        <p:txBody>
          <a:bodyPr/>
          <a:lstStyle/>
          <a:p>
            <a:r>
              <a:rPr lang="en-US" dirty="0"/>
              <a:t>Tech </a:t>
            </a:r>
            <a:r>
              <a:rPr lang="en-US" dirty="0" smtClean="0"/>
              <a:t>- Stumbling </a:t>
            </a:r>
            <a:r>
              <a:rPr lang="en-US" dirty="0"/>
              <a:t>Points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608" y="1432433"/>
            <a:ext cx="5204592" cy="19965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810000"/>
            <a:ext cx="2819644" cy="257578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4213657"/>
            <a:ext cx="2789162" cy="2339543"/>
          </a:xfrm>
          <a:prstGeom prst="rect">
            <a:avLst/>
          </a:prstGeom>
        </p:spPr>
      </p:pic>
    </p:spTree>
    <p:extLst>
      <p:ext uri="{BB962C8B-B14F-4D97-AF65-F5344CB8AC3E}">
        <p14:creationId xmlns:p14="http://schemas.microsoft.com/office/powerpoint/2010/main" val="2574862701"/>
      </p:ext>
    </p:extLst>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Svc </a:t>
            </a:r>
            <a:r>
              <a:rPr lang="en-US" dirty="0" err="1" smtClean="0"/>
              <a:t>Mgmt</a:t>
            </a:r>
            <a:r>
              <a:rPr lang="en-US" dirty="0" smtClean="0"/>
              <a:t> – Stumbling Points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4050" y="1743075"/>
            <a:ext cx="2495550" cy="18383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781175"/>
            <a:ext cx="1895475" cy="18002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5175" y="3943350"/>
            <a:ext cx="1800225" cy="25336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4343400"/>
            <a:ext cx="2171700" cy="18288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75" y="4419600"/>
            <a:ext cx="2714625" cy="168592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4674" y="1504084"/>
            <a:ext cx="2181225" cy="2095500"/>
          </a:xfrm>
          <a:prstGeom prst="rect">
            <a:avLst/>
          </a:prstGeom>
        </p:spPr>
      </p:pic>
    </p:spTree>
    <p:extLst>
      <p:ext uri="{BB962C8B-B14F-4D97-AF65-F5344CB8AC3E}">
        <p14:creationId xmlns:p14="http://schemas.microsoft.com/office/powerpoint/2010/main" val="3083285038"/>
      </p:ext>
    </p:extLst>
  </p:cSld>
  <p:clrMapOvr>
    <a:masterClrMapping/>
  </p:clrMapOvr>
  <p:transition spd="med">
    <p:strips dir="rd"/>
  </p:transition>
  <p:timing>
    <p:tnLst>
      <p:par>
        <p:cTn id="1" dur="indefinite" restart="never" nodeType="tmRoot"/>
      </p:par>
    </p:tnLst>
  </p:timing>
</p:sld>
</file>

<file path=ppt/theme/theme1.xml><?xml version="1.0" encoding="utf-8"?>
<a:theme xmlns:a="http://schemas.openxmlformats.org/drawingml/2006/main" name="UW Nebula Master Template-Try 1">
  <a:themeElements>
    <a:clrScheme name="UW Nebula Master Template-Tr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W Nebula Master Template-Try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W Nebula Master Template-Tr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W Nebula Master Template-Try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W Nebula Master Template-Try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W Nebula Master Template-Try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W Nebula Master Template-Try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W Nebula Master Template-Try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W Nebula Master Template-Try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W Nebula Master Template-Try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W Nebula Master Template-Try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W Nebula Master Template-Try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W Nebula Master Template-Try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W Nebula Master Template-Try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28706</TotalTime>
  <Words>1426</Words>
  <Application>Microsoft Office PowerPoint</Application>
  <PresentationFormat>On-screen Show (4:3)</PresentationFormat>
  <Paragraphs>113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Segoe</vt:lpstr>
      <vt:lpstr>Wingdings</vt:lpstr>
      <vt:lpstr>UW Nebula Master Template-Try 1</vt:lpstr>
      <vt:lpstr>Turning Off NTLMv1 or   How to Approach Turning Off Legacy Technology</vt:lpstr>
      <vt:lpstr>Goals</vt:lpstr>
      <vt:lpstr>Why Turn Off NTLMv1?</vt:lpstr>
      <vt:lpstr>Keys to Success Retiring Old Tech</vt:lpstr>
      <vt:lpstr>NTLMv1 Resources We Developed</vt:lpstr>
      <vt:lpstr>Timeline and Visualizations</vt:lpstr>
      <vt:lpstr>Stumbling Points</vt:lpstr>
      <vt:lpstr>Tech - Stumbling Points</vt:lpstr>
      <vt:lpstr>Svc Mgmt – Stumbling Points</vt:lpstr>
      <vt:lpstr>Loose Ends</vt:lpstr>
      <vt:lpstr>What about NTLMv2?  (Pass the Hash)</vt:lpstr>
      <vt:lpstr>The End</vt:lpstr>
    </vt:vector>
  </TitlesOfParts>
  <Manager>Jim DeRoest</Manager>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NetIQ AppManager 5.0</dc:title>
  <dc:subject>Windows Infrastructure</dc:subject>
  <dc:creator>David Zazzo</dc:creator>
  <cp:keywords>netiq, appmanager, infrastructure, monitoring</cp:keywords>
  <cp:lastModifiedBy>Brian Arkills</cp:lastModifiedBy>
  <cp:revision>1370</cp:revision>
  <cp:lastPrinted>2014-10-03T20:34:23Z</cp:lastPrinted>
  <dcterms:created xsi:type="dcterms:W3CDTF">2003-05-05T03:49:52Z</dcterms:created>
  <dcterms:modified xsi:type="dcterms:W3CDTF">2014-10-13T21:31:08Z</dcterms:modified>
  <cp:category>Infrastructure</cp:category>
</cp:coreProperties>
</file>