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Lst>
  <p:notesMasterIdLst>
    <p:notesMasterId r:id="rId14"/>
  </p:notesMasterIdLst>
  <p:handoutMasterIdLst>
    <p:handoutMasterId r:id="rId15"/>
  </p:handoutMasterIdLst>
  <p:sldIdLst>
    <p:sldId id="256" r:id="rId2"/>
    <p:sldId id="267" r:id="rId3"/>
    <p:sldId id="287" r:id="rId4"/>
    <p:sldId id="258" r:id="rId5"/>
    <p:sldId id="262" r:id="rId6"/>
    <p:sldId id="288" r:id="rId7"/>
    <p:sldId id="264" r:id="rId8"/>
    <p:sldId id="285" r:id="rId9"/>
    <p:sldId id="274" r:id="rId10"/>
    <p:sldId id="283" r:id="rId11"/>
    <p:sldId id="286" r:id="rId12"/>
    <p:sldId id="277" r:id="rId13"/>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508D"/>
    <a:srgbClr val="4D4D73"/>
    <a:srgbClr val="565680"/>
    <a:srgbClr val="666699"/>
    <a:srgbClr val="F6F5F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699" autoAdjust="0"/>
    <p:restoredTop sz="82531" autoAdjust="0"/>
  </p:normalViewPr>
  <p:slideViewPr>
    <p:cSldViewPr>
      <p:cViewPr varScale="1">
        <p:scale>
          <a:sx n="90" d="100"/>
          <a:sy n="90" d="100"/>
        </p:scale>
        <p:origin x="-102"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1" d="100"/>
          <a:sy n="101" d="100"/>
        </p:scale>
        <p:origin x="-1914" y="-10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3032337" cy="4645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0771" name="Rectangle 3"/>
          <p:cNvSpPr>
            <a:spLocks noGrp="1" noChangeArrowheads="1"/>
          </p:cNvSpPr>
          <p:nvPr>
            <p:ph type="dt" sz="quarter" idx="1"/>
          </p:nvPr>
        </p:nvSpPr>
        <p:spPr bwMode="auto">
          <a:xfrm>
            <a:off x="3963744" y="0"/>
            <a:ext cx="3032337" cy="4645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0772" name="Rectangle 4"/>
          <p:cNvSpPr>
            <a:spLocks noGrp="1" noChangeArrowheads="1"/>
          </p:cNvSpPr>
          <p:nvPr>
            <p:ph type="ftr" sz="quarter" idx="2"/>
          </p:nvPr>
        </p:nvSpPr>
        <p:spPr bwMode="auto">
          <a:xfrm>
            <a:off x="0" y="8817612"/>
            <a:ext cx="3032337" cy="4645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0773" name="Rectangle 5"/>
          <p:cNvSpPr>
            <a:spLocks noGrp="1" noChangeArrowheads="1"/>
          </p:cNvSpPr>
          <p:nvPr>
            <p:ph type="sldNum" sz="quarter" idx="3"/>
          </p:nvPr>
        </p:nvSpPr>
        <p:spPr bwMode="auto">
          <a:xfrm>
            <a:off x="3963744" y="8817612"/>
            <a:ext cx="3032337" cy="4645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0E080B0-7FA6-4DFA-B64C-A0C79EDB455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2337" cy="4645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9939" name="Rectangle 3"/>
          <p:cNvSpPr>
            <a:spLocks noGrp="1" noChangeArrowheads="1"/>
          </p:cNvSpPr>
          <p:nvPr>
            <p:ph type="dt" idx="1"/>
          </p:nvPr>
        </p:nvSpPr>
        <p:spPr bwMode="auto">
          <a:xfrm>
            <a:off x="3963744" y="0"/>
            <a:ext cx="3032337" cy="4645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99770" y="4410392"/>
            <a:ext cx="5598160" cy="41773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17612"/>
            <a:ext cx="4431877" cy="4645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800">
                <a:latin typeface="Segoe" pitchFamily="34" charset="0"/>
                <a:cs typeface="Arial" charset="0"/>
              </a:defRPr>
            </a:lvl1pPr>
          </a:lstStyle>
          <a:p>
            <a:pPr>
              <a:defRPr/>
            </a:pPr>
            <a:r>
              <a:rPr lang="en-US"/>
              <a:t>©2006 University of Washington. All rights reserved.</a:t>
            </a:r>
          </a:p>
          <a:p>
            <a:pPr>
              <a:defRPr/>
            </a:pPr>
            <a:r>
              <a:rPr lang="en-US"/>
              <a:t>This presentation is for informational purposes only. </a:t>
            </a:r>
          </a:p>
          <a:p>
            <a:pPr>
              <a:defRPr/>
            </a:pPr>
            <a:r>
              <a:rPr lang="en-US"/>
              <a:t>The University of Washington makes no warranties, express or implied, in this summary.</a:t>
            </a:r>
          </a:p>
        </p:txBody>
      </p:sp>
      <p:sp>
        <p:nvSpPr>
          <p:cNvPr id="39943" name="Rectangle 7"/>
          <p:cNvSpPr>
            <a:spLocks noGrp="1" noChangeArrowheads="1"/>
          </p:cNvSpPr>
          <p:nvPr>
            <p:ph type="sldNum" sz="quarter" idx="5"/>
          </p:nvPr>
        </p:nvSpPr>
        <p:spPr bwMode="auto">
          <a:xfrm>
            <a:off x="5986921" y="8817612"/>
            <a:ext cx="1009160" cy="4645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DA60AB-AB93-4DBD-85B8-35F1632CBCCD}"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24579" name="Rectangle 7"/>
          <p:cNvSpPr>
            <a:spLocks noGrp="1" noChangeArrowheads="1"/>
          </p:cNvSpPr>
          <p:nvPr>
            <p:ph type="sldNum" sz="quarter" idx="5"/>
          </p:nvPr>
        </p:nvSpPr>
        <p:spPr>
          <a:noFill/>
        </p:spPr>
        <p:txBody>
          <a:bodyPr/>
          <a:lstStyle/>
          <a:p>
            <a:fld id="{DAB4D564-59A3-4034-8402-9C16460C4CCC}" type="slidenum">
              <a:rPr lang="en-US" smtClean="0"/>
              <a:pPr/>
              <a:t>1</a:t>
            </a:fld>
            <a:endParaRPr lang="en-US" smtClean="0"/>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p:spPr>
        <p:txBody>
          <a:bodyPr/>
          <a:lstStyle/>
          <a:p>
            <a:pPr eaLnBrk="1" hangingPunct="1"/>
            <a:r>
              <a:rPr lang="en-US" dirty="0" smtClean="0"/>
              <a:t>Change is in the air; UW change from president &amp; provost levels; C&amp;C changing; I’ve been re-</a:t>
            </a:r>
            <a:r>
              <a:rPr lang="en-US" dirty="0" err="1" smtClean="0"/>
              <a:t>org’ed</a:t>
            </a:r>
            <a:r>
              <a:rPr lang="en-US" dirty="0" smtClean="0"/>
              <a:t> twice in the past couple months. Many of these changes</a:t>
            </a:r>
            <a:r>
              <a:rPr lang="en-US" baseline="0" dirty="0" smtClean="0"/>
              <a:t> are VERY good; in fact, I now work in a Windows Engineering team of </a:t>
            </a:r>
            <a:r>
              <a:rPr lang="en-US" baseline="0" dirty="0" smtClean="0"/>
              <a:t>a dozen previously </a:t>
            </a:r>
            <a:r>
              <a:rPr lang="en-US" baseline="0" dirty="0" err="1" smtClean="0"/>
              <a:t>silo’ed</a:t>
            </a:r>
            <a:r>
              <a:rPr lang="en-US" baseline="0" dirty="0" smtClean="0"/>
              <a:t> engineers.</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40963" name="Rectangle 7"/>
          <p:cNvSpPr>
            <a:spLocks noGrp="1" noChangeArrowheads="1"/>
          </p:cNvSpPr>
          <p:nvPr>
            <p:ph type="sldNum" sz="quarter" idx="5"/>
          </p:nvPr>
        </p:nvSpPr>
        <p:spPr>
          <a:noFill/>
        </p:spPr>
        <p:txBody>
          <a:bodyPr/>
          <a:lstStyle/>
          <a:p>
            <a:fld id="{9E5FE9A1-634C-484E-A299-C3D1E6B2535C}" type="slidenum">
              <a:rPr lang="en-US" smtClean="0"/>
              <a:pPr/>
              <a:t>10</a:t>
            </a:fld>
            <a:endParaRPr lang="en-US" smtClean="0"/>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Laptops cost more. Doesn’t include hardware, add ~$30/month for hardware</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43011" name="Rectangle 7"/>
          <p:cNvSpPr>
            <a:spLocks noGrp="1" noChangeArrowheads="1"/>
          </p:cNvSpPr>
          <p:nvPr>
            <p:ph type="sldNum" sz="quarter" idx="5"/>
          </p:nvPr>
        </p:nvSpPr>
        <p:spPr>
          <a:noFill/>
        </p:spPr>
        <p:txBody>
          <a:bodyPr/>
          <a:lstStyle/>
          <a:p>
            <a:fld id="{72E9A18A-711A-4AA0-BD15-8C9352DE1C0D}" type="slidenum">
              <a:rPr lang="en-US" smtClean="0"/>
              <a:pPr/>
              <a:t>12</a:t>
            </a:fld>
            <a:endParaRPr lang="en-US" smtClean="0"/>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25603" name="Rectangle 7"/>
          <p:cNvSpPr>
            <a:spLocks noGrp="1" noChangeArrowheads="1"/>
          </p:cNvSpPr>
          <p:nvPr>
            <p:ph type="sldNum" sz="quarter" idx="5"/>
          </p:nvPr>
        </p:nvSpPr>
        <p:spPr>
          <a:noFill/>
        </p:spPr>
        <p:txBody>
          <a:bodyPr/>
          <a:lstStyle/>
          <a:p>
            <a:fld id="{196B22A7-E728-4C8F-90EB-C4FE800335D8}" type="slidenum">
              <a:rPr lang="en-US" smtClean="0"/>
              <a:pPr/>
              <a:t>2</a:t>
            </a:fld>
            <a:endParaRPr lang="en-US" smtClean="0"/>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p:spPr>
        <p:txBody>
          <a:bodyPr/>
          <a:lstStyle/>
          <a:p>
            <a:pPr eaLnBrk="1" hangingPunct="1"/>
            <a:r>
              <a:rPr lang="en-US" dirty="0" smtClean="0"/>
              <a:t>-”insecure” or “</a:t>
            </a:r>
            <a:r>
              <a:rPr lang="en-US" dirty="0" smtClean="0"/>
              <a:t>unstable</a:t>
            </a:r>
            <a:r>
              <a:rPr lang="en-US" dirty="0" smtClean="0"/>
              <a:t>”. </a:t>
            </a:r>
            <a:endParaRPr lang="en-US" dirty="0" smtClean="0"/>
          </a:p>
          <a:p>
            <a:pPr eaLnBrk="1" hangingPunct="1"/>
            <a:r>
              <a:rPr lang="en-US" dirty="0" smtClean="0"/>
              <a:t>-Lots of questions</a:t>
            </a:r>
            <a:r>
              <a:rPr lang="en-US" baseline="0" dirty="0" smtClean="0"/>
              <a:t> and issues</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25603" name="Rectangle 7"/>
          <p:cNvSpPr>
            <a:spLocks noGrp="1" noChangeArrowheads="1"/>
          </p:cNvSpPr>
          <p:nvPr>
            <p:ph type="sldNum" sz="quarter" idx="5"/>
          </p:nvPr>
        </p:nvSpPr>
        <p:spPr>
          <a:noFill/>
        </p:spPr>
        <p:txBody>
          <a:bodyPr/>
          <a:lstStyle/>
          <a:p>
            <a:fld id="{196B22A7-E728-4C8F-90EB-C4FE800335D8}" type="slidenum">
              <a:rPr lang="en-US" smtClean="0"/>
              <a:pPr/>
              <a:t>3</a:t>
            </a:fld>
            <a:endParaRPr lang="en-US" smtClean="0"/>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p:spPr>
        <p:txBody>
          <a:bodyPr/>
          <a:lstStyle/>
          <a:p>
            <a:pPr eaLnBrk="1" hangingPunct="1"/>
            <a:r>
              <a:rPr lang="en-US" dirty="0" smtClean="0"/>
              <a:t>Lots</a:t>
            </a:r>
            <a:r>
              <a:rPr lang="en-US" baseline="0" dirty="0" smtClean="0"/>
              <a:t> of NT4 domains</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27651" name="Rectangle 7"/>
          <p:cNvSpPr>
            <a:spLocks noGrp="1" noChangeArrowheads="1"/>
          </p:cNvSpPr>
          <p:nvPr>
            <p:ph type="sldNum" sz="quarter" idx="5"/>
          </p:nvPr>
        </p:nvSpPr>
        <p:spPr>
          <a:noFill/>
        </p:spPr>
        <p:txBody>
          <a:bodyPr/>
          <a:lstStyle/>
          <a:p>
            <a:fld id="{927CEBAD-84C7-42B8-8BF5-38F23FA11248}" type="slidenum">
              <a:rPr lang="en-US" smtClean="0"/>
              <a:pPr/>
              <a:t>4</a:t>
            </a:fld>
            <a:endParaRPr lang="en-US" smtClean="0"/>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noFill/>
          <a:ln/>
        </p:spPr>
        <p:txBody>
          <a:bodyPr/>
          <a:lstStyle/>
          <a:p>
            <a:pPr marL="228600" indent="-228600"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29699" name="Rectangle 7"/>
          <p:cNvSpPr>
            <a:spLocks noGrp="1" noChangeArrowheads="1"/>
          </p:cNvSpPr>
          <p:nvPr>
            <p:ph type="sldNum" sz="quarter" idx="5"/>
          </p:nvPr>
        </p:nvSpPr>
        <p:spPr>
          <a:noFill/>
        </p:spPr>
        <p:txBody>
          <a:bodyPr/>
          <a:lstStyle/>
          <a:p>
            <a:fld id="{57E28508-F425-46E0-AF3D-A87353DEF136}" type="slidenum">
              <a:rPr lang="en-US" smtClean="0"/>
              <a:pPr/>
              <a:t>5</a:t>
            </a:fld>
            <a:endParaRPr lang="en-US" smtClean="0"/>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a:ln/>
        </p:spPr>
        <p:txBody>
          <a:bodyPr/>
          <a:lstStyle/>
          <a:p>
            <a:pPr marL="228600" marR="0" indent="-228600" algn="l" defTabSz="914400" rtl="0" eaLnBrk="1" fontAlgn="base" latinLnBrk="0" hangingPunct="1">
              <a:lnSpc>
                <a:spcPct val="100000"/>
              </a:lnSpc>
              <a:spcBef>
                <a:spcPct val="30000"/>
              </a:spcBef>
              <a:spcAft>
                <a:spcPct val="0"/>
              </a:spcAft>
              <a:buClrTx/>
              <a:buSzTx/>
              <a:buFontTx/>
              <a:buNone/>
              <a:tabLst/>
              <a:defRPr/>
            </a:pPr>
            <a:r>
              <a:rPr lang="en-US" sz="1200" dirty="0" smtClean="0"/>
              <a:t>The UW Windows Infrastructure (UWWI) </a:t>
            </a:r>
            <a:r>
              <a:rPr lang="en-US" sz="1200" dirty="0" smtClean="0"/>
              <a:t>is </a:t>
            </a:r>
            <a:r>
              <a:rPr lang="en-US" sz="1200" dirty="0" smtClean="0"/>
              <a:t>born out of departmental outcry</a:t>
            </a:r>
            <a:r>
              <a:rPr lang="en-US" sz="1200" dirty="0" smtClean="0"/>
              <a:t>.</a:t>
            </a:r>
          </a:p>
          <a:p>
            <a:pPr marL="228600" marR="0" indent="-228600" algn="l" defTabSz="914400" rtl="0" eaLnBrk="1" fontAlgn="base" latinLnBrk="0" hangingPunct="1">
              <a:lnSpc>
                <a:spcPct val="100000"/>
              </a:lnSpc>
              <a:spcBef>
                <a:spcPct val="30000"/>
              </a:spcBef>
              <a:spcAft>
                <a:spcPct val="0"/>
              </a:spcAft>
              <a:buClrTx/>
              <a:buSzTx/>
              <a:buFontTx/>
              <a:buNone/>
              <a:tabLst/>
              <a:defRPr/>
            </a:pPr>
            <a:endParaRPr lang="en-US" sz="1200" dirty="0" smtClean="0"/>
          </a:p>
          <a:p>
            <a:pPr marL="228600" marR="0" indent="-228600" algn="l" defTabSz="914400" rtl="0" eaLnBrk="1" fontAlgn="base" latinLnBrk="0" hangingPunct="1">
              <a:lnSpc>
                <a:spcPct val="100000"/>
              </a:lnSpc>
              <a:spcBef>
                <a:spcPct val="30000"/>
              </a:spcBef>
              <a:spcAft>
                <a:spcPct val="0"/>
              </a:spcAft>
              <a:buClrTx/>
              <a:buSzTx/>
              <a:buFontTx/>
              <a:buNone/>
              <a:tabLst/>
              <a:defRPr/>
            </a:pPr>
            <a:r>
              <a:rPr lang="en-US" sz="1200" dirty="0" smtClean="0"/>
              <a:t>20 trusts</a:t>
            </a:r>
            <a:r>
              <a:rPr lang="en-US" sz="1200" baseline="0" dirty="0" smtClean="0"/>
              <a:t> today</a:t>
            </a:r>
            <a:endParaRPr lang="en-US" sz="12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dirty="0" smtClean="0"/>
              <a:t>The</a:t>
            </a:r>
            <a:r>
              <a:rPr lang="en-US" baseline="0" dirty="0" smtClean="0"/>
              <a:t> 4 large boxes represent some slightly fictitious campus domains, red arrows show trust relationships, the access key shows which domain resources any particular domain user might be able to access. Note that trust relationships needed for any particular unit to have complete collaboration are many. Note the possibly redundant user accounts and provisioning. Note that there really is no way for EHS to offer their web service campus-wide with Windows user accounts and authorization, without first self-provisioning all </a:t>
            </a:r>
            <a:r>
              <a:rPr lang="en-US" baseline="0" dirty="0" err="1" smtClean="0"/>
              <a:t>netids</a:t>
            </a:r>
            <a:r>
              <a:rPr lang="en-US" baseline="0" dirty="0" smtClean="0"/>
              <a:t> or getting a domain trust to every campus domain.</a:t>
            </a:r>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baseline="0" dirty="0" smtClean="0"/>
              <a:t>Trust relationships become much simpler for complete collaboration; each domain needs only one. Domains can continue to provide their existing domain-specific services via their own domain accounts, but now have the option to provide campus-wide services and sharing via NETID accounts. So EHS can offer their web service campus-wide. Note this also sets the stage for C&amp;C to offer campus-wide services like </a:t>
            </a:r>
            <a:r>
              <a:rPr lang="en-US" baseline="0" dirty="0" err="1" smtClean="0"/>
              <a:t>sharepoint</a:t>
            </a:r>
            <a:r>
              <a:rPr lang="en-US" baseline="0" dirty="0" smtClean="0"/>
              <a:t>, exchange, and nebula.</a:t>
            </a:r>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baseline="0" dirty="0" smtClean="0"/>
              <a:t>Redundant user accounts and provisioning processes go away. Redundant domain controllers go away. Every unit still has the autonomy it needs to manage its Windows resources. This process could take a long time, and might never be attained, with some units keeping their Windows domain and trust to NETID.</a:t>
            </a:r>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endParaRPr lang="en-US" baseline="0" dirty="0" smtClean="0"/>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endParaRPr lang="en-US" dirty="0" smtClean="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31DA60AB-AB93-4DBD-85B8-35F1632CBCC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32771" name="Rectangle 7"/>
          <p:cNvSpPr>
            <a:spLocks noGrp="1" noChangeArrowheads="1"/>
          </p:cNvSpPr>
          <p:nvPr>
            <p:ph type="sldNum" sz="quarter" idx="5"/>
          </p:nvPr>
        </p:nvSpPr>
        <p:spPr>
          <a:noFill/>
        </p:spPr>
        <p:txBody>
          <a:bodyPr/>
          <a:lstStyle/>
          <a:p>
            <a:fld id="{50F71768-5C55-4257-9C51-403D400C91E2}" type="slidenum">
              <a:rPr lang="en-US" smtClean="0"/>
              <a:pPr/>
              <a:t>7</a:t>
            </a:fld>
            <a:endParaRPr lang="en-US" smtClean="0"/>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ln/>
        </p:spPr>
        <p:txBody>
          <a:bodyPr/>
          <a:lstStyle/>
          <a:p>
            <a:pPr marL="228600" indent="-228600"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38915" name="Rectangle 7"/>
          <p:cNvSpPr>
            <a:spLocks noGrp="1" noChangeArrowheads="1"/>
          </p:cNvSpPr>
          <p:nvPr>
            <p:ph type="sldNum" sz="quarter" idx="5"/>
          </p:nvPr>
        </p:nvSpPr>
        <p:spPr>
          <a:noFill/>
        </p:spPr>
        <p:txBody>
          <a:bodyPr/>
          <a:lstStyle/>
          <a:p>
            <a:fld id="{9D401A77-7ED1-4886-A192-297C579CB29E}" type="slidenum">
              <a:rPr lang="en-US" smtClean="0"/>
              <a:pPr/>
              <a:t>8</a:t>
            </a:fld>
            <a:endParaRPr lang="en-US" smtClean="0"/>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marL="228600" indent="-228600" eaLnBrk="1" hangingPunct="1">
              <a:buNone/>
            </a:pPr>
            <a:r>
              <a:rPr lang="en-US" dirty="0" smtClean="0"/>
              <a:t>Step back and look at numbers …</a:t>
            </a:r>
          </a:p>
          <a:p>
            <a:pPr marL="228600" indent="-228600" eaLnBrk="1" hangingPunct="1">
              <a:buNone/>
            </a:pPr>
            <a:endParaRPr lang="en-US" dirty="0" smtClean="0"/>
          </a:p>
          <a:p>
            <a:pPr marL="228600" indent="-228600" eaLnBrk="1" hangingPunct="1">
              <a:buAutoNum type="arabicPeriod"/>
            </a:pPr>
            <a:r>
              <a:rPr lang="en-US" dirty="0" smtClean="0"/>
              <a:t>Which </a:t>
            </a:r>
            <a:r>
              <a:rPr lang="en-US" dirty="0" smtClean="0"/>
              <a:t>are limited by firewalls</a:t>
            </a:r>
          </a:p>
          <a:p>
            <a:pPr marL="228600" indent="-228600" eaLnBrk="1" hangingPunct="1">
              <a:buAutoNum type="arabicPeriod"/>
            </a:pPr>
            <a:r>
              <a:rPr lang="en-US" dirty="0" smtClean="0"/>
              <a:t>Only includes DCs with an OS &gt; Windows</a:t>
            </a:r>
            <a:r>
              <a:rPr lang="en-US" baseline="0" dirty="0" smtClean="0"/>
              <a:t> 2000, i.e. listening on port </a:t>
            </a:r>
            <a:r>
              <a:rPr lang="en-US" baseline="0" dirty="0" smtClean="0"/>
              <a:t>389</a:t>
            </a:r>
          </a:p>
          <a:p>
            <a:pPr marL="228600" indent="-228600" eaLnBrk="1" hangingPunct="1">
              <a:buAutoNum type="arabicPeriod"/>
            </a:pPr>
            <a:endParaRPr lang="en-US" baseline="0" dirty="0" smtClean="0"/>
          </a:p>
          <a:p>
            <a:pPr marL="228600" indent="-228600" eaLnBrk="1" hangingPunct="1">
              <a:buNone/>
            </a:pPr>
            <a:r>
              <a:rPr lang="en-US" baseline="0" dirty="0" smtClean="0"/>
              <a:t>DC numbers justify vision</a:t>
            </a:r>
          </a:p>
          <a:p>
            <a:pPr marL="228600" indent="-228600" eaLnBrk="1" hangingPunct="1">
              <a:buNone/>
            </a:pPr>
            <a:r>
              <a:rPr lang="en-US" baseline="0" dirty="0" smtClean="0"/>
              <a:t>IIS numbers argue for central web service based on IIS</a:t>
            </a:r>
          </a:p>
          <a:p>
            <a:pPr marL="228600" indent="-228600" eaLnBrk="1" hangingPunct="1">
              <a:buNone/>
            </a:pPr>
            <a:r>
              <a:rPr lang="en-US" baseline="0" dirty="0" smtClean="0"/>
              <a:t>DDNS numbers argue for central DDNS service</a:t>
            </a:r>
          </a:p>
          <a:p>
            <a:pPr marL="228600" indent="-228600" eaLnBrk="1" hangingPunct="1">
              <a:buNone/>
            </a:pPr>
            <a:endParaRPr lang="en-US" baseline="0" dirty="0" smtClean="0"/>
          </a:p>
          <a:p>
            <a:pPr marL="228600" indent="-228600" eaLnBrk="1" hangingPunct="1">
              <a:buNone/>
            </a:pPr>
            <a:r>
              <a:rPr lang="en-US" baseline="0" dirty="0" smtClean="0"/>
              <a:t>C&amp;C survey numbers validate what most of us guessed: Windows use is rampant, and Outlook use is not insignificant</a:t>
            </a:r>
            <a:endParaRPr lang="en-US" baseline="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35843" name="Rectangle 7"/>
          <p:cNvSpPr>
            <a:spLocks noGrp="1" noChangeArrowheads="1"/>
          </p:cNvSpPr>
          <p:nvPr>
            <p:ph type="sldNum" sz="quarter" idx="5"/>
          </p:nvPr>
        </p:nvSpPr>
        <p:spPr>
          <a:noFill/>
        </p:spPr>
        <p:txBody>
          <a:bodyPr/>
          <a:lstStyle/>
          <a:p>
            <a:fld id="{7586F7C8-DA1F-4D21-88D9-975974C0C62D}" type="slidenum">
              <a:rPr lang="en-US" smtClean="0"/>
              <a:pPr/>
              <a:t>9</a:t>
            </a:fld>
            <a:endParaRPr lang="en-US" smtClean="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marL="228600" indent="-228600" eaLnBrk="1" hangingPunct="1"/>
            <a:r>
              <a:rPr lang="en-US" dirty="0" smtClean="0"/>
              <a:t>OCS=IM and video conferencing, presence</a:t>
            </a:r>
            <a:r>
              <a:rPr lang="en-US" baseline="0" dirty="0" smtClean="0"/>
              <a:t> services</a:t>
            </a:r>
            <a:endParaRPr lang="en-US" dirty="0" smtClean="0"/>
          </a:p>
          <a:p>
            <a:pPr marL="228600" indent="-228600" eaLnBrk="1" hangingPunct="1"/>
            <a:r>
              <a:rPr lang="en-US" dirty="0" smtClean="0"/>
              <a:t>Unified Messaging=Exchange</a:t>
            </a:r>
            <a:r>
              <a:rPr lang="en-US" baseline="0" dirty="0" smtClean="0"/>
              <a:t> linked to your phone system – voice mail in your Inbox, inbound faxes in your Inbox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barkills.png"/>
          <p:cNvPicPr>
            <a:picLocks noChangeAspect="1"/>
          </p:cNvPicPr>
          <p:nvPr userDrawn="1"/>
        </p:nvPicPr>
        <p:blipFill>
          <a:blip r:embed="rId2"/>
          <a:srcRect/>
          <a:stretch>
            <a:fillRect/>
          </a:stretch>
        </p:blipFill>
        <p:spPr bwMode="auto">
          <a:xfrm>
            <a:off x="0" y="1947863"/>
            <a:ext cx="9144000" cy="1785937"/>
          </a:xfrm>
          <a:prstGeom prst="rect">
            <a:avLst/>
          </a:prstGeom>
          <a:noFill/>
          <a:ln w="9525">
            <a:noFill/>
            <a:miter lim="800000"/>
            <a:headEnd/>
            <a:tailEnd/>
          </a:ln>
        </p:spPr>
      </p:pic>
      <p:pic>
        <p:nvPicPr>
          <p:cNvPr id="5" name="Picture 8" descr="uw-logo-on-black"/>
          <p:cNvPicPr>
            <a:picLocks noChangeAspect="1" noChangeArrowheads="1"/>
          </p:cNvPicPr>
          <p:nvPr userDrawn="1"/>
        </p:nvPicPr>
        <p:blipFill>
          <a:blip r:embed="rId3"/>
          <a:srcRect/>
          <a:stretch>
            <a:fillRect/>
          </a:stretch>
        </p:blipFill>
        <p:spPr bwMode="auto">
          <a:xfrm>
            <a:off x="6781800" y="6096000"/>
            <a:ext cx="2235200" cy="650875"/>
          </a:xfrm>
          <a:prstGeom prst="rect">
            <a:avLst/>
          </a:prstGeom>
          <a:noFill/>
          <a:ln w="9525">
            <a:noFill/>
            <a:miter lim="800000"/>
            <a:headEnd/>
            <a:tailEnd/>
          </a:ln>
        </p:spPr>
      </p:pic>
      <p:pic>
        <p:nvPicPr>
          <p:cNvPr id="6" name="Picture 9" descr="cnc_logo_onblack"/>
          <p:cNvPicPr>
            <a:picLocks noChangeAspect="1" noChangeArrowheads="1"/>
          </p:cNvPicPr>
          <p:nvPr userDrawn="1"/>
        </p:nvPicPr>
        <p:blipFill>
          <a:blip r:embed="rId4"/>
          <a:srcRect/>
          <a:stretch>
            <a:fillRect/>
          </a:stretch>
        </p:blipFill>
        <p:spPr bwMode="auto">
          <a:xfrm>
            <a:off x="5715000" y="5867400"/>
            <a:ext cx="3048000" cy="214313"/>
          </a:xfrm>
          <a:prstGeom prst="rect">
            <a:avLst/>
          </a:prstGeom>
          <a:noFill/>
          <a:ln w="9525">
            <a:noFill/>
            <a:miter lim="800000"/>
            <a:headEnd/>
            <a:tailEnd/>
          </a:ln>
        </p:spPr>
      </p:pic>
      <p:sp>
        <p:nvSpPr>
          <p:cNvPr id="7" name="Line 10"/>
          <p:cNvSpPr>
            <a:spLocks noChangeShapeType="1"/>
          </p:cNvSpPr>
          <p:nvPr userDrawn="1"/>
        </p:nvSpPr>
        <p:spPr bwMode="auto">
          <a:xfrm flipH="1">
            <a:off x="5715000" y="6172200"/>
            <a:ext cx="3048000" cy="0"/>
          </a:xfrm>
          <a:prstGeom prst="line">
            <a:avLst/>
          </a:prstGeom>
          <a:noFill/>
          <a:ln w="9525">
            <a:solidFill>
              <a:schemeClr val="bg1"/>
            </a:solidFill>
            <a:round/>
            <a:headEnd/>
            <a:tailEnd/>
          </a:ln>
          <a:effectLst/>
        </p:spPr>
        <p:txBody>
          <a:bodyPr/>
          <a:lstStyle/>
          <a:p>
            <a:pPr>
              <a:defRPr/>
            </a:pPr>
            <a:endParaRPr lang="en-US"/>
          </a:p>
        </p:txBody>
      </p:sp>
      <p:sp>
        <p:nvSpPr>
          <p:cNvPr id="158723" name="Rectangle 3"/>
          <p:cNvSpPr>
            <a:spLocks noGrp="1" noChangeArrowheads="1"/>
          </p:cNvSpPr>
          <p:nvPr>
            <p:ph type="ctrTitle"/>
          </p:nvPr>
        </p:nvSpPr>
        <p:spPr>
          <a:xfrm>
            <a:off x="457200" y="2419350"/>
            <a:ext cx="8077200" cy="857250"/>
          </a:xfrm>
        </p:spPr>
        <p:txBody>
          <a:bodyPr/>
          <a:lstStyle>
            <a:lvl1pPr>
              <a:defRPr/>
            </a:lvl1pPr>
          </a:lstStyle>
          <a:p>
            <a:r>
              <a:rPr lang="en-US"/>
              <a:t>Click to edit Master title style</a:t>
            </a:r>
          </a:p>
        </p:txBody>
      </p:sp>
      <p:sp>
        <p:nvSpPr>
          <p:cNvPr id="158724" name="Rectangle 4"/>
          <p:cNvSpPr>
            <a:spLocks noGrp="1" noChangeArrowheads="1"/>
          </p:cNvSpPr>
          <p:nvPr>
            <p:ph type="subTitle" idx="1"/>
          </p:nvPr>
        </p:nvSpPr>
        <p:spPr>
          <a:xfrm>
            <a:off x="2133600" y="3886200"/>
            <a:ext cx="6400800" cy="1752600"/>
          </a:xfrm>
        </p:spPr>
        <p:txBody>
          <a:bodyPr/>
          <a:lstStyle>
            <a:lvl1pPr marL="0" indent="0" algn="r">
              <a:lnSpc>
                <a:spcPct val="90000"/>
              </a:lnSpc>
              <a:spcBef>
                <a:spcPct val="0"/>
              </a:spcBef>
              <a:buFontTx/>
              <a:buNone/>
              <a:defRPr/>
            </a:lvl1pPr>
          </a:lstStyle>
          <a:p>
            <a:r>
              <a:rPr lang="en-US"/>
              <a:t>Click to edit Master subtitle style</a:t>
            </a:r>
          </a:p>
        </p:txBody>
      </p:sp>
    </p:spTree>
  </p:cSld>
  <p:clrMapOvr>
    <a:masterClrMapping/>
  </p:clrMapOvr>
  <p:transition spd="med">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6019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3" descr="barkills.png"/>
          <p:cNvPicPr>
            <a:picLocks noChangeAspect="1"/>
          </p:cNvPicPr>
          <p:nvPr userDrawn="1"/>
        </p:nvPicPr>
        <p:blipFill>
          <a:blip r:embed="rId13"/>
          <a:srcRect/>
          <a:stretch>
            <a:fillRect/>
          </a:stretch>
        </p:blipFill>
        <p:spPr bwMode="auto">
          <a:xfrm>
            <a:off x="0" y="152400"/>
            <a:ext cx="9144000" cy="1785938"/>
          </a:xfrm>
          <a:prstGeom prst="rect">
            <a:avLst/>
          </a:prstGeom>
          <a:noFill/>
          <a:ln w="9525">
            <a:noFill/>
            <a:miter lim="800000"/>
            <a:headEnd/>
            <a:tailEnd/>
          </a:ln>
        </p:spPr>
      </p:pic>
      <p:sp>
        <p:nvSpPr>
          <p:cNvPr id="157699" name="Rectangle 3"/>
          <p:cNvSpPr>
            <a:spLocks noGrp="1" noChangeArrowheads="1"/>
          </p:cNvSpPr>
          <p:nvPr>
            <p:ph type="title"/>
          </p:nvPr>
        </p:nvSpPr>
        <p:spPr bwMode="auto">
          <a:xfrm>
            <a:off x="457200" y="685800"/>
            <a:ext cx="7620000" cy="838200"/>
          </a:xfrm>
          <a:prstGeom prst="rect">
            <a:avLst/>
          </a:prstGeom>
          <a:noFill/>
          <a:ln w="9525">
            <a:noFill/>
            <a:miter lim="800000"/>
            <a:headEnd/>
            <a:tailEnd/>
          </a:ln>
          <a:effectLst>
            <a:outerShdw dist="35921" dir="2700000" algn="ctr" rotWithShape="0">
              <a:schemeClr val="tx1">
                <a:alpha val="50000"/>
              </a:schemeClr>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457200" y="2057400"/>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spd="med">
    <p:strips dir="rd"/>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bg1"/>
          </a:solidFill>
          <a:latin typeface="+mj-lt"/>
          <a:ea typeface="+mj-ea"/>
          <a:cs typeface="+mj-cs"/>
        </a:defRPr>
      </a:lvl1pPr>
      <a:lvl2pPr algn="l" rtl="0" eaLnBrk="0" fontAlgn="base" hangingPunct="0">
        <a:spcBef>
          <a:spcPct val="0"/>
        </a:spcBef>
        <a:spcAft>
          <a:spcPct val="0"/>
        </a:spcAft>
        <a:defRPr sz="4000">
          <a:solidFill>
            <a:schemeClr val="bg1"/>
          </a:solidFill>
          <a:latin typeface="Calibri" pitchFamily="34" charset="0"/>
        </a:defRPr>
      </a:lvl2pPr>
      <a:lvl3pPr algn="l" rtl="0" eaLnBrk="0" fontAlgn="base" hangingPunct="0">
        <a:spcBef>
          <a:spcPct val="0"/>
        </a:spcBef>
        <a:spcAft>
          <a:spcPct val="0"/>
        </a:spcAft>
        <a:defRPr sz="4000">
          <a:solidFill>
            <a:schemeClr val="bg1"/>
          </a:solidFill>
          <a:latin typeface="Calibri" pitchFamily="34" charset="0"/>
        </a:defRPr>
      </a:lvl3pPr>
      <a:lvl4pPr algn="l" rtl="0" eaLnBrk="0" fontAlgn="base" hangingPunct="0">
        <a:spcBef>
          <a:spcPct val="0"/>
        </a:spcBef>
        <a:spcAft>
          <a:spcPct val="0"/>
        </a:spcAft>
        <a:defRPr sz="4000">
          <a:solidFill>
            <a:schemeClr val="bg1"/>
          </a:solidFill>
          <a:latin typeface="Calibri" pitchFamily="34" charset="0"/>
        </a:defRPr>
      </a:lvl4pPr>
      <a:lvl5pPr algn="l" rtl="0" eaLnBrk="0" fontAlgn="base" hangingPunct="0">
        <a:spcBef>
          <a:spcPct val="0"/>
        </a:spcBef>
        <a:spcAft>
          <a:spcPct val="0"/>
        </a:spcAft>
        <a:defRPr sz="4000">
          <a:solidFill>
            <a:schemeClr val="bg1"/>
          </a:solidFill>
          <a:latin typeface="Calibri" pitchFamily="34" charset="0"/>
        </a:defRPr>
      </a:lvl5pPr>
      <a:lvl6pPr marL="457200" algn="l" rtl="0" fontAlgn="base">
        <a:spcBef>
          <a:spcPct val="0"/>
        </a:spcBef>
        <a:spcAft>
          <a:spcPct val="0"/>
        </a:spcAft>
        <a:defRPr sz="4000">
          <a:solidFill>
            <a:schemeClr val="bg1"/>
          </a:solidFill>
          <a:latin typeface="Calibri" pitchFamily="34" charset="0"/>
        </a:defRPr>
      </a:lvl6pPr>
      <a:lvl7pPr marL="914400" algn="l" rtl="0" fontAlgn="base">
        <a:spcBef>
          <a:spcPct val="0"/>
        </a:spcBef>
        <a:spcAft>
          <a:spcPct val="0"/>
        </a:spcAft>
        <a:defRPr sz="4000">
          <a:solidFill>
            <a:schemeClr val="bg1"/>
          </a:solidFill>
          <a:latin typeface="Calibri" pitchFamily="34" charset="0"/>
        </a:defRPr>
      </a:lvl7pPr>
      <a:lvl8pPr marL="1371600" algn="l" rtl="0" fontAlgn="base">
        <a:spcBef>
          <a:spcPct val="0"/>
        </a:spcBef>
        <a:spcAft>
          <a:spcPct val="0"/>
        </a:spcAft>
        <a:defRPr sz="4000">
          <a:solidFill>
            <a:schemeClr val="bg1"/>
          </a:solidFill>
          <a:latin typeface="Calibri" pitchFamily="34" charset="0"/>
        </a:defRPr>
      </a:lvl8pPr>
      <a:lvl9pPr marL="1828800" algn="l" rtl="0" fontAlgn="base">
        <a:spcBef>
          <a:spcPct val="0"/>
        </a:spcBef>
        <a:spcAft>
          <a:spcPct val="0"/>
        </a:spcAft>
        <a:defRPr sz="4000">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2800">
          <a:solidFill>
            <a:schemeClr val="bg1"/>
          </a:solidFill>
          <a:latin typeface="+mn-lt"/>
          <a:ea typeface="+mn-ea"/>
          <a:cs typeface="+mn-cs"/>
        </a:defRPr>
      </a:lvl1pPr>
      <a:lvl2pPr marL="742950" indent="-285750" algn="l" rtl="0" eaLnBrk="0" fontAlgn="base" hangingPunct="0">
        <a:lnSpc>
          <a:spcPct val="90000"/>
        </a:lnSpc>
        <a:spcBef>
          <a:spcPct val="0"/>
        </a:spcBef>
        <a:spcAft>
          <a:spcPct val="0"/>
        </a:spcAft>
        <a:buChar char="–"/>
        <a:defRPr sz="2400">
          <a:solidFill>
            <a:schemeClr val="bg1"/>
          </a:solidFill>
          <a:latin typeface="+mn-lt"/>
        </a:defRPr>
      </a:lvl2pPr>
      <a:lvl3pPr marL="1143000" indent="-228600" algn="l" rtl="0" eaLnBrk="0" fontAlgn="base" hangingPunct="0">
        <a:lnSpc>
          <a:spcPct val="90000"/>
        </a:lnSpc>
        <a:spcBef>
          <a:spcPct val="0"/>
        </a:spcBef>
        <a:spcAft>
          <a:spcPct val="0"/>
        </a:spcAft>
        <a:buChar char="•"/>
        <a:defRPr sz="2000">
          <a:solidFill>
            <a:schemeClr val="bg1"/>
          </a:solidFill>
          <a:latin typeface="+mn-lt"/>
        </a:defRPr>
      </a:lvl3pPr>
      <a:lvl4pPr marL="1600200" indent="-228600" algn="l" rtl="0" eaLnBrk="0" fontAlgn="base" hangingPunct="0">
        <a:lnSpc>
          <a:spcPct val="90000"/>
        </a:lnSpc>
        <a:spcBef>
          <a:spcPct val="0"/>
        </a:spcBef>
        <a:spcAft>
          <a:spcPct val="0"/>
        </a:spcAft>
        <a:buChar char="–"/>
        <a:defRPr sz="2000">
          <a:solidFill>
            <a:schemeClr val="bg1"/>
          </a:solidFill>
          <a:latin typeface="+mn-lt"/>
        </a:defRPr>
      </a:lvl4pPr>
      <a:lvl5pPr marL="2057400" indent="-228600" algn="l" rtl="0" eaLnBrk="0" fontAlgn="base" hangingPunct="0">
        <a:lnSpc>
          <a:spcPct val="90000"/>
        </a:lnSpc>
        <a:spcBef>
          <a:spcPct val="0"/>
        </a:spcBef>
        <a:spcAft>
          <a:spcPct val="0"/>
        </a:spcAft>
        <a:buChar char="»"/>
        <a:defRPr sz="2000">
          <a:solidFill>
            <a:schemeClr val="bg1"/>
          </a:solidFill>
          <a:latin typeface="+mn-lt"/>
        </a:defRPr>
      </a:lvl5pPr>
      <a:lvl6pPr marL="2514600" indent="-228600" algn="l" rtl="0" fontAlgn="base">
        <a:lnSpc>
          <a:spcPct val="90000"/>
        </a:lnSpc>
        <a:spcBef>
          <a:spcPct val="0"/>
        </a:spcBef>
        <a:spcAft>
          <a:spcPct val="0"/>
        </a:spcAft>
        <a:buChar char="»"/>
        <a:defRPr>
          <a:solidFill>
            <a:schemeClr val="bg1"/>
          </a:solidFill>
          <a:latin typeface="+mn-lt"/>
        </a:defRPr>
      </a:lvl6pPr>
      <a:lvl7pPr marL="2971800" indent="-228600" algn="l" rtl="0" fontAlgn="base">
        <a:lnSpc>
          <a:spcPct val="90000"/>
        </a:lnSpc>
        <a:spcBef>
          <a:spcPct val="0"/>
        </a:spcBef>
        <a:spcAft>
          <a:spcPct val="0"/>
        </a:spcAft>
        <a:buChar char="»"/>
        <a:defRPr>
          <a:solidFill>
            <a:schemeClr val="bg1"/>
          </a:solidFill>
          <a:latin typeface="+mn-lt"/>
        </a:defRPr>
      </a:lvl7pPr>
      <a:lvl8pPr marL="3429000" indent="-228600" algn="l" rtl="0" fontAlgn="base">
        <a:lnSpc>
          <a:spcPct val="90000"/>
        </a:lnSpc>
        <a:spcBef>
          <a:spcPct val="0"/>
        </a:spcBef>
        <a:spcAft>
          <a:spcPct val="0"/>
        </a:spcAft>
        <a:buChar char="»"/>
        <a:defRPr>
          <a:solidFill>
            <a:schemeClr val="bg1"/>
          </a:solidFill>
          <a:latin typeface="+mn-lt"/>
        </a:defRPr>
      </a:lvl8pPr>
      <a:lvl9pPr marL="3886200" indent="-228600" algn="l" rtl="0" fontAlgn="base">
        <a:lnSpc>
          <a:spcPct val="90000"/>
        </a:lnSpc>
        <a:spcBef>
          <a:spcPct val="0"/>
        </a:spcBef>
        <a:spcAft>
          <a:spcPct val="0"/>
        </a:spcAft>
        <a:buChar char="»"/>
        <a:defRPr>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1143000" y="3733800"/>
            <a:ext cx="6858000" cy="1371600"/>
          </a:xfrm>
        </p:spPr>
        <p:txBody>
          <a:bodyPr/>
          <a:lstStyle/>
          <a:p>
            <a:pPr algn="l" eaLnBrk="1" hangingPunct="1"/>
            <a:r>
              <a:rPr lang="en-US" b="1" dirty="0" smtClean="0"/>
              <a:t>Brian Arkills</a:t>
            </a:r>
          </a:p>
          <a:p>
            <a:pPr algn="l" eaLnBrk="1" hangingPunct="1"/>
            <a:r>
              <a:rPr lang="en-US" sz="2400" dirty="0" smtClean="0"/>
              <a:t>Software Engineer, LDAP geek, AD bum, Senior Heckler, and Associate Troublemaking Officer </a:t>
            </a:r>
            <a:r>
              <a:rPr lang="en-US" sz="2400" dirty="0" smtClean="0">
                <a:sym typeface="Wingdings" pitchFamily="2" charset="2"/>
              </a:rPr>
              <a:t></a:t>
            </a:r>
          </a:p>
        </p:txBody>
      </p:sp>
      <p:sp>
        <p:nvSpPr>
          <p:cNvPr id="2058" name="Rectangle 10"/>
          <p:cNvSpPr>
            <a:spLocks noGrp="1" noChangeArrowheads="1"/>
          </p:cNvSpPr>
          <p:nvPr>
            <p:ph type="ctrTitle"/>
          </p:nvPr>
        </p:nvSpPr>
        <p:spPr>
          <a:xfrm>
            <a:off x="304800" y="2419350"/>
            <a:ext cx="8153400" cy="857250"/>
          </a:xfrm>
        </p:spPr>
        <p:txBody>
          <a:bodyPr/>
          <a:lstStyle/>
          <a:p>
            <a:pPr algn="r" eaLnBrk="1" hangingPunct="1">
              <a:defRPr/>
            </a:pPr>
            <a:r>
              <a:rPr lang="en-US" dirty="0" smtClean="0"/>
              <a:t>State of Windows Services at the UW</a:t>
            </a:r>
          </a:p>
        </p:txBody>
      </p:sp>
    </p:spTree>
  </p:cSld>
  <p:clrMapOvr>
    <a:masterClrMapping/>
  </p:clrMapOvr>
  <p:transition spd="med">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457200" y="685800"/>
            <a:ext cx="7620000" cy="838200"/>
          </a:xfrm>
        </p:spPr>
        <p:txBody>
          <a:bodyPr/>
          <a:lstStyle/>
          <a:p>
            <a:pPr eaLnBrk="1" hangingPunct="1">
              <a:defRPr/>
            </a:pPr>
            <a:r>
              <a:rPr lang="en-US" dirty="0" smtClean="0"/>
              <a:t>Nebula in a Nutshell</a:t>
            </a:r>
          </a:p>
        </p:txBody>
      </p:sp>
      <p:sp>
        <p:nvSpPr>
          <p:cNvPr id="219139" name="Rectangle 3"/>
          <p:cNvSpPr>
            <a:spLocks noGrp="1" noChangeArrowheads="1"/>
          </p:cNvSpPr>
          <p:nvPr>
            <p:ph type="body" idx="1"/>
          </p:nvPr>
        </p:nvSpPr>
        <p:spPr>
          <a:xfrm>
            <a:off x="457200" y="1752600"/>
            <a:ext cx="8229600" cy="5105400"/>
          </a:xfrm>
        </p:spPr>
        <p:txBody>
          <a:bodyPr/>
          <a:lstStyle/>
          <a:p>
            <a:pPr eaLnBrk="1" hangingPunct="1"/>
            <a:r>
              <a:rPr lang="en-US" sz="2400" b="1" dirty="0" smtClean="0"/>
              <a:t>0</a:t>
            </a:r>
            <a:r>
              <a:rPr lang="en-US" sz="2400" dirty="0" smtClean="0"/>
              <a:t> domain or server compromises over 10-year history</a:t>
            </a:r>
          </a:p>
          <a:p>
            <a:pPr eaLnBrk="1" hangingPunct="1"/>
            <a:r>
              <a:rPr lang="en-US" sz="2400" dirty="0" smtClean="0"/>
              <a:t>Many “models” of computers with differing support levels:</a:t>
            </a:r>
          </a:p>
          <a:p>
            <a:pPr lvl="1" eaLnBrk="1" hangingPunct="1"/>
            <a:r>
              <a:rPr lang="en-US" sz="2000" dirty="0" smtClean="0"/>
              <a:t>Gold workstations = we manage, $52/month</a:t>
            </a:r>
          </a:p>
          <a:p>
            <a:pPr lvl="1" eaLnBrk="1" hangingPunct="1"/>
            <a:r>
              <a:rPr lang="en-US" sz="2000" dirty="0" smtClean="0"/>
              <a:t>Bronze workstation = you manage, $26/month</a:t>
            </a:r>
          </a:p>
          <a:p>
            <a:pPr lvl="1" eaLnBrk="1" hangingPunct="1"/>
            <a:r>
              <a:rPr lang="en-US" sz="2000" dirty="0" smtClean="0"/>
              <a:t>Kiosks = we manage</a:t>
            </a:r>
          </a:p>
          <a:p>
            <a:pPr lvl="1" eaLnBrk="1" hangingPunct="1"/>
            <a:r>
              <a:rPr lang="en-US" sz="2000" dirty="0" smtClean="0"/>
              <a:t>Strongly managed servers = we manage</a:t>
            </a:r>
          </a:p>
          <a:p>
            <a:pPr lvl="1" eaLnBrk="1" hangingPunct="1"/>
            <a:r>
              <a:rPr lang="en-US" sz="2000" dirty="0" smtClean="0"/>
              <a:t>Loosely managed servers = we manage OS, you manage app</a:t>
            </a:r>
          </a:p>
          <a:p>
            <a:pPr lvl="1" eaLnBrk="1" hangingPunct="1"/>
            <a:r>
              <a:rPr lang="en-US" sz="2000" dirty="0" smtClean="0"/>
              <a:t>Locally managed servers = you manage</a:t>
            </a:r>
          </a:p>
          <a:p>
            <a:pPr eaLnBrk="1" hangingPunct="1"/>
            <a:r>
              <a:rPr lang="en-US" sz="2400" dirty="0" smtClean="0"/>
              <a:t>Services provided include:</a:t>
            </a:r>
          </a:p>
          <a:p>
            <a:pPr lvl="1" eaLnBrk="1" hangingPunct="1"/>
            <a:r>
              <a:rPr lang="en-US" sz="2000" dirty="0" smtClean="0"/>
              <a:t>Help desk support</a:t>
            </a:r>
          </a:p>
          <a:p>
            <a:pPr lvl="1" eaLnBrk="1" hangingPunct="1"/>
            <a:r>
              <a:rPr lang="en-US" sz="2000" dirty="0" smtClean="0"/>
              <a:t>Networked home directory and group file space</a:t>
            </a:r>
          </a:p>
          <a:p>
            <a:pPr lvl="1" eaLnBrk="1" hangingPunct="1"/>
            <a:r>
              <a:rPr lang="en-US" sz="2000" dirty="0" smtClean="0"/>
              <a:t>Group management services</a:t>
            </a:r>
          </a:p>
          <a:p>
            <a:pPr lvl="1" eaLnBrk="1" hangingPunct="1"/>
            <a:r>
              <a:rPr lang="en-US" sz="2000" dirty="0" smtClean="0"/>
              <a:t>Automated software deployment</a:t>
            </a:r>
          </a:p>
          <a:p>
            <a:pPr lvl="1" eaLnBrk="1" hangingPunct="1"/>
            <a:r>
              <a:rPr lang="en-US" sz="2000" dirty="0" smtClean="0"/>
              <a:t>Security management and reporting</a:t>
            </a:r>
          </a:p>
          <a:p>
            <a:pPr lvl="1" eaLnBrk="1" hangingPunct="1"/>
            <a:r>
              <a:rPr lang="en-US" sz="2000" b="1" dirty="0" smtClean="0"/>
              <a:t>Discounts for other C&amp;C services </a:t>
            </a:r>
            <a:r>
              <a:rPr lang="en-US" sz="2000" dirty="0" smtClean="0"/>
              <a:t>(Oracle Calendar, BES, and others)</a:t>
            </a:r>
          </a:p>
          <a:p>
            <a:pPr eaLnBrk="1" hangingPunct="1">
              <a:buNone/>
            </a:pPr>
            <a:r>
              <a:rPr lang="en-US" sz="2000" dirty="0" smtClean="0"/>
              <a:t>More Info at: http://staff.washington.edu/barkills/Nebula-HiEd.ppt </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animEffect transition="in" filter="fade">
                                      <p:cBhvr>
                                        <p:cTn id="7" dur="1000"/>
                                        <p:tgtEl>
                                          <p:spTgt spid="219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9139">
                                            <p:txEl>
                                              <p:pRg st="1" end="1"/>
                                            </p:txEl>
                                          </p:spTgt>
                                        </p:tgtEl>
                                        <p:attrNameLst>
                                          <p:attrName>style.visibility</p:attrName>
                                        </p:attrNameLst>
                                      </p:cBhvr>
                                      <p:to>
                                        <p:strVal val="visible"/>
                                      </p:to>
                                    </p:set>
                                    <p:animEffect transition="in" filter="fade">
                                      <p:cBhvr>
                                        <p:cTn id="12" dur="1000"/>
                                        <p:tgtEl>
                                          <p:spTgt spid="219139">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19139">
                                            <p:txEl>
                                              <p:pRg st="2" end="2"/>
                                            </p:txEl>
                                          </p:spTgt>
                                        </p:tgtEl>
                                        <p:attrNameLst>
                                          <p:attrName>style.visibility</p:attrName>
                                        </p:attrNameLst>
                                      </p:cBhvr>
                                      <p:to>
                                        <p:strVal val="visible"/>
                                      </p:to>
                                    </p:set>
                                    <p:animEffect transition="in" filter="fade">
                                      <p:cBhvr>
                                        <p:cTn id="16" dur="1000"/>
                                        <p:tgtEl>
                                          <p:spTgt spid="219139">
                                            <p:txEl>
                                              <p:pRg st="2" end="2"/>
                                            </p:txEl>
                                          </p:spTgt>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219139">
                                            <p:txEl>
                                              <p:pRg st="3" end="3"/>
                                            </p:txEl>
                                          </p:spTgt>
                                        </p:tgtEl>
                                        <p:attrNameLst>
                                          <p:attrName>style.visibility</p:attrName>
                                        </p:attrNameLst>
                                      </p:cBhvr>
                                      <p:to>
                                        <p:strVal val="visible"/>
                                      </p:to>
                                    </p:set>
                                    <p:animEffect transition="in" filter="fade">
                                      <p:cBhvr>
                                        <p:cTn id="20" dur="1000"/>
                                        <p:tgtEl>
                                          <p:spTgt spid="219139">
                                            <p:txEl>
                                              <p:pRg st="3" end="3"/>
                                            </p:txEl>
                                          </p:spTgt>
                                        </p:tgtEl>
                                      </p:cBhvr>
                                    </p:animEffect>
                                  </p:childTnLst>
                                </p:cTn>
                              </p:par>
                            </p:childTnLst>
                          </p:cTn>
                        </p:par>
                        <p:par>
                          <p:cTn id="21" fill="hold">
                            <p:stCondLst>
                              <p:cond delay="3000"/>
                            </p:stCondLst>
                            <p:childTnLst>
                              <p:par>
                                <p:cTn id="22" presetID="10" presetClass="entr" presetSubtype="0" fill="hold" grpId="0" nodeType="afterEffect">
                                  <p:stCondLst>
                                    <p:cond delay="0"/>
                                  </p:stCondLst>
                                  <p:childTnLst>
                                    <p:set>
                                      <p:cBhvr>
                                        <p:cTn id="23" dur="1" fill="hold">
                                          <p:stCondLst>
                                            <p:cond delay="0"/>
                                          </p:stCondLst>
                                        </p:cTn>
                                        <p:tgtEl>
                                          <p:spTgt spid="219139">
                                            <p:txEl>
                                              <p:pRg st="4" end="4"/>
                                            </p:txEl>
                                          </p:spTgt>
                                        </p:tgtEl>
                                        <p:attrNameLst>
                                          <p:attrName>style.visibility</p:attrName>
                                        </p:attrNameLst>
                                      </p:cBhvr>
                                      <p:to>
                                        <p:strVal val="visible"/>
                                      </p:to>
                                    </p:set>
                                    <p:animEffect transition="in" filter="fade">
                                      <p:cBhvr>
                                        <p:cTn id="24" dur="1000"/>
                                        <p:tgtEl>
                                          <p:spTgt spid="219139">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19139">
                                            <p:txEl>
                                              <p:pRg st="5" end="5"/>
                                            </p:txEl>
                                          </p:spTgt>
                                        </p:tgtEl>
                                        <p:attrNameLst>
                                          <p:attrName>style.visibility</p:attrName>
                                        </p:attrNameLst>
                                      </p:cBhvr>
                                      <p:to>
                                        <p:strVal val="visible"/>
                                      </p:to>
                                    </p:set>
                                    <p:animEffect transition="in" filter="fade">
                                      <p:cBhvr>
                                        <p:cTn id="29" dur="1000"/>
                                        <p:tgtEl>
                                          <p:spTgt spid="219139">
                                            <p:txEl>
                                              <p:pRg st="5" end="5"/>
                                            </p:txEl>
                                          </p:spTgt>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219139">
                                            <p:txEl>
                                              <p:pRg st="6" end="6"/>
                                            </p:txEl>
                                          </p:spTgt>
                                        </p:tgtEl>
                                        <p:attrNameLst>
                                          <p:attrName>style.visibility</p:attrName>
                                        </p:attrNameLst>
                                      </p:cBhvr>
                                      <p:to>
                                        <p:strVal val="visible"/>
                                      </p:to>
                                    </p:set>
                                    <p:animEffect transition="in" filter="fade">
                                      <p:cBhvr>
                                        <p:cTn id="33" dur="1000"/>
                                        <p:tgtEl>
                                          <p:spTgt spid="219139">
                                            <p:txEl>
                                              <p:pRg st="6" end="6"/>
                                            </p:txEl>
                                          </p:spTgt>
                                        </p:tgtEl>
                                      </p:cBhvr>
                                    </p:animEffect>
                                  </p:childTnLst>
                                </p:cTn>
                              </p:par>
                            </p:childTnLst>
                          </p:cTn>
                        </p:par>
                        <p:par>
                          <p:cTn id="34" fill="hold">
                            <p:stCondLst>
                              <p:cond delay="2000"/>
                            </p:stCondLst>
                            <p:childTnLst>
                              <p:par>
                                <p:cTn id="35" presetID="10" presetClass="entr" presetSubtype="0" fill="hold" grpId="0" nodeType="afterEffect">
                                  <p:stCondLst>
                                    <p:cond delay="0"/>
                                  </p:stCondLst>
                                  <p:childTnLst>
                                    <p:set>
                                      <p:cBhvr>
                                        <p:cTn id="36" dur="1" fill="hold">
                                          <p:stCondLst>
                                            <p:cond delay="0"/>
                                          </p:stCondLst>
                                        </p:cTn>
                                        <p:tgtEl>
                                          <p:spTgt spid="219139">
                                            <p:txEl>
                                              <p:pRg st="7" end="7"/>
                                            </p:txEl>
                                          </p:spTgt>
                                        </p:tgtEl>
                                        <p:attrNameLst>
                                          <p:attrName>style.visibility</p:attrName>
                                        </p:attrNameLst>
                                      </p:cBhvr>
                                      <p:to>
                                        <p:strVal val="visible"/>
                                      </p:to>
                                    </p:set>
                                    <p:animEffect transition="in" filter="fade">
                                      <p:cBhvr>
                                        <p:cTn id="37" dur="1000"/>
                                        <p:tgtEl>
                                          <p:spTgt spid="21913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9139">
                                            <p:txEl>
                                              <p:pRg st="8" end="8"/>
                                            </p:txEl>
                                          </p:spTgt>
                                        </p:tgtEl>
                                        <p:attrNameLst>
                                          <p:attrName>style.visibility</p:attrName>
                                        </p:attrNameLst>
                                      </p:cBhvr>
                                      <p:to>
                                        <p:strVal val="visible"/>
                                      </p:to>
                                    </p:set>
                                    <p:animEffect transition="in" filter="fade">
                                      <p:cBhvr>
                                        <p:cTn id="42" dur="1000"/>
                                        <p:tgtEl>
                                          <p:spTgt spid="219139">
                                            <p:txEl>
                                              <p:pRg st="8" end="8"/>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19139">
                                            <p:txEl>
                                              <p:pRg st="9" end="9"/>
                                            </p:txEl>
                                          </p:spTgt>
                                        </p:tgtEl>
                                        <p:attrNameLst>
                                          <p:attrName>style.visibility</p:attrName>
                                        </p:attrNameLst>
                                      </p:cBhvr>
                                      <p:to>
                                        <p:strVal val="visible"/>
                                      </p:to>
                                    </p:set>
                                    <p:animEffect transition="in" filter="fade">
                                      <p:cBhvr>
                                        <p:cTn id="45" dur="1000"/>
                                        <p:tgtEl>
                                          <p:spTgt spid="219139">
                                            <p:txEl>
                                              <p:pRg st="9" end="9"/>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19139">
                                            <p:txEl>
                                              <p:pRg st="10" end="10"/>
                                            </p:txEl>
                                          </p:spTgt>
                                        </p:tgtEl>
                                        <p:attrNameLst>
                                          <p:attrName>style.visibility</p:attrName>
                                        </p:attrNameLst>
                                      </p:cBhvr>
                                      <p:to>
                                        <p:strVal val="visible"/>
                                      </p:to>
                                    </p:set>
                                    <p:animEffect transition="in" filter="fade">
                                      <p:cBhvr>
                                        <p:cTn id="48" dur="1000"/>
                                        <p:tgtEl>
                                          <p:spTgt spid="219139">
                                            <p:txEl>
                                              <p:pRg st="10" end="10"/>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19139">
                                            <p:txEl>
                                              <p:pRg st="11" end="11"/>
                                            </p:txEl>
                                          </p:spTgt>
                                        </p:tgtEl>
                                        <p:attrNameLst>
                                          <p:attrName>style.visibility</p:attrName>
                                        </p:attrNameLst>
                                      </p:cBhvr>
                                      <p:to>
                                        <p:strVal val="visible"/>
                                      </p:to>
                                    </p:set>
                                    <p:animEffect transition="in" filter="fade">
                                      <p:cBhvr>
                                        <p:cTn id="51" dur="1000"/>
                                        <p:tgtEl>
                                          <p:spTgt spid="219139">
                                            <p:txEl>
                                              <p:pRg st="11" end="11"/>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19139">
                                            <p:txEl>
                                              <p:pRg st="12" end="12"/>
                                            </p:txEl>
                                          </p:spTgt>
                                        </p:tgtEl>
                                        <p:attrNameLst>
                                          <p:attrName>style.visibility</p:attrName>
                                        </p:attrNameLst>
                                      </p:cBhvr>
                                      <p:to>
                                        <p:strVal val="visible"/>
                                      </p:to>
                                    </p:set>
                                    <p:animEffect transition="in" filter="fade">
                                      <p:cBhvr>
                                        <p:cTn id="54" dur="1000"/>
                                        <p:tgtEl>
                                          <p:spTgt spid="219139">
                                            <p:txEl>
                                              <p:pRg st="12" end="12"/>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19139">
                                            <p:txEl>
                                              <p:pRg st="13" end="13"/>
                                            </p:txEl>
                                          </p:spTgt>
                                        </p:tgtEl>
                                        <p:attrNameLst>
                                          <p:attrName>style.visibility</p:attrName>
                                        </p:attrNameLst>
                                      </p:cBhvr>
                                      <p:to>
                                        <p:strVal val="visible"/>
                                      </p:to>
                                    </p:set>
                                    <p:animEffect transition="in" filter="fade">
                                      <p:cBhvr>
                                        <p:cTn id="57" dur="1000"/>
                                        <p:tgtEl>
                                          <p:spTgt spid="219139">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19139">
                                            <p:txEl>
                                              <p:pRg st="14" end="14"/>
                                            </p:txEl>
                                          </p:spTgt>
                                        </p:tgtEl>
                                        <p:attrNameLst>
                                          <p:attrName>style.visibility</p:attrName>
                                        </p:attrNameLst>
                                      </p:cBhvr>
                                      <p:to>
                                        <p:strVal val="visible"/>
                                      </p:to>
                                    </p:set>
                                    <p:animEffect transition="in" filter="fade">
                                      <p:cBhvr>
                                        <p:cTn id="62" dur="1000"/>
                                        <p:tgtEl>
                                          <p:spTgt spid="219139">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19139">
                                            <p:txEl>
                                              <p:pRg st="15" end="15"/>
                                            </p:txEl>
                                          </p:spTgt>
                                        </p:tgtEl>
                                        <p:attrNameLst>
                                          <p:attrName>style.visibility</p:attrName>
                                        </p:attrNameLst>
                                      </p:cBhvr>
                                      <p:to>
                                        <p:strVal val="visible"/>
                                      </p:to>
                                    </p:set>
                                    <p:animEffect transition="in" filter="fade">
                                      <p:cBhvr>
                                        <p:cTn id="67" dur="1000"/>
                                        <p:tgtEl>
                                          <p:spTgt spid="219139">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Want to Know More?</a:t>
            </a:r>
            <a:endParaRPr lang="en-US" dirty="0"/>
          </a:p>
        </p:txBody>
      </p:sp>
      <p:sp>
        <p:nvSpPr>
          <p:cNvPr id="3" name="Content Placeholder 2"/>
          <p:cNvSpPr>
            <a:spLocks noGrp="1"/>
          </p:cNvSpPr>
          <p:nvPr>
            <p:ph idx="1"/>
          </p:nvPr>
        </p:nvSpPr>
        <p:spPr>
          <a:xfrm>
            <a:off x="457200" y="1905000"/>
            <a:ext cx="8229600" cy="4724400"/>
          </a:xfrm>
        </p:spPr>
        <p:txBody>
          <a:bodyPr/>
          <a:lstStyle/>
          <a:p>
            <a:pPr eaLnBrk="1" hangingPunct="1"/>
            <a:r>
              <a:rPr lang="en-US" dirty="0" smtClean="0"/>
              <a:t>UW Windows Infrastructure</a:t>
            </a:r>
            <a:br>
              <a:rPr lang="en-US" dirty="0" smtClean="0"/>
            </a:br>
            <a:r>
              <a:rPr lang="en-US" dirty="0" smtClean="0"/>
              <a:t>	</a:t>
            </a:r>
            <a:r>
              <a:rPr lang="en-US" sz="2400" dirty="0" smtClean="0"/>
              <a:t>http://www.netid.washington.edu/</a:t>
            </a:r>
            <a:endParaRPr lang="en-US" dirty="0" smtClean="0"/>
          </a:p>
          <a:p>
            <a:r>
              <a:rPr lang="en-US" dirty="0" smtClean="0"/>
              <a:t>MS Collaborative Applications Roadmap</a:t>
            </a:r>
            <a:br>
              <a:rPr lang="en-US" dirty="0" smtClean="0"/>
            </a:br>
            <a:r>
              <a:rPr lang="en-US" dirty="0" smtClean="0"/>
              <a:t>	</a:t>
            </a:r>
            <a:r>
              <a:rPr lang="en-US" sz="2400" dirty="0" smtClean="0"/>
              <a:t>http://go.cac.washington.edu/go/?linkID=10</a:t>
            </a:r>
            <a:endParaRPr lang="en-US" dirty="0" smtClean="0"/>
          </a:p>
          <a:p>
            <a:r>
              <a:rPr lang="en-US" dirty="0" smtClean="0"/>
              <a:t>MS Collaborative Applications Engineering Blog</a:t>
            </a:r>
            <a:br>
              <a:rPr lang="en-US" dirty="0" smtClean="0"/>
            </a:br>
            <a:r>
              <a:rPr lang="en-US" dirty="0" smtClean="0"/>
              <a:t>	</a:t>
            </a:r>
            <a:r>
              <a:rPr lang="en-US" sz="2400" dirty="0" smtClean="0"/>
              <a:t>http://go.cac.washington.edu/go/?linkID=9</a:t>
            </a:r>
            <a:endParaRPr lang="en-US" dirty="0" smtClean="0"/>
          </a:p>
          <a:p>
            <a:r>
              <a:rPr lang="en-US" dirty="0" smtClean="0"/>
              <a:t>UW Windows Infrastructure Engineering Blog</a:t>
            </a:r>
            <a:br>
              <a:rPr lang="en-US" dirty="0" smtClean="0"/>
            </a:br>
            <a:r>
              <a:rPr lang="en-US" dirty="0" smtClean="0"/>
              <a:t>	</a:t>
            </a:r>
            <a:r>
              <a:rPr lang="en-US" sz="2400" dirty="0" smtClean="0"/>
              <a:t>http://go.cac.washington.edu/go/?linkID=11  </a:t>
            </a:r>
            <a:endParaRPr lang="en-US" dirty="0" smtClean="0"/>
          </a:p>
          <a:p>
            <a:r>
              <a:rPr lang="en-US" dirty="0" smtClean="0"/>
              <a:t>Windows Domains at the UW</a:t>
            </a:r>
            <a:br>
              <a:rPr lang="en-US" dirty="0" smtClean="0"/>
            </a:br>
            <a:r>
              <a:rPr lang="en-US" dirty="0" smtClean="0"/>
              <a:t>	</a:t>
            </a:r>
            <a:r>
              <a:rPr lang="en-US" sz="2400" dirty="0" smtClean="0"/>
              <a:t>http://go.cac.washington.edu/go/?linkID=12</a:t>
            </a:r>
            <a:endParaRPr lang="en-US" dirty="0" smtClean="0"/>
          </a:p>
        </p:txBody>
      </p:sp>
    </p:spTree>
  </p:cSld>
  <p:clrMapOvr>
    <a:masterClrMapping/>
  </p:clrMapOvr>
  <p:transition spd="med">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ctrTitle"/>
          </p:nvPr>
        </p:nvSpPr>
        <p:spPr/>
        <p:txBody>
          <a:bodyPr/>
          <a:lstStyle/>
          <a:p>
            <a:pPr eaLnBrk="1" hangingPunct="1">
              <a:defRPr/>
            </a:pPr>
            <a:r>
              <a:rPr lang="en-US" smtClean="0"/>
              <a:t>The End</a:t>
            </a:r>
          </a:p>
        </p:txBody>
      </p:sp>
      <p:pic>
        <p:nvPicPr>
          <p:cNvPr id="21508" name="Picture 6" descr="MMj02363030000[1]"/>
          <p:cNvPicPr>
            <a:picLocks noChangeAspect="1" noChangeArrowheads="1" noCrop="1"/>
          </p:cNvPicPr>
          <p:nvPr/>
        </p:nvPicPr>
        <p:blipFill>
          <a:blip r:embed="rId3"/>
          <a:srcRect/>
          <a:stretch>
            <a:fillRect/>
          </a:stretch>
        </p:blipFill>
        <p:spPr bwMode="auto">
          <a:xfrm>
            <a:off x="7086600" y="2514600"/>
            <a:ext cx="647700" cy="600075"/>
          </a:xfrm>
          <a:prstGeom prst="rect">
            <a:avLst/>
          </a:prstGeom>
          <a:noFill/>
          <a:ln w="9525">
            <a:noFill/>
            <a:miter lim="800000"/>
            <a:headEnd/>
            <a:tailEnd/>
          </a:ln>
        </p:spPr>
      </p:pic>
      <p:sp>
        <p:nvSpPr>
          <p:cNvPr id="6" name="Rectangle 3"/>
          <p:cNvSpPr txBox="1">
            <a:spLocks noChangeArrowheads="1"/>
          </p:cNvSpPr>
          <p:nvPr/>
        </p:nvSpPr>
        <p:spPr bwMode="auto">
          <a:xfrm>
            <a:off x="1143000" y="3733800"/>
            <a:ext cx="6858000" cy="137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bg1"/>
                </a:solidFill>
                <a:effectLst/>
                <a:uLnTx/>
                <a:uFillTx/>
                <a:latin typeface="+mn-lt"/>
                <a:ea typeface="+mn-ea"/>
                <a:cs typeface="+mn-cs"/>
              </a:rPr>
              <a:t>Brian Arkills</a:t>
            </a:r>
          </a:p>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schemeClr val="bg1"/>
                </a:solidFill>
                <a:effectLst/>
                <a:uLnTx/>
                <a:uFillTx/>
                <a:latin typeface="+mn-lt"/>
                <a:ea typeface="+mn-ea"/>
                <a:cs typeface="+mn-cs"/>
              </a:rPr>
              <a:t>barkills@cac.washington.edu</a:t>
            </a:r>
          </a:p>
          <a:p>
            <a:pPr marL="0" marR="0" lvl="0" indent="0" algn="l" defTabSz="914400" rtl="0" eaLnBrk="1" fontAlgn="base" latinLnBrk="0" hangingPunct="1">
              <a:lnSpc>
                <a:spcPct val="90000"/>
              </a:lnSpc>
              <a:spcBef>
                <a:spcPct val="0"/>
              </a:spcBef>
              <a:spcAft>
                <a:spcPct val="0"/>
              </a:spcAft>
              <a:buClrTx/>
              <a:buSzTx/>
              <a:buFontTx/>
              <a:buNone/>
              <a:tabLst/>
              <a:defRPr/>
            </a:pPr>
            <a:endParaRPr lang="en-US" sz="2000" kern="0" dirty="0" smtClean="0">
              <a:solidFill>
                <a:schemeClr val="bg1"/>
              </a:solidFill>
              <a:latin typeface="+mn-lt"/>
            </a:endParaRPr>
          </a:p>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schemeClr val="bg1"/>
                </a:solidFill>
                <a:effectLst/>
                <a:uLnTx/>
                <a:uFillTx/>
                <a:latin typeface="+mn-lt"/>
                <a:ea typeface="+mn-ea"/>
                <a:cs typeface="+mn-cs"/>
              </a:rPr>
              <a:t>Author of “LDAP Directories Explained”</a:t>
            </a:r>
          </a:p>
          <a:p>
            <a:pPr marL="0" marR="0" lvl="0" indent="0" algn="l" defTabSz="914400"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chemeClr val="bg1"/>
              </a:solidFill>
              <a:effectLst/>
              <a:uLnTx/>
              <a:uFillTx/>
              <a:latin typeface="+mn-lt"/>
              <a:ea typeface="+mn-ea"/>
              <a:cs typeface="+mn-cs"/>
              <a:sym typeface="Wingdings" pitchFamily="2" charset="2"/>
            </a:endParaRPr>
          </a:p>
        </p:txBody>
      </p:sp>
    </p:spTree>
  </p:cSld>
  <p:clrMapOvr>
    <a:masterClrMapping/>
  </p:clrMapOvr>
  <p:transition spd="med">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defRPr/>
            </a:pPr>
            <a:r>
              <a:rPr lang="en-US" dirty="0" smtClean="0"/>
              <a:t>The Windows platform, circa 2000</a:t>
            </a:r>
          </a:p>
        </p:txBody>
      </p:sp>
      <p:sp>
        <p:nvSpPr>
          <p:cNvPr id="99331" name="Rectangle 3"/>
          <p:cNvSpPr>
            <a:spLocks noGrp="1" noChangeArrowheads="1"/>
          </p:cNvSpPr>
          <p:nvPr>
            <p:ph type="body" idx="1"/>
          </p:nvPr>
        </p:nvSpPr>
        <p:spPr/>
        <p:txBody>
          <a:bodyPr/>
          <a:lstStyle/>
          <a:p>
            <a:pPr eaLnBrk="1" hangingPunct="1"/>
            <a:r>
              <a:rPr lang="en-US" dirty="0" smtClean="0"/>
              <a:t>Lots of Windows platform distrust; is it enterprise ready?</a:t>
            </a:r>
          </a:p>
          <a:p>
            <a:pPr eaLnBrk="1" hangingPunct="1"/>
            <a:r>
              <a:rPr lang="en-US" dirty="0" smtClean="0"/>
              <a:t>Windows client base had a heavy mix of “home” OS flavor (Win98, Windows Me)</a:t>
            </a:r>
          </a:p>
          <a:p>
            <a:pPr eaLnBrk="1" hangingPunct="1"/>
            <a:r>
              <a:rPr lang="en-US" dirty="0" smtClean="0"/>
              <a:t>New fangled domain-based features like Kerberos, LDAP, and DNS-integration</a:t>
            </a:r>
          </a:p>
          <a:p>
            <a:pPr eaLnBrk="1" hangingPunct="1"/>
            <a:r>
              <a:rPr lang="en-US" dirty="0" smtClean="0"/>
              <a:t>IIS 4 proved to have many security vulnerabilities</a:t>
            </a:r>
          </a:p>
          <a:p>
            <a:pPr eaLnBrk="1" hangingPunct="1"/>
            <a:endParaRPr lang="en-US" dirty="0" smtClean="0"/>
          </a:p>
          <a:p>
            <a:pPr eaLnBrk="1" hangingPunct="1">
              <a:buFontTx/>
              <a:buNone/>
            </a:pPr>
            <a:endParaRPr lang="en-US" dirty="0" smtClean="0"/>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fade">
                                      <p:cBhvr>
                                        <p:cTn id="7" dur="500"/>
                                        <p:tgtEl>
                                          <p:spTgt spid="99331">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99331">
                                            <p:txEl>
                                              <p:pRg st="1" end="1"/>
                                            </p:txEl>
                                          </p:spTgt>
                                        </p:tgtEl>
                                        <p:attrNameLst>
                                          <p:attrName>style.visibility</p:attrName>
                                        </p:attrNameLst>
                                      </p:cBhvr>
                                      <p:to>
                                        <p:strVal val="visible"/>
                                      </p:to>
                                    </p:set>
                                    <p:animEffect transition="in" filter="fade">
                                      <p:cBhvr>
                                        <p:cTn id="11" dur="1000"/>
                                        <p:tgtEl>
                                          <p:spTgt spid="99331">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99331">
                                            <p:txEl>
                                              <p:pRg st="2" end="2"/>
                                            </p:txEl>
                                          </p:spTgt>
                                        </p:tgtEl>
                                        <p:attrNameLst>
                                          <p:attrName>style.visibility</p:attrName>
                                        </p:attrNameLst>
                                      </p:cBhvr>
                                      <p:to>
                                        <p:strVal val="visible"/>
                                      </p:to>
                                    </p:set>
                                    <p:animEffect transition="in" filter="fade">
                                      <p:cBhvr>
                                        <p:cTn id="15" dur="1000"/>
                                        <p:tgtEl>
                                          <p:spTgt spid="99331">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99331">
                                            <p:txEl>
                                              <p:pRg st="3" end="3"/>
                                            </p:txEl>
                                          </p:spTgt>
                                        </p:tgtEl>
                                        <p:attrNameLst>
                                          <p:attrName>style.visibility</p:attrName>
                                        </p:attrNameLst>
                                      </p:cBhvr>
                                      <p:to>
                                        <p:strVal val="visible"/>
                                      </p:to>
                                    </p:set>
                                    <p:animEffect transition="in" filter="fade">
                                      <p:cBhvr>
                                        <p:cTn id="19" dur="1000"/>
                                        <p:tgtEl>
                                          <p:spTgt spid="993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685800"/>
            <a:ext cx="8534400" cy="838200"/>
          </a:xfrm>
        </p:spPr>
        <p:txBody>
          <a:bodyPr/>
          <a:lstStyle/>
          <a:p>
            <a:pPr eaLnBrk="1" hangingPunct="1">
              <a:defRPr/>
            </a:pPr>
            <a:r>
              <a:rPr lang="en-US" dirty="0" smtClean="0"/>
              <a:t>Where we’ve come from, circa 2000</a:t>
            </a:r>
          </a:p>
        </p:txBody>
      </p:sp>
      <p:sp>
        <p:nvSpPr>
          <p:cNvPr id="99331" name="Rectangle 3"/>
          <p:cNvSpPr>
            <a:spLocks noGrp="1" noChangeArrowheads="1"/>
          </p:cNvSpPr>
          <p:nvPr>
            <p:ph type="body" idx="1"/>
          </p:nvPr>
        </p:nvSpPr>
        <p:spPr/>
        <p:txBody>
          <a:bodyPr/>
          <a:lstStyle/>
          <a:p>
            <a:pPr eaLnBrk="1" hangingPunct="1">
              <a:buNone/>
            </a:pPr>
            <a:r>
              <a:rPr lang="en-US" dirty="0" smtClean="0"/>
              <a:t>C&amp;C Windows services included:</a:t>
            </a:r>
          </a:p>
          <a:p>
            <a:pPr eaLnBrk="1" hangingPunct="1"/>
            <a:r>
              <a:rPr lang="en-US" dirty="0" smtClean="0"/>
              <a:t>the UW forest, to facilitate resource sharing across units</a:t>
            </a:r>
          </a:p>
          <a:p>
            <a:pPr eaLnBrk="1" hangingPunct="1"/>
            <a:r>
              <a:rPr lang="en-US" dirty="0" smtClean="0"/>
              <a:t>Nebula, to facilitate managed workstations</a:t>
            </a:r>
          </a:p>
          <a:p>
            <a:pPr eaLnBrk="1" hangingPunct="1"/>
            <a:r>
              <a:rPr lang="en-US" dirty="0" smtClean="0"/>
              <a:t>UW </a:t>
            </a:r>
            <a:r>
              <a:rPr lang="en-US" dirty="0" err="1" smtClean="0"/>
              <a:t>Pubcookie</a:t>
            </a:r>
            <a:r>
              <a:rPr lang="en-US" dirty="0" smtClean="0"/>
              <a:t> ISAPI module for IIS</a:t>
            </a:r>
          </a:p>
          <a:p>
            <a:pPr eaLnBrk="1" hangingPunct="1">
              <a:buNone/>
            </a:pPr>
            <a:endParaRPr lang="en-US" dirty="0" smtClean="0">
              <a:sym typeface="Wingdings" pitchFamily="2" charset="2"/>
            </a:endParaRPr>
          </a:p>
          <a:p>
            <a:pPr eaLnBrk="1" hangingPunct="1">
              <a:buNone/>
            </a:pPr>
            <a:r>
              <a:rPr lang="en-US" dirty="0" smtClean="0">
                <a:sym typeface="Wingdings" pitchFamily="2" charset="2"/>
              </a:rPr>
              <a:t>Over 450 Windows domains &amp; more than 1,200 Windows domain controllers across campus</a:t>
            </a:r>
            <a:endParaRPr lang="en-US" dirty="0" smtClean="0"/>
          </a:p>
          <a:p>
            <a:pPr eaLnBrk="1" hangingPunct="1">
              <a:buNone/>
            </a:pPr>
            <a:endParaRPr lang="en-US" dirty="0" smtClean="0"/>
          </a:p>
          <a:p>
            <a:pPr eaLnBrk="1" hangingPunct="1">
              <a:buFontTx/>
              <a:buNone/>
            </a:pPr>
            <a:endParaRPr lang="en-US" dirty="0" smtClean="0"/>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fade">
                                      <p:cBhvr>
                                        <p:cTn id="7" dur="1000"/>
                                        <p:tgtEl>
                                          <p:spTgt spid="99331">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99331">
                                            <p:txEl>
                                              <p:pRg st="1" end="1"/>
                                            </p:txEl>
                                          </p:spTgt>
                                        </p:tgtEl>
                                        <p:attrNameLst>
                                          <p:attrName>style.visibility</p:attrName>
                                        </p:attrNameLst>
                                      </p:cBhvr>
                                      <p:to>
                                        <p:strVal val="visible"/>
                                      </p:to>
                                    </p:set>
                                    <p:animEffect transition="in" filter="fade">
                                      <p:cBhvr>
                                        <p:cTn id="11" dur="1000"/>
                                        <p:tgtEl>
                                          <p:spTgt spid="99331">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99331">
                                            <p:txEl>
                                              <p:pRg st="2" end="2"/>
                                            </p:txEl>
                                          </p:spTgt>
                                        </p:tgtEl>
                                        <p:attrNameLst>
                                          <p:attrName>style.visibility</p:attrName>
                                        </p:attrNameLst>
                                      </p:cBhvr>
                                      <p:to>
                                        <p:strVal val="visible"/>
                                      </p:to>
                                    </p:set>
                                    <p:animEffect transition="in" filter="fade">
                                      <p:cBhvr>
                                        <p:cTn id="15" dur="1000"/>
                                        <p:tgtEl>
                                          <p:spTgt spid="99331">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99331">
                                            <p:txEl>
                                              <p:pRg st="3" end="3"/>
                                            </p:txEl>
                                          </p:spTgt>
                                        </p:tgtEl>
                                        <p:attrNameLst>
                                          <p:attrName>style.visibility</p:attrName>
                                        </p:attrNameLst>
                                      </p:cBhvr>
                                      <p:to>
                                        <p:strVal val="visible"/>
                                      </p:to>
                                    </p:set>
                                    <p:animEffect transition="in" filter="fade">
                                      <p:cBhvr>
                                        <p:cTn id="19" dur="1000"/>
                                        <p:tgtEl>
                                          <p:spTgt spid="99331">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9331">
                                            <p:txEl>
                                              <p:pRg st="5" end="5"/>
                                            </p:txEl>
                                          </p:spTgt>
                                        </p:tgtEl>
                                        <p:attrNameLst>
                                          <p:attrName>style.visibility</p:attrName>
                                        </p:attrNameLst>
                                      </p:cBhvr>
                                      <p:to>
                                        <p:strVal val="visible"/>
                                      </p:to>
                                    </p:set>
                                    <p:animEffect transition="in" filter="fade">
                                      <p:cBhvr>
                                        <p:cTn id="24" dur="1000"/>
                                        <p:tgtEl>
                                          <p:spTgt spid="993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685800"/>
            <a:ext cx="8305800" cy="838200"/>
          </a:xfrm>
        </p:spPr>
        <p:txBody>
          <a:bodyPr/>
          <a:lstStyle/>
          <a:p>
            <a:pPr eaLnBrk="1" hangingPunct="1">
              <a:defRPr/>
            </a:pPr>
            <a:r>
              <a:rPr lang="en-US" sz="3600" dirty="0" smtClean="0"/>
              <a:t>Key Pain Points Between Then and 2006</a:t>
            </a:r>
          </a:p>
        </p:txBody>
      </p:sp>
      <p:sp>
        <p:nvSpPr>
          <p:cNvPr id="87043" name="Rectangle 3"/>
          <p:cNvSpPr>
            <a:spLocks noGrp="1" noChangeArrowheads="1"/>
          </p:cNvSpPr>
          <p:nvPr>
            <p:ph type="body" idx="1"/>
          </p:nvPr>
        </p:nvSpPr>
        <p:spPr/>
        <p:txBody>
          <a:bodyPr/>
          <a:lstStyle/>
          <a:p>
            <a:pPr eaLnBrk="1" hangingPunct="1"/>
            <a:r>
              <a:rPr lang="en-US" dirty="0" smtClean="0"/>
              <a:t>Remember </a:t>
            </a:r>
            <a:r>
              <a:rPr lang="en-US" dirty="0" err="1" smtClean="0"/>
              <a:t>Nimda</a:t>
            </a:r>
            <a:r>
              <a:rPr lang="en-US" dirty="0" smtClean="0"/>
              <a:t>, </a:t>
            </a:r>
            <a:r>
              <a:rPr lang="en-US" dirty="0" err="1" smtClean="0"/>
              <a:t>CodeRed</a:t>
            </a:r>
            <a:r>
              <a:rPr lang="en-US" dirty="0" smtClean="0"/>
              <a:t>, Blaster, Slammer?</a:t>
            </a:r>
          </a:p>
          <a:p>
            <a:pPr eaLnBrk="1" hangingPunct="1"/>
            <a:r>
              <a:rPr lang="en-US" dirty="0" smtClean="0"/>
              <a:t>High rate of domain </a:t>
            </a:r>
            <a:r>
              <a:rPr lang="en-US" dirty="0" smtClean="0"/>
              <a:t>compromises</a:t>
            </a:r>
            <a:endParaRPr lang="en-US" dirty="0" smtClean="0"/>
          </a:p>
          <a:p>
            <a:pPr eaLnBrk="1" hangingPunct="1"/>
            <a:r>
              <a:rPr lang="en-US" dirty="0" smtClean="0"/>
              <a:t>MS02-001 made UW forest service problematic</a:t>
            </a:r>
          </a:p>
          <a:p>
            <a:pPr eaLnBrk="1" hangingPunct="1"/>
            <a:r>
              <a:rPr lang="en-US" dirty="0" smtClean="0"/>
              <a:t>C&amp;C chose to not run Dynamic DNS, nor </a:t>
            </a:r>
            <a:r>
              <a:rPr lang="en-US" dirty="0" smtClean="0"/>
              <a:t>Exchange. </a:t>
            </a:r>
            <a:r>
              <a:rPr lang="en-US" dirty="0" smtClean="0"/>
              <a:t>No central IIS web platform offering either</a:t>
            </a:r>
          </a:p>
          <a:p>
            <a:pPr eaLnBrk="1" hangingPunct="1"/>
            <a:r>
              <a:rPr lang="en-US" dirty="0" smtClean="0"/>
              <a:t>Nebula cost was high until </a:t>
            </a:r>
            <a:r>
              <a:rPr lang="en-US" dirty="0" smtClean="0"/>
              <a:t>2006</a:t>
            </a:r>
          </a:p>
          <a:p>
            <a:pPr eaLnBrk="1" hangingPunct="1"/>
            <a:r>
              <a:rPr lang="en-US" dirty="0" smtClean="0"/>
              <a:t>Departmental </a:t>
            </a:r>
            <a:r>
              <a:rPr lang="en-US" dirty="0" smtClean="0"/>
              <a:t>silos of Windows services: multiple user provisioning processes and multiple passwords</a:t>
            </a:r>
          </a:p>
          <a:p>
            <a:pPr eaLnBrk="1" hangingPunct="1"/>
            <a:r>
              <a:rPr lang="en-US" dirty="0" smtClean="0"/>
              <a:t>No good IIS authorization mechanism</a:t>
            </a:r>
          </a:p>
          <a:p>
            <a:pPr eaLnBrk="1" hangingPunct="1"/>
            <a:endParaRPr lang="en-US" sz="3200" dirty="0" smtClean="0"/>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fade">
                                      <p:cBhvr>
                                        <p:cTn id="7" dur="1000"/>
                                        <p:tgtEl>
                                          <p:spTgt spid="8704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7043">
                                            <p:txEl>
                                              <p:pRg st="1" end="1"/>
                                            </p:txEl>
                                          </p:spTgt>
                                        </p:tgtEl>
                                        <p:attrNameLst>
                                          <p:attrName>style.visibility</p:attrName>
                                        </p:attrNameLst>
                                      </p:cBhvr>
                                      <p:to>
                                        <p:strVal val="visible"/>
                                      </p:to>
                                    </p:set>
                                    <p:animEffect transition="in" filter="fade">
                                      <p:cBhvr>
                                        <p:cTn id="11" dur="1000"/>
                                        <p:tgtEl>
                                          <p:spTgt spid="8704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87043">
                                            <p:txEl>
                                              <p:pRg st="2" end="2"/>
                                            </p:txEl>
                                          </p:spTgt>
                                        </p:tgtEl>
                                        <p:attrNameLst>
                                          <p:attrName>style.visibility</p:attrName>
                                        </p:attrNameLst>
                                      </p:cBhvr>
                                      <p:to>
                                        <p:strVal val="visible"/>
                                      </p:to>
                                    </p:set>
                                    <p:animEffect transition="in" filter="fade">
                                      <p:cBhvr>
                                        <p:cTn id="15" dur="1000"/>
                                        <p:tgtEl>
                                          <p:spTgt spid="8704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7043">
                                            <p:txEl>
                                              <p:pRg st="3" end="3"/>
                                            </p:txEl>
                                          </p:spTgt>
                                        </p:tgtEl>
                                        <p:attrNameLst>
                                          <p:attrName>style.visibility</p:attrName>
                                        </p:attrNameLst>
                                      </p:cBhvr>
                                      <p:to>
                                        <p:strVal val="visible"/>
                                      </p:to>
                                    </p:set>
                                    <p:animEffect transition="in" filter="fade">
                                      <p:cBhvr>
                                        <p:cTn id="20" dur="1000"/>
                                        <p:tgtEl>
                                          <p:spTgt spid="87043">
                                            <p:txEl>
                                              <p:pRg st="3" end="3"/>
                                            </p:txEl>
                                          </p:spTgt>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87043">
                                            <p:txEl>
                                              <p:pRg st="4" end="4"/>
                                            </p:txEl>
                                          </p:spTgt>
                                        </p:tgtEl>
                                        <p:attrNameLst>
                                          <p:attrName>style.visibility</p:attrName>
                                        </p:attrNameLst>
                                      </p:cBhvr>
                                      <p:to>
                                        <p:strVal val="visible"/>
                                      </p:to>
                                    </p:set>
                                    <p:animEffect transition="in" filter="fade">
                                      <p:cBhvr>
                                        <p:cTn id="24" dur="1000"/>
                                        <p:tgtEl>
                                          <p:spTgt spid="8704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7043">
                                            <p:txEl>
                                              <p:pRg st="5" end="5"/>
                                            </p:txEl>
                                          </p:spTgt>
                                        </p:tgtEl>
                                        <p:attrNameLst>
                                          <p:attrName>style.visibility</p:attrName>
                                        </p:attrNameLst>
                                      </p:cBhvr>
                                      <p:to>
                                        <p:strVal val="visible"/>
                                      </p:to>
                                    </p:set>
                                    <p:animEffect transition="in" filter="fade">
                                      <p:cBhvr>
                                        <p:cTn id="29" dur="1000"/>
                                        <p:tgtEl>
                                          <p:spTgt spid="87043">
                                            <p:txEl>
                                              <p:pRg st="5" end="5"/>
                                            </p:txEl>
                                          </p:spTgt>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87043">
                                            <p:txEl>
                                              <p:pRg st="6" end="6"/>
                                            </p:txEl>
                                          </p:spTgt>
                                        </p:tgtEl>
                                        <p:attrNameLst>
                                          <p:attrName>style.visibility</p:attrName>
                                        </p:attrNameLst>
                                      </p:cBhvr>
                                      <p:to>
                                        <p:strVal val="visible"/>
                                      </p:to>
                                    </p:set>
                                    <p:animEffect transition="in" filter="fade">
                                      <p:cBhvr>
                                        <p:cTn id="33" dur="1000"/>
                                        <p:tgtEl>
                                          <p:spTgt spid="870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457200" y="1981200"/>
            <a:ext cx="8229600" cy="4038600"/>
          </a:xfrm>
        </p:spPr>
        <p:txBody>
          <a:bodyPr/>
          <a:lstStyle/>
          <a:p>
            <a:pPr eaLnBrk="1" hangingPunct="1">
              <a:buNone/>
            </a:pPr>
            <a:r>
              <a:rPr lang="en-US" sz="3200" dirty="0" smtClean="0"/>
              <a:t>Enabling infrastructure; Provides ability to offer Windows services to entire UW audience</a:t>
            </a:r>
          </a:p>
          <a:p>
            <a:pPr eaLnBrk="1" hangingPunct="1"/>
            <a:r>
              <a:rPr lang="en-US" sz="2400" dirty="0" smtClean="0"/>
              <a:t>Automated UW </a:t>
            </a:r>
            <a:r>
              <a:rPr lang="en-US" sz="2400" dirty="0" err="1" smtClean="0"/>
              <a:t>NetID</a:t>
            </a:r>
            <a:r>
              <a:rPr lang="en-US" sz="2400" dirty="0" smtClean="0"/>
              <a:t> provisioning with password</a:t>
            </a:r>
          </a:p>
          <a:p>
            <a:pPr eaLnBrk="1" hangingPunct="1"/>
            <a:r>
              <a:rPr lang="en-US" sz="2400" dirty="0" smtClean="0"/>
              <a:t>Trusts permitted for campus domains</a:t>
            </a:r>
          </a:p>
          <a:p>
            <a:pPr eaLnBrk="1" hangingPunct="1"/>
            <a:r>
              <a:rPr lang="en-US" sz="2400" dirty="0" smtClean="0"/>
              <a:t>Some automated group provisioning, including affiliation (faculty, staff, student, etc.) and courses</a:t>
            </a:r>
          </a:p>
          <a:p>
            <a:pPr eaLnBrk="1" hangingPunct="1"/>
            <a:r>
              <a:rPr lang="en-US" sz="2400" dirty="0" smtClean="0"/>
              <a:t>Does not solve managed user scenario … more to come</a:t>
            </a:r>
          </a:p>
          <a:p>
            <a:pPr eaLnBrk="1" hangingPunct="1">
              <a:buNone/>
            </a:pPr>
            <a:endParaRPr lang="en-US" sz="2400" dirty="0" smtClean="0"/>
          </a:p>
          <a:p>
            <a:pPr eaLnBrk="1" hangingPunct="1">
              <a:buNone/>
            </a:pPr>
            <a:r>
              <a:rPr lang="en-US" dirty="0" smtClean="0"/>
              <a:t>aka the NETID domain or netid.washington.edu</a:t>
            </a:r>
          </a:p>
        </p:txBody>
      </p:sp>
      <p:sp>
        <p:nvSpPr>
          <p:cNvPr id="91141" name="Rectangle 5"/>
          <p:cNvSpPr>
            <a:spLocks noGrp="1" noChangeArrowheads="1"/>
          </p:cNvSpPr>
          <p:nvPr>
            <p:ph type="title"/>
          </p:nvPr>
        </p:nvSpPr>
        <p:spPr/>
        <p:txBody>
          <a:bodyPr/>
          <a:lstStyle/>
          <a:p>
            <a:pPr eaLnBrk="1" hangingPunct="1">
              <a:defRPr/>
            </a:pPr>
            <a:r>
              <a:rPr lang="en-US" dirty="0" smtClean="0"/>
              <a:t>2006: UW Windows Infrastructure</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fade">
                                      <p:cBhvr>
                                        <p:cTn id="7" dur="1000"/>
                                        <p:tgtEl>
                                          <p:spTgt spid="91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1139">
                                            <p:txEl>
                                              <p:pRg st="1" end="1"/>
                                            </p:txEl>
                                          </p:spTgt>
                                        </p:tgtEl>
                                        <p:attrNameLst>
                                          <p:attrName>style.visibility</p:attrName>
                                        </p:attrNameLst>
                                      </p:cBhvr>
                                      <p:to>
                                        <p:strVal val="visible"/>
                                      </p:to>
                                    </p:set>
                                    <p:animEffect transition="in" filter="fade">
                                      <p:cBhvr>
                                        <p:cTn id="12" dur="1000"/>
                                        <p:tgtEl>
                                          <p:spTgt spid="911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1139">
                                            <p:txEl>
                                              <p:pRg st="2" end="2"/>
                                            </p:txEl>
                                          </p:spTgt>
                                        </p:tgtEl>
                                        <p:attrNameLst>
                                          <p:attrName>style.visibility</p:attrName>
                                        </p:attrNameLst>
                                      </p:cBhvr>
                                      <p:to>
                                        <p:strVal val="visible"/>
                                      </p:to>
                                    </p:set>
                                    <p:animEffect transition="in" filter="fade">
                                      <p:cBhvr>
                                        <p:cTn id="17" dur="1000"/>
                                        <p:tgtEl>
                                          <p:spTgt spid="911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1139">
                                            <p:txEl>
                                              <p:pRg st="3" end="3"/>
                                            </p:txEl>
                                          </p:spTgt>
                                        </p:tgtEl>
                                        <p:attrNameLst>
                                          <p:attrName>style.visibility</p:attrName>
                                        </p:attrNameLst>
                                      </p:cBhvr>
                                      <p:to>
                                        <p:strVal val="visible"/>
                                      </p:to>
                                    </p:set>
                                    <p:animEffect transition="in" filter="fade">
                                      <p:cBhvr>
                                        <p:cTn id="22" dur="1000"/>
                                        <p:tgtEl>
                                          <p:spTgt spid="911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1139">
                                            <p:txEl>
                                              <p:pRg st="4" end="4"/>
                                            </p:txEl>
                                          </p:spTgt>
                                        </p:tgtEl>
                                        <p:attrNameLst>
                                          <p:attrName>style.visibility</p:attrName>
                                        </p:attrNameLst>
                                      </p:cBhvr>
                                      <p:to>
                                        <p:strVal val="visible"/>
                                      </p:to>
                                    </p:set>
                                    <p:animEffect transition="in" filter="fade">
                                      <p:cBhvr>
                                        <p:cTn id="27" dur="1000"/>
                                        <p:tgtEl>
                                          <p:spTgt spid="91139">
                                            <p:txEl>
                                              <p:pRg st="4" end="4"/>
                                            </p:txEl>
                                          </p:spTgt>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91139">
                                            <p:txEl>
                                              <p:pRg st="6" end="6"/>
                                            </p:txEl>
                                          </p:spTgt>
                                        </p:tgtEl>
                                        <p:attrNameLst>
                                          <p:attrName>style.visibility</p:attrName>
                                        </p:attrNameLst>
                                      </p:cBhvr>
                                      <p:to>
                                        <p:strVal val="visible"/>
                                      </p:to>
                                    </p:set>
                                    <p:animEffect transition="in" filter="fade">
                                      <p:cBhvr>
                                        <p:cTn id="31" dur="1000"/>
                                        <p:tgtEl>
                                          <p:spTgt spid="911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Picture 17" descr="silos.jpg"/>
          <p:cNvPicPr>
            <a:picLocks noChangeAspect="1"/>
          </p:cNvPicPr>
          <p:nvPr/>
        </p:nvPicPr>
        <p:blipFill>
          <a:blip r:embed="rId3"/>
          <a:stretch>
            <a:fillRect/>
          </a:stretch>
        </p:blipFill>
        <p:spPr>
          <a:xfrm>
            <a:off x="400050" y="457200"/>
            <a:ext cx="8343900" cy="5943600"/>
          </a:xfrm>
          <a:prstGeom prst="rect">
            <a:avLst/>
          </a:prstGeom>
        </p:spPr>
      </p:pic>
      <p:pic>
        <p:nvPicPr>
          <p:cNvPr id="19" name="Picture 18" descr="nearFuture.jpg"/>
          <p:cNvPicPr>
            <a:picLocks noChangeAspect="1"/>
          </p:cNvPicPr>
          <p:nvPr/>
        </p:nvPicPr>
        <p:blipFill>
          <a:blip r:embed="rId4"/>
          <a:stretch>
            <a:fillRect/>
          </a:stretch>
        </p:blipFill>
        <p:spPr>
          <a:xfrm>
            <a:off x="261937" y="457200"/>
            <a:ext cx="8620125" cy="5943600"/>
          </a:xfrm>
          <a:prstGeom prst="rect">
            <a:avLst/>
          </a:prstGeom>
        </p:spPr>
      </p:pic>
      <p:pic>
        <p:nvPicPr>
          <p:cNvPr id="20" name="Picture 19" descr="FarFuture.jpg"/>
          <p:cNvPicPr>
            <a:picLocks noChangeAspect="1"/>
          </p:cNvPicPr>
          <p:nvPr/>
        </p:nvPicPr>
        <p:blipFill>
          <a:blip r:embed="rId5"/>
          <a:stretch>
            <a:fillRect/>
          </a:stretch>
        </p:blipFill>
        <p:spPr>
          <a:xfrm>
            <a:off x="57150" y="2066925"/>
            <a:ext cx="9029700" cy="2724150"/>
          </a:xfrm>
          <a:prstGeom prst="rect">
            <a:avLst/>
          </a:prstGeom>
        </p:spPr>
      </p:pic>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1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r>
              <a:rPr lang="en-US" dirty="0" smtClean="0"/>
              <a:t>The </a:t>
            </a:r>
            <a:r>
              <a:rPr lang="en-US" dirty="0" smtClean="0"/>
              <a:t>Near Future</a:t>
            </a:r>
            <a:endParaRPr lang="en-US" sz="4400" dirty="0" smtClean="0"/>
          </a:p>
        </p:txBody>
      </p:sp>
      <p:sp>
        <p:nvSpPr>
          <p:cNvPr id="93187" name="Rectangle 3"/>
          <p:cNvSpPr>
            <a:spLocks noGrp="1" noChangeArrowheads="1"/>
          </p:cNvSpPr>
          <p:nvPr>
            <p:ph type="body" idx="1"/>
          </p:nvPr>
        </p:nvSpPr>
        <p:spPr/>
        <p:txBody>
          <a:bodyPr/>
          <a:lstStyle/>
          <a:p>
            <a:pPr eaLnBrk="1" hangingPunct="1"/>
            <a:r>
              <a:rPr lang="en-US" dirty="0" smtClean="0"/>
              <a:t>S</a:t>
            </a:r>
            <a:r>
              <a:rPr lang="en-US" dirty="0" smtClean="0"/>
              <a:t>hare </a:t>
            </a:r>
            <a:r>
              <a:rPr lang="en-US" dirty="0" smtClean="0"/>
              <a:t>vision that most campus Windows domains should consolidate into the NETID domain</a:t>
            </a:r>
          </a:p>
          <a:p>
            <a:pPr eaLnBrk="1" hangingPunct="1"/>
            <a:r>
              <a:rPr lang="en-US" dirty="0" smtClean="0"/>
              <a:t>Microsoft roadmap drafted to enable partnership with campus</a:t>
            </a:r>
          </a:p>
          <a:p>
            <a:pPr eaLnBrk="1" hangingPunct="1"/>
            <a:r>
              <a:rPr lang="en-US" dirty="0" smtClean="0"/>
              <a:t>C&amp;C will work with campus partners to provide central service offerings for Exchange and SharePoint on an expedited schedule</a:t>
            </a:r>
          </a:p>
          <a:p>
            <a:pPr eaLnBrk="1" hangingPunct="1"/>
            <a:r>
              <a:rPr lang="en-US" dirty="0" smtClean="0"/>
              <a:t>Nebula will move into the NETID domain and pilot these services</a:t>
            </a:r>
          </a:p>
          <a:p>
            <a:pPr eaLnBrk="1" hangingPunct="1"/>
            <a:endParaRPr lang="en-US" dirty="0" smtClean="0"/>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fade">
                                      <p:cBhvr>
                                        <p:cTn id="7" dur="1000"/>
                                        <p:tgtEl>
                                          <p:spTgt spid="93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187">
                                            <p:txEl>
                                              <p:pRg st="1" end="1"/>
                                            </p:txEl>
                                          </p:spTgt>
                                        </p:tgtEl>
                                        <p:attrNameLst>
                                          <p:attrName>style.visibility</p:attrName>
                                        </p:attrNameLst>
                                      </p:cBhvr>
                                      <p:to>
                                        <p:strVal val="visible"/>
                                      </p:to>
                                    </p:set>
                                    <p:animEffect transition="in" filter="fade">
                                      <p:cBhvr>
                                        <p:cTn id="12" dur="1000"/>
                                        <p:tgtEl>
                                          <p:spTgt spid="931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3187">
                                            <p:txEl>
                                              <p:pRg st="2" end="2"/>
                                            </p:txEl>
                                          </p:spTgt>
                                        </p:tgtEl>
                                        <p:attrNameLst>
                                          <p:attrName>style.visibility</p:attrName>
                                        </p:attrNameLst>
                                      </p:cBhvr>
                                      <p:to>
                                        <p:strVal val="visible"/>
                                      </p:to>
                                    </p:set>
                                    <p:animEffect transition="in" filter="fade">
                                      <p:cBhvr>
                                        <p:cTn id="17" dur="1000"/>
                                        <p:tgtEl>
                                          <p:spTgt spid="931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3187">
                                            <p:txEl>
                                              <p:pRg st="3" end="3"/>
                                            </p:txEl>
                                          </p:spTgt>
                                        </p:tgtEl>
                                        <p:attrNameLst>
                                          <p:attrName>style.visibility</p:attrName>
                                        </p:attrNameLst>
                                      </p:cBhvr>
                                      <p:to>
                                        <p:strVal val="visible"/>
                                      </p:to>
                                    </p:set>
                                    <p:animEffect transition="in" filter="fade">
                                      <p:cBhvr>
                                        <p:cTn id="22" dur="1000"/>
                                        <p:tgtEl>
                                          <p:spTgt spid="931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381000" y="685800"/>
            <a:ext cx="7620000" cy="838200"/>
          </a:xfrm>
        </p:spPr>
        <p:txBody>
          <a:bodyPr/>
          <a:lstStyle/>
          <a:p>
            <a:pPr eaLnBrk="1" hangingPunct="1">
              <a:defRPr/>
            </a:pPr>
            <a:r>
              <a:rPr lang="en-US" dirty="0" smtClean="0"/>
              <a:t>Microsoft Numbers, since 1/2007</a:t>
            </a:r>
          </a:p>
        </p:txBody>
      </p:sp>
      <p:sp>
        <p:nvSpPr>
          <p:cNvPr id="182275" name="Rectangle 3"/>
          <p:cNvSpPr>
            <a:spLocks noGrp="1" noChangeArrowheads="1"/>
          </p:cNvSpPr>
          <p:nvPr>
            <p:ph type="body" idx="1"/>
          </p:nvPr>
        </p:nvSpPr>
        <p:spPr>
          <a:xfrm>
            <a:off x="457200" y="1905000"/>
            <a:ext cx="8229600" cy="5029200"/>
          </a:xfrm>
        </p:spPr>
        <p:txBody>
          <a:bodyPr/>
          <a:lstStyle/>
          <a:p>
            <a:pPr eaLnBrk="1" hangingPunct="1">
              <a:lnSpc>
                <a:spcPct val="80000"/>
              </a:lnSpc>
              <a:buNone/>
            </a:pPr>
            <a:r>
              <a:rPr lang="en-US" dirty="0" smtClean="0"/>
              <a:t>Based on campus security scans</a:t>
            </a:r>
            <a:r>
              <a:rPr lang="en-US" baseline="30000" dirty="0" smtClean="0"/>
              <a:t>1</a:t>
            </a:r>
            <a:r>
              <a:rPr lang="en-US" dirty="0" smtClean="0"/>
              <a:t>:</a:t>
            </a:r>
          </a:p>
          <a:p>
            <a:pPr eaLnBrk="1" hangingPunct="1">
              <a:lnSpc>
                <a:spcPct val="80000"/>
              </a:lnSpc>
            </a:pPr>
            <a:r>
              <a:rPr lang="en-US" dirty="0" smtClean="0"/>
              <a:t>223 campus domain controllers</a:t>
            </a:r>
            <a:r>
              <a:rPr lang="en-US" baseline="30000" dirty="0" smtClean="0"/>
              <a:t>2</a:t>
            </a:r>
            <a:r>
              <a:rPr lang="en-US" dirty="0" smtClean="0"/>
              <a:t> </a:t>
            </a:r>
          </a:p>
          <a:p>
            <a:pPr eaLnBrk="1" hangingPunct="1">
              <a:lnSpc>
                <a:spcPct val="80000"/>
              </a:lnSpc>
            </a:pPr>
            <a:r>
              <a:rPr lang="en-US" dirty="0" smtClean="0"/>
              <a:t>263 campus IIS web servers</a:t>
            </a:r>
          </a:p>
          <a:p>
            <a:pPr eaLnBrk="1" hangingPunct="1">
              <a:lnSpc>
                <a:spcPct val="80000"/>
              </a:lnSpc>
            </a:pPr>
            <a:r>
              <a:rPr lang="en-US" dirty="0" smtClean="0"/>
              <a:t>74 campus Microsoft Dynamic DNS servers</a:t>
            </a:r>
          </a:p>
          <a:p>
            <a:pPr eaLnBrk="1" hangingPunct="1">
              <a:lnSpc>
                <a:spcPct val="80000"/>
              </a:lnSpc>
              <a:buNone/>
            </a:pPr>
            <a:endParaRPr lang="en-US" dirty="0" smtClean="0"/>
          </a:p>
          <a:p>
            <a:pPr eaLnBrk="1" hangingPunct="1">
              <a:lnSpc>
                <a:spcPct val="80000"/>
              </a:lnSpc>
              <a:buNone/>
            </a:pPr>
            <a:r>
              <a:rPr lang="en-US" dirty="0" smtClean="0"/>
              <a:t>Based on C&amp;C survey:</a:t>
            </a:r>
          </a:p>
          <a:p>
            <a:pPr eaLnBrk="1" hangingPunct="1">
              <a:lnSpc>
                <a:spcPct val="80000"/>
              </a:lnSpc>
            </a:pPr>
            <a:r>
              <a:rPr lang="en-US" dirty="0" smtClean="0"/>
              <a:t>Email: 38% use “Pine” vs. 32% use “Outlook”</a:t>
            </a:r>
          </a:p>
          <a:p>
            <a:pPr eaLnBrk="1" hangingPunct="1">
              <a:lnSpc>
                <a:spcPct val="80000"/>
              </a:lnSpc>
            </a:pPr>
            <a:r>
              <a:rPr lang="en-US" dirty="0" smtClean="0"/>
              <a:t>Calendar: 19% use Outlook vs. 12% use Oracle</a:t>
            </a:r>
          </a:p>
          <a:p>
            <a:pPr eaLnBrk="1" hangingPunct="1">
              <a:lnSpc>
                <a:spcPct val="80000"/>
              </a:lnSpc>
            </a:pPr>
            <a:r>
              <a:rPr lang="en-US" dirty="0" smtClean="0"/>
              <a:t>Relative use of OS: 75% of campus uses Windows more than 80% of time</a:t>
            </a:r>
          </a:p>
          <a:p>
            <a:pPr eaLnBrk="1" hangingPunct="1">
              <a:lnSpc>
                <a:spcPct val="80000"/>
              </a:lnSpc>
            </a:pPr>
            <a:endParaRPr lang="en-US" dirty="0" smtClean="0"/>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animEffect transition="in" filter="fade">
                                      <p:cBhvr>
                                        <p:cTn id="7" dur="1000"/>
                                        <p:tgtEl>
                                          <p:spTgt spid="182275">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animEffect transition="in" filter="fade">
                                      <p:cBhvr>
                                        <p:cTn id="11" dur="1000"/>
                                        <p:tgtEl>
                                          <p:spTgt spid="18227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82275">
                                            <p:txEl>
                                              <p:pRg st="2" end="2"/>
                                            </p:txEl>
                                          </p:spTgt>
                                        </p:tgtEl>
                                        <p:attrNameLst>
                                          <p:attrName>style.visibility</p:attrName>
                                        </p:attrNameLst>
                                      </p:cBhvr>
                                      <p:to>
                                        <p:strVal val="visible"/>
                                      </p:to>
                                    </p:set>
                                    <p:animEffect transition="in" filter="fade">
                                      <p:cBhvr>
                                        <p:cTn id="16" dur="1000"/>
                                        <p:tgtEl>
                                          <p:spTgt spid="18227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2275">
                                            <p:txEl>
                                              <p:pRg st="3" end="3"/>
                                            </p:txEl>
                                          </p:spTgt>
                                        </p:tgtEl>
                                        <p:attrNameLst>
                                          <p:attrName>style.visibility</p:attrName>
                                        </p:attrNameLst>
                                      </p:cBhvr>
                                      <p:to>
                                        <p:strVal val="visible"/>
                                      </p:to>
                                    </p:set>
                                    <p:animEffect transition="in" filter="fade">
                                      <p:cBhvr>
                                        <p:cTn id="21" dur="1000"/>
                                        <p:tgtEl>
                                          <p:spTgt spid="18227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82275">
                                            <p:txEl>
                                              <p:pRg st="5" end="5"/>
                                            </p:txEl>
                                          </p:spTgt>
                                        </p:tgtEl>
                                        <p:attrNameLst>
                                          <p:attrName>style.visibility</p:attrName>
                                        </p:attrNameLst>
                                      </p:cBhvr>
                                      <p:to>
                                        <p:strVal val="visible"/>
                                      </p:to>
                                    </p:set>
                                    <p:animEffect transition="in" filter="fade">
                                      <p:cBhvr>
                                        <p:cTn id="26" dur="1000"/>
                                        <p:tgtEl>
                                          <p:spTgt spid="182275">
                                            <p:txEl>
                                              <p:pRg st="5" end="5"/>
                                            </p:txEl>
                                          </p:spTgt>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182275">
                                            <p:txEl>
                                              <p:pRg st="6" end="6"/>
                                            </p:txEl>
                                          </p:spTgt>
                                        </p:tgtEl>
                                        <p:attrNameLst>
                                          <p:attrName>style.visibility</p:attrName>
                                        </p:attrNameLst>
                                      </p:cBhvr>
                                      <p:to>
                                        <p:strVal val="visible"/>
                                      </p:to>
                                    </p:set>
                                    <p:animEffect transition="in" filter="fade">
                                      <p:cBhvr>
                                        <p:cTn id="30" dur="1000"/>
                                        <p:tgtEl>
                                          <p:spTgt spid="182275">
                                            <p:txEl>
                                              <p:pRg st="6" end="6"/>
                                            </p:txEl>
                                          </p:spTgt>
                                        </p:tgtEl>
                                      </p:cBhvr>
                                    </p:animEffect>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182275">
                                            <p:txEl>
                                              <p:pRg st="7" end="7"/>
                                            </p:txEl>
                                          </p:spTgt>
                                        </p:tgtEl>
                                        <p:attrNameLst>
                                          <p:attrName>style.visibility</p:attrName>
                                        </p:attrNameLst>
                                      </p:cBhvr>
                                      <p:to>
                                        <p:strVal val="visible"/>
                                      </p:to>
                                    </p:set>
                                    <p:animEffect transition="in" filter="fade">
                                      <p:cBhvr>
                                        <p:cTn id="34" dur="1000"/>
                                        <p:tgtEl>
                                          <p:spTgt spid="182275">
                                            <p:txEl>
                                              <p:pRg st="7" end="7"/>
                                            </p:txEl>
                                          </p:spTgt>
                                        </p:tgtEl>
                                      </p:cBhvr>
                                    </p:animEffect>
                                  </p:childTnLst>
                                </p:cTn>
                              </p:par>
                            </p:childTnLst>
                          </p:cTn>
                        </p:par>
                        <p:par>
                          <p:cTn id="35" fill="hold">
                            <p:stCondLst>
                              <p:cond delay="3000"/>
                            </p:stCondLst>
                            <p:childTnLst>
                              <p:par>
                                <p:cTn id="36" presetID="10" presetClass="entr" presetSubtype="0" fill="hold" grpId="0" nodeType="afterEffect">
                                  <p:stCondLst>
                                    <p:cond delay="0"/>
                                  </p:stCondLst>
                                  <p:childTnLst>
                                    <p:set>
                                      <p:cBhvr>
                                        <p:cTn id="37" dur="1" fill="hold">
                                          <p:stCondLst>
                                            <p:cond delay="0"/>
                                          </p:stCondLst>
                                        </p:cTn>
                                        <p:tgtEl>
                                          <p:spTgt spid="182275">
                                            <p:txEl>
                                              <p:pRg st="8" end="8"/>
                                            </p:txEl>
                                          </p:spTgt>
                                        </p:tgtEl>
                                        <p:attrNameLst>
                                          <p:attrName>style.visibility</p:attrName>
                                        </p:attrNameLst>
                                      </p:cBhvr>
                                      <p:to>
                                        <p:strVal val="visible"/>
                                      </p:to>
                                    </p:set>
                                    <p:animEffect transition="in" filter="fade">
                                      <p:cBhvr>
                                        <p:cTn id="38" dur="1000"/>
                                        <p:tgtEl>
                                          <p:spTgt spid="1822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defRPr/>
            </a:pPr>
            <a:r>
              <a:rPr lang="en-US" dirty="0" smtClean="0"/>
              <a:t>Future Possibilities</a:t>
            </a:r>
          </a:p>
        </p:txBody>
      </p:sp>
      <p:sp>
        <p:nvSpPr>
          <p:cNvPr id="119811" name="Rectangle 3"/>
          <p:cNvSpPr>
            <a:spLocks noGrp="1" noChangeArrowheads="1"/>
          </p:cNvSpPr>
          <p:nvPr>
            <p:ph type="body" idx="1"/>
          </p:nvPr>
        </p:nvSpPr>
        <p:spPr/>
        <p:txBody>
          <a:bodyPr/>
          <a:lstStyle/>
          <a:p>
            <a:pPr eaLnBrk="1" hangingPunct="1">
              <a:spcBef>
                <a:spcPts val="0"/>
              </a:spcBef>
            </a:pPr>
            <a:r>
              <a:rPr lang="en-US" sz="2400" dirty="0" smtClean="0"/>
              <a:t>Provide Windows user and group management mechanisms</a:t>
            </a:r>
          </a:p>
          <a:p>
            <a:pPr eaLnBrk="1" hangingPunct="1">
              <a:spcBef>
                <a:spcPts val="0"/>
              </a:spcBef>
            </a:pPr>
            <a:r>
              <a:rPr lang="en-US" sz="2400" dirty="0" smtClean="0"/>
              <a:t>Office Communication Server / Exchange Unified Messaging</a:t>
            </a:r>
          </a:p>
          <a:p>
            <a:pPr eaLnBrk="1" hangingPunct="1">
              <a:spcBef>
                <a:spcPts val="0"/>
              </a:spcBef>
            </a:pPr>
            <a:r>
              <a:rPr lang="en-US" sz="2400" dirty="0" smtClean="0"/>
              <a:t>AD integrated </a:t>
            </a:r>
            <a:r>
              <a:rPr lang="en-US" sz="2400" dirty="0" smtClean="0"/>
              <a:t>certificate authority</a:t>
            </a:r>
          </a:p>
          <a:p>
            <a:pPr eaLnBrk="1" hangingPunct="1">
              <a:spcBef>
                <a:spcPts val="0"/>
              </a:spcBef>
            </a:pPr>
            <a:r>
              <a:rPr lang="en-US" sz="2400" dirty="0" smtClean="0"/>
              <a:t>Unix and Mac interoperability</a:t>
            </a:r>
          </a:p>
          <a:p>
            <a:pPr eaLnBrk="1" hangingPunct="1">
              <a:spcBef>
                <a:spcPts val="0"/>
              </a:spcBef>
            </a:pPr>
            <a:r>
              <a:rPr lang="en-US" sz="2400" dirty="0" smtClean="0"/>
              <a:t>Dynamic DNS</a:t>
            </a:r>
          </a:p>
          <a:p>
            <a:pPr eaLnBrk="1" hangingPunct="1">
              <a:spcBef>
                <a:spcPts val="0"/>
              </a:spcBef>
            </a:pPr>
            <a:r>
              <a:rPr lang="en-US" sz="2400" dirty="0" smtClean="0"/>
              <a:t>VPN Services</a:t>
            </a:r>
          </a:p>
          <a:p>
            <a:pPr eaLnBrk="1" hangingPunct="1">
              <a:spcBef>
                <a:spcPts val="0"/>
              </a:spcBef>
            </a:pPr>
            <a:r>
              <a:rPr lang="en-US" sz="2400" dirty="0" smtClean="0"/>
              <a:t>2-way </a:t>
            </a:r>
            <a:r>
              <a:rPr lang="en-US" sz="2400" dirty="0" smtClean="0"/>
              <a:t>password sync? Collapse Kerberos realms?</a:t>
            </a:r>
          </a:p>
          <a:p>
            <a:pPr eaLnBrk="1" hangingPunct="1">
              <a:spcBef>
                <a:spcPts val="0"/>
              </a:spcBef>
            </a:pPr>
            <a:r>
              <a:rPr lang="en-US" sz="2400" dirty="0" smtClean="0"/>
              <a:t>Active Directory Federated Services</a:t>
            </a:r>
          </a:p>
          <a:p>
            <a:pPr eaLnBrk="1" hangingPunct="1">
              <a:spcBef>
                <a:spcPts val="0"/>
              </a:spcBef>
            </a:pPr>
            <a:r>
              <a:rPr lang="en-US" sz="2400" dirty="0" smtClean="0"/>
              <a:t>Phase </a:t>
            </a:r>
            <a:r>
              <a:rPr lang="en-US" sz="2400" dirty="0" smtClean="0"/>
              <a:t>out UW forest?</a:t>
            </a:r>
          </a:p>
          <a:p>
            <a:pPr eaLnBrk="1" hangingPunct="1">
              <a:spcBef>
                <a:spcPts val="0"/>
              </a:spcBef>
            </a:pPr>
            <a:r>
              <a:rPr lang="en-US" sz="2400" dirty="0" smtClean="0"/>
              <a:t>Central IIS web service offering? (other than SharePoint) </a:t>
            </a:r>
          </a:p>
          <a:p>
            <a:pPr eaLnBrk="1" hangingPunct="1">
              <a:spcBef>
                <a:spcPts val="0"/>
              </a:spcBef>
            </a:pPr>
            <a:r>
              <a:rPr lang="en-US" sz="2400" dirty="0" smtClean="0"/>
              <a:t>&lt;Your favorite </a:t>
            </a:r>
            <a:r>
              <a:rPr lang="en-US" sz="2400" dirty="0" smtClean="0"/>
              <a:t>Windows thing </a:t>
            </a:r>
            <a:r>
              <a:rPr lang="en-US" sz="2400" dirty="0" smtClean="0"/>
              <a:t>here&gt;</a:t>
            </a:r>
            <a:endParaRPr lang="en-US" dirty="0" smtClean="0"/>
          </a:p>
          <a:p>
            <a:pPr eaLnBrk="1" hangingPunct="1">
              <a:spcBef>
                <a:spcPts val="0"/>
              </a:spcBef>
              <a:buNone/>
            </a:pPr>
            <a:endParaRPr lang="en-US" sz="2400" dirty="0" smtClean="0"/>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fade">
                                      <p:cBhvr>
                                        <p:cTn id="7" dur="1000"/>
                                        <p:tgtEl>
                                          <p:spTgt spid="119811">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19811">
                                            <p:txEl>
                                              <p:pRg st="1" end="1"/>
                                            </p:txEl>
                                          </p:spTgt>
                                        </p:tgtEl>
                                        <p:attrNameLst>
                                          <p:attrName>style.visibility</p:attrName>
                                        </p:attrNameLst>
                                      </p:cBhvr>
                                      <p:to>
                                        <p:strVal val="visible"/>
                                      </p:to>
                                    </p:set>
                                    <p:animEffect transition="in" filter="fade">
                                      <p:cBhvr>
                                        <p:cTn id="11" dur="1000"/>
                                        <p:tgtEl>
                                          <p:spTgt spid="11981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9811">
                                            <p:txEl>
                                              <p:pRg st="2" end="2"/>
                                            </p:txEl>
                                          </p:spTgt>
                                        </p:tgtEl>
                                        <p:attrNameLst>
                                          <p:attrName>style.visibility</p:attrName>
                                        </p:attrNameLst>
                                      </p:cBhvr>
                                      <p:to>
                                        <p:strVal val="visible"/>
                                      </p:to>
                                    </p:set>
                                    <p:animEffect transition="in" filter="fade">
                                      <p:cBhvr>
                                        <p:cTn id="16" dur="1000"/>
                                        <p:tgtEl>
                                          <p:spTgt spid="119811">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9811">
                                            <p:txEl>
                                              <p:pRg st="3" end="3"/>
                                            </p:txEl>
                                          </p:spTgt>
                                        </p:tgtEl>
                                        <p:attrNameLst>
                                          <p:attrName>style.visibility</p:attrName>
                                        </p:attrNameLst>
                                      </p:cBhvr>
                                      <p:to>
                                        <p:strVal val="visible"/>
                                      </p:to>
                                    </p:set>
                                    <p:animEffect transition="in" filter="fade">
                                      <p:cBhvr>
                                        <p:cTn id="20" dur="1000"/>
                                        <p:tgtEl>
                                          <p:spTgt spid="119811">
                                            <p:txEl>
                                              <p:pRg st="3" end="3"/>
                                            </p:tx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19811">
                                            <p:txEl>
                                              <p:pRg st="4" end="4"/>
                                            </p:txEl>
                                          </p:spTgt>
                                        </p:tgtEl>
                                        <p:attrNameLst>
                                          <p:attrName>style.visibility</p:attrName>
                                        </p:attrNameLst>
                                      </p:cBhvr>
                                      <p:to>
                                        <p:strVal val="visible"/>
                                      </p:to>
                                    </p:set>
                                    <p:animEffect transition="in" filter="fade">
                                      <p:cBhvr>
                                        <p:cTn id="24" dur="1000"/>
                                        <p:tgtEl>
                                          <p:spTgt spid="119811">
                                            <p:txEl>
                                              <p:pRg st="4" end="4"/>
                                            </p:txEl>
                                          </p:spTgt>
                                        </p:tgtEl>
                                      </p:cBhvr>
                                    </p:animEffect>
                                  </p:childTnLst>
                                </p:cTn>
                              </p:par>
                            </p:childTnLst>
                          </p:cTn>
                        </p:par>
                        <p:par>
                          <p:cTn id="25" fill="hold">
                            <p:stCondLst>
                              <p:cond delay="3000"/>
                            </p:stCondLst>
                            <p:childTnLst>
                              <p:par>
                                <p:cTn id="26" presetID="10" presetClass="entr" presetSubtype="0" fill="hold" grpId="0" nodeType="afterEffect">
                                  <p:stCondLst>
                                    <p:cond delay="0"/>
                                  </p:stCondLst>
                                  <p:childTnLst>
                                    <p:set>
                                      <p:cBhvr>
                                        <p:cTn id="27" dur="1" fill="hold">
                                          <p:stCondLst>
                                            <p:cond delay="0"/>
                                          </p:stCondLst>
                                        </p:cTn>
                                        <p:tgtEl>
                                          <p:spTgt spid="119811">
                                            <p:txEl>
                                              <p:pRg st="5" end="5"/>
                                            </p:txEl>
                                          </p:spTgt>
                                        </p:tgtEl>
                                        <p:attrNameLst>
                                          <p:attrName>style.visibility</p:attrName>
                                        </p:attrNameLst>
                                      </p:cBhvr>
                                      <p:to>
                                        <p:strVal val="visible"/>
                                      </p:to>
                                    </p:set>
                                    <p:animEffect transition="in" filter="fade">
                                      <p:cBhvr>
                                        <p:cTn id="28" dur="1000"/>
                                        <p:tgtEl>
                                          <p:spTgt spid="119811">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9811">
                                            <p:txEl>
                                              <p:pRg st="6" end="6"/>
                                            </p:txEl>
                                          </p:spTgt>
                                        </p:tgtEl>
                                        <p:attrNameLst>
                                          <p:attrName>style.visibility</p:attrName>
                                        </p:attrNameLst>
                                      </p:cBhvr>
                                      <p:to>
                                        <p:strVal val="visible"/>
                                      </p:to>
                                    </p:set>
                                    <p:animEffect transition="in" filter="fade">
                                      <p:cBhvr>
                                        <p:cTn id="33" dur="1000"/>
                                        <p:tgtEl>
                                          <p:spTgt spid="119811">
                                            <p:txEl>
                                              <p:pRg st="6" end="6"/>
                                            </p:txEl>
                                          </p:spTgt>
                                        </p:tgtEl>
                                      </p:cBhvr>
                                    </p:animEffect>
                                  </p:childTnLst>
                                </p:cTn>
                              </p:par>
                            </p:childTnLst>
                          </p:cTn>
                        </p:par>
                        <p:par>
                          <p:cTn id="34" fill="hold">
                            <p:stCondLst>
                              <p:cond delay="1000"/>
                            </p:stCondLst>
                            <p:childTnLst>
                              <p:par>
                                <p:cTn id="35" presetID="10" presetClass="entr" presetSubtype="0" fill="hold" grpId="0" nodeType="afterEffect">
                                  <p:stCondLst>
                                    <p:cond delay="0"/>
                                  </p:stCondLst>
                                  <p:childTnLst>
                                    <p:set>
                                      <p:cBhvr>
                                        <p:cTn id="36" dur="1" fill="hold">
                                          <p:stCondLst>
                                            <p:cond delay="0"/>
                                          </p:stCondLst>
                                        </p:cTn>
                                        <p:tgtEl>
                                          <p:spTgt spid="119811">
                                            <p:txEl>
                                              <p:pRg st="7" end="7"/>
                                            </p:txEl>
                                          </p:spTgt>
                                        </p:tgtEl>
                                        <p:attrNameLst>
                                          <p:attrName>style.visibility</p:attrName>
                                        </p:attrNameLst>
                                      </p:cBhvr>
                                      <p:to>
                                        <p:strVal val="visible"/>
                                      </p:to>
                                    </p:set>
                                    <p:animEffect transition="in" filter="fade">
                                      <p:cBhvr>
                                        <p:cTn id="37" dur="1000"/>
                                        <p:tgtEl>
                                          <p:spTgt spid="119811">
                                            <p:txEl>
                                              <p:pRg st="7" end="7"/>
                                            </p:txEl>
                                          </p:spTgt>
                                        </p:tgtEl>
                                      </p:cBhvr>
                                    </p:animEffect>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119811">
                                            <p:txEl>
                                              <p:pRg st="8" end="8"/>
                                            </p:txEl>
                                          </p:spTgt>
                                        </p:tgtEl>
                                        <p:attrNameLst>
                                          <p:attrName>style.visibility</p:attrName>
                                        </p:attrNameLst>
                                      </p:cBhvr>
                                      <p:to>
                                        <p:strVal val="visible"/>
                                      </p:to>
                                    </p:set>
                                    <p:animEffect transition="in" filter="fade">
                                      <p:cBhvr>
                                        <p:cTn id="41" dur="1000"/>
                                        <p:tgtEl>
                                          <p:spTgt spid="119811">
                                            <p:txEl>
                                              <p:pRg st="8" end="8"/>
                                            </p:txEl>
                                          </p:spTgt>
                                        </p:tgtEl>
                                      </p:cBhvr>
                                    </p:animEffect>
                                  </p:childTnLst>
                                </p:cTn>
                              </p:par>
                            </p:childTnLst>
                          </p:cTn>
                        </p:par>
                        <p:par>
                          <p:cTn id="42" fill="hold">
                            <p:stCondLst>
                              <p:cond delay="3000"/>
                            </p:stCondLst>
                            <p:childTnLst>
                              <p:par>
                                <p:cTn id="43" presetID="10" presetClass="entr" presetSubtype="0" fill="hold" grpId="0" nodeType="afterEffect">
                                  <p:stCondLst>
                                    <p:cond delay="0"/>
                                  </p:stCondLst>
                                  <p:childTnLst>
                                    <p:set>
                                      <p:cBhvr>
                                        <p:cTn id="44" dur="1" fill="hold">
                                          <p:stCondLst>
                                            <p:cond delay="0"/>
                                          </p:stCondLst>
                                        </p:cTn>
                                        <p:tgtEl>
                                          <p:spTgt spid="119811">
                                            <p:txEl>
                                              <p:pRg st="9" end="9"/>
                                            </p:txEl>
                                          </p:spTgt>
                                        </p:tgtEl>
                                        <p:attrNameLst>
                                          <p:attrName>style.visibility</p:attrName>
                                        </p:attrNameLst>
                                      </p:cBhvr>
                                      <p:to>
                                        <p:strVal val="visible"/>
                                      </p:to>
                                    </p:set>
                                    <p:animEffect transition="in" filter="fade">
                                      <p:cBhvr>
                                        <p:cTn id="45" dur="1000"/>
                                        <p:tgtEl>
                                          <p:spTgt spid="119811">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19811">
                                            <p:txEl>
                                              <p:pRg st="10" end="10"/>
                                            </p:txEl>
                                          </p:spTgt>
                                        </p:tgtEl>
                                        <p:attrNameLst>
                                          <p:attrName>style.visibility</p:attrName>
                                        </p:attrNameLst>
                                      </p:cBhvr>
                                      <p:to>
                                        <p:strVal val="visible"/>
                                      </p:to>
                                    </p:set>
                                    <p:animEffect transition="in" filter="fade">
                                      <p:cBhvr>
                                        <p:cTn id="50" dur="1000"/>
                                        <p:tgtEl>
                                          <p:spTgt spid="1198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uiExpand="1" build="p"/>
    </p:bldLst>
  </p:timing>
</p:sld>
</file>

<file path=ppt/theme/theme1.xml><?xml version="1.0" encoding="utf-8"?>
<a:theme xmlns:a="http://schemas.openxmlformats.org/drawingml/2006/main" name="UW Nebula Master Template-Try 1">
  <a:themeElements>
    <a:clrScheme name="UW Nebula Master Template-Try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W Nebula Master Template-Try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W Nebula Master Template-Try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W Nebula Master Template-Try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W Nebula Master Template-Try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W Nebula Master Template-Try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W Nebula Master Template-Try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W Nebula Master Template-Try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W Nebula Master Template-Try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W Nebula Master Template-Try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W Nebula Master Template-Try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W Nebula Master Template-Try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W Nebula Master Template-Try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W Nebula Master Template-Try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UW Nebula Master Template-Try 1</Template>
  <TotalTime>11796</TotalTime>
  <Words>1390</Words>
  <Application>Microsoft PowerPoint</Application>
  <PresentationFormat>On-screen Show (4:3)</PresentationFormat>
  <Paragraphs>153</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UW Nebula Master Template-Try 1</vt:lpstr>
      <vt:lpstr>State of Windows Services at the UW</vt:lpstr>
      <vt:lpstr>The Windows platform, circa 2000</vt:lpstr>
      <vt:lpstr>Where we’ve come from, circa 2000</vt:lpstr>
      <vt:lpstr>Key Pain Points Between Then and 2006</vt:lpstr>
      <vt:lpstr>2006: UW Windows Infrastructure</vt:lpstr>
      <vt:lpstr>Slide 6</vt:lpstr>
      <vt:lpstr>The Near Future</vt:lpstr>
      <vt:lpstr>Microsoft Numbers, since 1/2007</vt:lpstr>
      <vt:lpstr>Future Possibilities</vt:lpstr>
      <vt:lpstr>Nebula in a Nutshell</vt:lpstr>
      <vt:lpstr>Want to Know More?</vt:lpstr>
      <vt:lpstr>The End</vt:lpstr>
    </vt:vector>
  </TitlesOfParts>
  <Manager>Jim DeRoest</Manager>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NetIQ AppManager 5.0</dc:title>
  <dc:subject>Windows Infrastructure</dc:subject>
  <dc:creator>David Zazzo</dc:creator>
  <cp:keywords>netiq, appmanager, infrastructure, monitoring</cp:keywords>
  <cp:lastModifiedBy>barkills</cp:lastModifiedBy>
  <cp:revision>262</cp:revision>
  <dcterms:created xsi:type="dcterms:W3CDTF">2003-05-05T03:49:52Z</dcterms:created>
  <dcterms:modified xsi:type="dcterms:W3CDTF">2007-04-26T22:23:27Z</dcterms:modified>
  <cp:category>Infrastructure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-1856348919</vt:i4>
  </property>
  <property fmtid="{D5CDD505-2E9C-101B-9397-08002B2CF9AE}" pid="3" name="_NewReviewCycle">
    <vt:lpwstr/>
  </property>
  <property fmtid="{D5CDD505-2E9C-101B-9397-08002B2CF9AE}" pid="4" name="_EmailSubject">
    <vt:lpwstr>Revised:  stateOfWindows.pptx</vt:lpwstr>
  </property>
  <property fmtid="{D5CDD505-2E9C-101B-9397-08002B2CF9AE}" pid="5" name="_AuthorEmail">
    <vt:lpwstr>dzazzo@cac.washington.edu</vt:lpwstr>
  </property>
  <property fmtid="{D5CDD505-2E9C-101B-9397-08002B2CF9AE}" pid="6" name="_AuthorEmailDisplayName">
    <vt:lpwstr>David Zazzo</vt:lpwstr>
  </property>
</Properties>
</file>