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5" r:id="rId1"/>
  </p:sldMasterIdLst>
  <p:notesMasterIdLst>
    <p:notesMasterId r:id="rId15"/>
  </p:notesMasterIdLst>
  <p:handoutMasterIdLst>
    <p:handoutMasterId r:id="rId16"/>
  </p:handoutMasterIdLst>
  <p:sldIdLst>
    <p:sldId id="256" r:id="rId2"/>
    <p:sldId id="294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277" r:id="rId14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508D"/>
    <a:srgbClr val="4D4D73"/>
    <a:srgbClr val="565680"/>
    <a:srgbClr val="666699"/>
    <a:srgbClr val="F6F5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699" autoAdjust="0"/>
    <p:restoredTop sz="82579" autoAdjust="0"/>
  </p:normalViewPr>
  <p:slideViewPr>
    <p:cSldViewPr>
      <p:cViewPr>
        <p:scale>
          <a:sx n="95" d="100"/>
          <a:sy n="95" d="100"/>
        </p:scale>
        <p:origin x="-9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3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1914" y="-102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E4D4E41-420D-46E6-B0BE-7AC271C487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582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43434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800">
                <a:latin typeface="Segoe" pitchFamily="34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©2006 University of Washington. All rights reserved.</a:t>
            </a:r>
          </a:p>
          <a:p>
            <a:pPr>
              <a:defRPr/>
            </a:pPr>
            <a:r>
              <a:rPr lang="en-US"/>
              <a:t>This presentation is for informational purposes only. </a:t>
            </a:r>
          </a:p>
          <a:p>
            <a:pPr>
              <a:defRPr/>
            </a:pPr>
            <a:r>
              <a:rPr lang="en-US"/>
              <a:t>The University of Washington makes no warranties, express or implied, in this summary.</a:t>
            </a:r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867400" y="8829675"/>
            <a:ext cx="9890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2EAB19A-6C0B-4755-8EC4-A12081D294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47383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©2006 University of Washington. All rights reserved.</a:t>
            </a:r>
          </a:p>
          <a:p>
            <a:r>
              <a:rPr lang="en-US" smtClean="0"/>
              <a:t>This presentation is for informational purposes only. </a:t>
            </a:r>
          </a:p>
          <a:p>
            <a:r>
              <a:rPr lang="en-US" smtClean="0"/>
              <a:t>The University of Washington makes no warranties, express or implied, in this summary.</a:t>
            </a:r>
          </a:p>
        </p:txBody>
      </p:sp>
      <p:sp>
        <p:nvSpPr>
          <p:cNvPr id="2457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B6505E-2221-4F5F-AD9B-A3C9D056482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©2006 University of Washington. All rights reserved.</a:t>
            </a:r>
          </a:p>
          <a:p>
            <a:r>
              <a:rPr lang="en-US" smtClean="0"/>
              <a:t>This presentation is for informational purposes only. </a:t>
            </a:r>
          </a:p>
          <a:p>
            <a:r>
              <a:rPr lang="en-US" smtClean="0"/>
              <a:t>The University of Washington makes no warranties, express or implied, in this summary.</a:t>
            </a:r>
          </a:p>
        </p:txBody>
      </p:sp>
      <p:sp>
        <p:nvSpPr>
          <p:cNvPr id="430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461AC8-EEF9-4EFD-A734-A949B5164E4E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430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barkills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1947863"/>
            <a:ext cx="9144000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8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" y="2419350"/>
            <a:ext cx="80772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886200"/>
            <a:ext cx="6400800" cy="1752600"/>
          </a:xfrm>
        </p:spPr>
        <p:txBody>
          <a:bodyPr/>
          <a:lstStyle>
            <a:lvl1pPr marL="0" indent="0" algn="r">
              <a:lnSpc>
                <a:spcPct val="90000"/>
              </a:lnSpc>
              <a:spcBef>
                <a:spcPct val="0"/>
              </a:spcBef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720" y="6035040"/>
            <a:ext cx="2743200" cy="351190"/>
          </a:xfrm>
          <a:prstGeom prst="rect">
            <a:avLst/>
          </a:prstGeom>
          <a:effectLst>
            <a:glow rad="152400">
              <a:schemeClr val="accent1"/>
            </a:glow>
          </a:effectLst>
        </p:spPr>
      </p:pic>
    </p:spTree>
  </p:cSld>
  <p:clrMapOvr>
    <a:masterClrMapping/>
  </p:clrMapOvr>
  <p:transition spd="med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0"/>
            <a:ext cx="20574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60198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4038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038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barkills.png"/>
          <p:cNvPicPr>
            <a:picLocks noChangeAspect="1"/>
          </p:cNvPicPr>
          <p:nvPr/>
        </p:nvPicPr>
        <p:blipFill rotWithShape="1">
          <a:blip r:embed="rId13"/>
          <a:srcRect b="18934"/>
          <a:stretch/>
        </p:blipFill>
        <p:spPr bwMode="auto">
          <a:xfrm>
            <a:off x="0" y="-76200"/>
            <a:ext cx="9144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76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7620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229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450"/>
          <a:stretch/>
        </p:blipFill>
        <p:spPr>
          <a:xfrm>
            <a:off x="8163305" y="685800"/>
            <a:ext cx="752095" cy="548640"/>
          </a:xfrm>
          <a:prstGeom prst="rect">
            <a:avLst/>
          </a:prstGeom>
          <a:effectLst>
            <a:glow rad="88900">
              <a:schemeClr val="accent1">
                <a:alpha val="75000"/>
              </a:schemeClr>
            </a:glo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ransition spd="med">
    <p:strips dir="rd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lnSpc>
          <a:spcPct val="90000"/>
        </a:lnSpc>
        <a:spcBef>
          <a:spcPct val="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6pPr>
      <a:lvl7pPr marL="2971800" indent="-228600" algn="l" rtl="0" fontAlgn="base">
        <a:lnSpc>
          <a:spcPct val="90000"/>
        </a:lnSpc>
        <a:spcBef>
          <a:spcPct val="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7pPr>
      <a:lvl8pPr marL="3429000" indent="-228600" algn="l" rtl="0" fontAlgn="base">
        <a:lnSpc>
          <a:spcPct val="90000"/>
        </a:lnSpc>
        <a:spcBef>
          <a:spcPct val="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8pPr>
      <a:lvl9pPr marL="3886200" indent="-228600" algn="l" rtl="0" fontAlgn="base">
        <a:lnSpc>
          <a:spcPct val="90000"/>
        </a:lnSpc>
        <a:spcBef>
          <a:spcPct val="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r" eaLnBrk="1" hangingPunct="1">
              <a:defRPr/>
            </a:pPr>
            <a:r>
              <a:rPr lang="en-US" dirty="0" smtClean="0"/>
              <a:t>Integration: </a:t>
            </a:r>
            <a:br>
              <a:rPr lang="en-US" dirty="0" smtClean="0"/>
            </a:br>
            <a:r>
              <a:rPr lang="en-US" dirty="0" smtClean="0"/>
              <a:t>Office 365</a:t>
            </a:r>
          </a:p>
        </p:txBody>
      </p:sp>
      <p:sp>
        <p:nvSpPr>
          <p:cNvPr id="4098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/>
            <a:r>
              <a:rPr lang="en-US" sz="2400" u="sng" dirty="0" smtClean="0"/>
              <a:t>Brian Arkills</a:t>
            </a:r>
          </a:p>
          <a:p>
            <a:pPr algn="l" eaLnBrk="1" hangingPunct="1"/>
            <a:r>
              <a:rPr lang="en-US" sz="2400" dirty="0" smtClean="0"/>
              <a:t>Software Engineer, LDAP geek, AD bum, and Associate Troublemaking Officer </a:t>
            </a:r>
            <a:r>
              <a:rPr lang="en-US" sz="2400" dirty="0" smtClean="0">
                <a:sym typeface="Wingdings" pitchFamily="2" charset="2"/>
              </a:rPr>
              <a:t></a:t>
            </a:r>
          </a:p>
          <a:p>
            <a:pPr algn="l" eaLnBrk="1" hangingPunct="1"/>
            <a:r>
              <a:rPr lang="en-US" sz="2400" dirty="0" smtClean="0">
                <a:sym typeface="Wingdings" pitchFamily="2" charset="2"/>
              </a:rPr>
              <a:t>Identity and Access Management, UW-IT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Integration Decisions Made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migration from Live. “Green field” minimizes complications.</a:t>
            </a:r>
          </a:p>
          <a:p>
            <a:r>
              <a:rPr lang="en-US" dirty="0" smtClean="0"/>
              <a:t>Authentication: ADFS. New service offering. Unclear when we’ll be ready for more than Office 365.</a:t>
            </a:r>
          </a:p>
          <a:p>
            <a:r>
              <a:rPr lang="en-US" dirty="0" smtClean="0"/>
              <a:t>Directory sync &amp; user provisioning: FIM connector to NETID AD. More control to address confidential data issues.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088611"/>
      </p:ext>
    </p:extLst>
  </p:cSld>
  <p:clrMapOvr>
    <a:masterClrMapping/>
  </p:clrMapOvr>
  <p:transition spd="med">
    <p:strips dir="r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Integration Problems to Solve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License provisioning. </a:t>
            </a:r>
            <a:r>
              <a:rPr lang="en-US" dirty="0" smtClean="0"/>
              <a:t>Subscriptions </a:t>
            </a:r>
            <a:r>
              <a:rPr lang="en-US" dirty="0"/>
              <a:t>integration </a:t>
            </a:r>
            <a:r>
              <a:rPr lang="en-US" dirty="0" smtClean="0"/>
              <a:t>expected here, possibly leveraging NETID AD &amp; FIM.</a:t>
            </a:r>
            <a:endParaRPr lang="en-US" dirty="0"/>
          </a:p>
          <a:p>
            <a:r>
              <a:rPr lang="en-US" dirty="0" smtClean="0"/>
              <a:t>Email forwarding/Exchange </a:t>
            </a:r>
            <a:r>
              <a:rPr lang="en-US" dirty="0"/>
              <a:t>integration. </a:t>
            </a:r>
            <a:r>
              <a:rPr lang="en-US" dirty="0" smtClean="0"/>
              <a:t>Subscription/manage </a:t>
            </a:r>
            <a:r>
              <a:rPr lang="en-US" dirty="0"/>
              <a:t>page integration </a:t>
            </a:r>
            <a:r>
              <a:rPr lang="en-US" dirty="0" smtClean="0"/>
              <a:t>expected here</a:t>
            </a:r>
            <a:r>
              <a:rPr lang="en-US" dirty="0"/>
              <a:t>. May result in new subscription features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May need NETID AD phone and </a:t>
            </a:r>
            <a:r>
              <a:rPr lang="en-US" dirty="0"/>
              <a:t>email address </a:t>
            </a:r>
            <a:r>
              <a:rPr lang="en-US" dirty="0" smtClean="0"/>
              <a:t>fixes.</a:t>
            </a:r>
          </a:p>
          <a:p>
            <a:r>
              <a:rPr lang="en-US" dirty="0" err="1"/>
              <a:t>Lync</a:t>
            </a:r>
            <a:r>
              <a:rPr lang="en-US" dirty="0"/>
              <a:t>? </a:t>
            </a:r>
            <a:r>
              <a:rPr lang="en-US" dirty="0" err="1"/>
              <a:t>Sharepoint</a:t>
            </a:r>
            <a:r>
              <a:rPr lang="en-US" dirty="0"/>
              <a:t>? Exchange GAL</a:t>
            </a:r>
            <a:r>
              <a:rPr lang="en-US" dirty="0" smtClean="0"/>
              <a:t>?</a:t>
            </a:r>
          </a:p>
          <a:p>
            <a:r>
              <a:rPr lang="en-US" dirty="0" smtClean="0"/>
              <a:t>Some changes needed to UW Windows Live service &amp; service lifecycle </a:t>
            </a:r>
            <a:r>
              <a:rPr lang="en-US" dirty="0" err="1" smtClean="0"/>
              <a:t>eval</a:t>
            </a:r>
            <a:r>
              <a:rPr lang="en-US" dirty="0" smtClean="0"/>
              <a:t> needed there.</a:t>
            </a:r>
            <a:endParaRPr lang="en-US" dirty="0"/>
          </a:p>
          <a:p>
            <a:r>
              <a:rPr lang="en-US" dirty="0" smtClean="0"/>
              <a:t>In phase 2, we’ll need to address federation </a:t>
            </a:r>
            <a:r>
              <a:rPr lang="en-US" dirty="0" err="1" smtClean="0"/>
              <a:t>interop</a:t>
            </a:r>
            <a:r>
              <a:rPr lang="en-US" dirty="0" smtClean="0"/>
              <a:t>, </a:t>
            </a:r>
            <a:r>
              <a:rPr lang="en-US" dirty="0" err="1" smtClean="0"/>
              <a:t>weblogin</a:t>
            </a:r>
            <a:r>
              <a:rPr lang="en-US" dirty="0" smtClean="0"/>
              <a:t> integration, and </a:t>
            </a:r>
            <a:r>
              <a:rPr lang="en-US" dirty="0" err="1" smtClean="0"/>
              <a:t>displayName</a:t>
            </a:r>
            <a:r>
              <a:rPr lang="en-US" dirty="0" smtClean="0"/>
              <a:t> fix.</a:t>
            </a:r>
          </a:p>
        </p:txBody>
      </p:sp>
    </p:spTree>
    <p:extLst>
      <p:ext uri="{BB962C8B-B14F-4D97-AF65-F5344CB8AC3E}">
        <p14:creationId xmlns:p14="http://schemas.microsoft.com/office/powerpoint/2010/main" val="3833293170"/>
      </p:ext>
    </p:extLst>
  </p:cSld>
  <p:clrMapOvr>
    <a:masterClrMapping/>
  </p:clrMapOvr>
  <p:transition spd="med">
    <p:strips dir="r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838200"/>
            <a:ext cx="7321850" cy="546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154203"/>
      </p:ext>
    </p:extLst>
  </p:cSld>
  <p:clrMapOvr>
    <a:masterClrMapping/>
  </p:clrMapOvr>
  <p:transition spd="med">
    <p:strips dir="r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 End</a:t>
            </a:r>
          </a:p>
        </p:txBody>
      </p:sp>
      <p:sp>
        <p:nvSpPr>
          <p:cNvPr id="2150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81000" y="4572000"/>
            <a:ext cx="6400800" cy="1143000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en-US" sz="2000" dirty="0" smtClean="0"/>
              <a:t>Brian Arkills</a:t>
            </a:r>
          </a:p>
          <a:p>
            <a:pPr eaLnBrk="1" hangingPunct="1">
              <a:lnSpc>
                <a:spcPct val="70000"/>
              </a:lnSpc>
            </a:pPr>
            <a:r>
              <a:rPr lang="en-US" sz="2000" dirty="0" smtClean="0"/>
              <a:t>barkills@washington.edu</a:t>
            </a:r>
          </a:p>
          <a:p>
            <a:pPr eaLnBrk="1" hangingPunct="1">
              <a:lnSpc>
                <a:spcPct val="70000"/>
              </a:lnSpc>
            </a:pPr>
            <a:r>
              <a:rPr lang="en-US" sz="1800" dirty="0" smtClean="0"/>
              <a:t>http://www.netid.washington.edu </a:t>
            </a:r>
          </a:p>
          <a:p>
            <a:pPr eaLnBrk="1" hangingPunct="1">
              <a:lnSpc>
                <a:spcPct val="70000"/>
              </a:lnSpc>
            </a:pPr>
            <a:r>
              <a:rPr lang="en-US" sz="2000" dirty="0" smtClean="0"/>
              <a:t>http://sharepoint.washington.edu/windows</a:t>
            </a:r>
          </a:p>
          <a:p>
            <a:pPr eaLnBrk="1" hangingPunct="1">
              <a:lnSpc>
                <a:spcPct val="70000"/>
              </a:lnSpc>
            </a:pPr>
            <a:endParaRPr lang="en-US" sz="1800" dirty="0" smtClean="0"/>
          </a:p>
          <a:p>
            <a:pPr eaLnBrk="1" hangingPunct="1">
              <a:lnSpc>
                <a:spcPct val="70000"/>
              </a:lnSpc>
            </a:pPr>
            <a:r>
              <a:rPr lang="en-US" sz="1800" dirty="0" smtClean="0"/>
              <a:t>Author of LDAP Directories Explained</a:t>
            </a:r>
          </a:p>
        </p:txBody>
      </p:sp>
      <p:pic>
        <p:nvPicPr>
          <p:cNvPr id="21508" name="Picture 6" descr="MMj02363030000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2514600"/>
            <a:ext cx="6477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Level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charter has lots of wiggle room</a:t>
            </a:r>
          </a:p>
          <a:p>
            <a:r>
              <a:rPr lang="en-US" dirty="0" smtClean="0"/>
              <a:t>Envisioned as way to replace UW Exchange</a:t>
            </a:r>
          </a:p>
          <a:p>
            <a:r>
              <a:rPr lang="en-US" dirty="0" smtClean="0"/>
              <a:t>May also replace some parts of UW </a:t>
            </a:r>
            <a:r>
              <a:rPr lang="en-US" dirty="0" err="1" smtClean="0"/>
              <a:t>Sharepoint</a:t>
            </a:r>
            <a:endParaRPr lang="en-US" dirty="0" smtClean="0"/>
          </a:p>
          <a:p>
            <a:r>
              <a:rPr lang="en-US" dirty="0" smtClean="0"/>
              <a:t>May also fulfill ‘teleconference refresh’ project goals</a:t>
            </a:r>
          </a:p>
          <a:p>
            <a:r>
              <a:rPr lang="en-US" dirty="0" smtClean="0"/>
              <a:t>Because of MS Cloud technology constraints, was assumed to replace UW Windows Live service</a:t>
            </a:r>
          </a:p>
          <a:p>
            <a:pPr lvl="1"/>
            <a:r>
              <a:rPr lang="en-US" dirty="0" smtClean="0"/>
              <a:t>Computer Science impact</a:t>
            </a:r>
          </a:p>
          <a:p>
            <a:pPr lvl="1"/>
            <a:r>
              <a:rPr lang="en-US" dirty="0" smtClean="0"/>
              <a:t>Alumni impact</a:t>
            </a:r>
          </a:p>
          <a:p>
            <a:r>
              <a:rPr lang="en-US" b="1" dirty="0" smtClean="0"/>
              <a:t>Really</a:t>
            </a:r>
            <a:r>
              <a:rPr lang="en-US" dirty="0" smtClean="0"/>
              <a:t> long discovery phase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856142"/>
      </p:ext>
    </p:extLst>
  </p:cSld>
  <p:clrMapOvr>
    <a:masterClrMapping/>
  </p:clrMapOvr>
  <p:transition spd="med">
    <p:strips dir="r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Primarily Windows clients</a:t>
            </a:r>
          </a:p>
          <a:p>
            <a:r>
              <a:rPr lang="en-US" dirty="0" smtClean="0"/>
              <a:t>Mix of browser and fat clients</a:t>
            </a:r>
          </a:p>
          <a:p>
            <a:r>
              <a:rPr lang="en-US" dirty="0" smtClean="0"/>
              <a:t>Confusing array of directory synchronization, user provisioning, service provisioning, and authentication options. Each with different constraints and benefits, and some which only work in specific combinations.</a:t>
            </a:r>
          </a:p>
          <a:p>
            <a:r>
              <a:rPr lang="en-US" dirty="0" smtClean="0"/>
              <a:t>The usual email constraints that Exchange has + a given email address may only be assigned once in any Microsoft cloud based service. Must prove ownership of email domain.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526319"/>
      </p:ext>
    </p:extLst>
  </p:cSld>
  <p:clrMapOvr>
    <a:masterClrMapping/>
  </p:clrMapOvr>
  <p:transition spd="med">
    <p:strips dir="r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Types and Data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UW </a:t>
            </a:r>
            <a:r>
              <a:rPr lang="en-US" dirty="0" err="1" smtClean="0"/>
              <a:t>NetIDs</a:t>
            </a:r>
            <a:r>
              <a:rPr lang="en-US" dirty="0" smtClean="0"/>
              <a:t> (public w/o any other data)</a:t>
            </a:r>
          </a:p>
          <a:p>
            <a:r>
              <a:rPr lang="en-US" dirty="0" smtClean="0"/>
              <a:t>Passwords (confidential)</a:t>
            </a:r>
          </a:p>
          <a:p>
            <a:r>
              <a:rPr lang="en-US" dirty="0" smtClean="0"/>
              <a:t>Directory data—users, groups and contacts (mix of public, restricted and confidential)</a:t>
            </a:r>
          </a:p>
          <a:p>
            <a:r>
              <a:rPr lang="en-US" dirty="0" smtClean="0"/>
              <a:t>Medical related data—HIPPA (confidential)</a:t>
            </a:r>
          </a:p>
          <a:p>
            <a:r>
              <a:rPr lang="en-US" dirty="0" smtClean="0"/>
              <a:t>Student related data—FERPA (confidential)</a:t>
            </a:r>
          </a:p>
          <a:p>
            <a:r>
              <a:rPr lang="en-US" dirty="0" err="1" smtClean="0"/>
              <a:t>eDiscovery</a:t>
            </a:r>
            <a:r>
              <a:rPr lang="en-US" dirty="0" smtClean="0"/>
              <a:t> implications</a:t>
            </a:r>
          </a:p>
        </p:txBody>
      </p:sp>
    </p:spTree>
    <p:extLst>
      <p:ext uri="{BB962C8B-B14F-4D97-AF65-F5344CB8AC3E}">
        <p14:creationId xmlns:p14="http://schemas.microsoft.com/office/powerpoint/2010/main" val="3618605848"/>
      </p:ext>
    </p:extLst>
  </p:cSld>
  <p:clrMapOvr>
    <a:masterClrMapping/>
  </p:clrMapOvr>
  <p:transition spd="med">
    <p:strips dir="r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Population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 user population roughly equal to UW Exchange count + some </a:t>
            </a:r>
            <a:r>
              <a:rPr lang="en-US" dirty="0" err="1" smtClean="0"/>
              <a:t>MedCtr</a:t>
            </a:r>
            <a:r>
              <a:rPr lang="en-US" dirty="0" smtClean="0"/>
              <a:t> count = ~10k. </a:t>
            </a:r>
          </a:p>
          <a:p>
            <a:r>
              <a:rPr lang="en-US" dirty="0" smtClean="0"/>
              <a:t>Entire UW </a:t>
            </a:r>
            <a:r>
              <a:rPr lang="en-US" dirty="0" err="1" smtClean="0"/>
              <a:t>NetID</a:t>
            </a:r>
            <a:r>
              <a:rPr lang="en-US" dirty="0" smtClean="0"/>
              <a:t> population will be represented in Office 365 directory.</a:t>
            </a:r>
          </a:p>
          <a:p>
            <a:r>
              <a:rPr lang="en-US" dirty="0" smtClean="0"/>
              <a:t>Eligibility for employees or students. Unclear whether others can purchase. Unclear situation for alumni.</a:t>
            </a:r>
          </a:p>
          <a:p>
            <a:r>
              <a:rPr lang="en-US" dirty="0" smtClean="0"/>
              <a:t>Permits data access for additional populations.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747381"/>
      </p:ext>
    </p:extLst>
  </p:cSld>
  <p:clrMapOvr>
    <a:masterClrMapping/>
  </p:clrMapOvr>
  <p:transition spd="med">
    <p:strips dir="r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UW </a:t>
            </a:r>
            <a:r>
              <a:rPr lang="en-US" dirty="0" err="1" smtClean="0"/>
              <a:t>NetID</a:t>
            </a:r>
            <a:r>
              <a:rPr lang="en-US" dirty="0" smtClean="0"/>
              <a:t> integration desired: NETID AD preferred</a:t>
            </a:r>
          </a:p>
          <a:p>
            <a:r>
              <a:rPr lang="en-US" dirty="0" smtClean="0"/>
              <a:t>No consideration for 2 factor </a:t>
            </a:r>
            <a:r>
              <a:rPr lang="en-US" dirty="0" err="1" smtClean="0"/>
              <a:t>authN</a:t>
            </a:r>
            <a:r>
              <a:rPr lang="en-US" dirty="0" smtClean="0"/>
              <a:t> at this time.</a:t>
            </a:r>
          </a:p>
          <a:p>
            <a:r>
              <a:rPr lang="en-US" dirty="0" smtClean="0"/>
              <a:t>Federated authentication is supported, but only via ADFS at this time—SAML based federation coming later this year.</a:t>
            </a:r>
          </a:p>
          <a:p>
            <a:r>
              <a:rPr lang="en-US" dirty="0" smtClean="0"/>
              <a:t>Other sources of authentication are supported via Microsoft’s Federation Gateway.</a:t>
            </a:r>
          </a:p>
        </p:txBody>
      </p:sp>
    </p:spTree>
    <p:extLst>
      <p:ext uri="{BB962C8B-B14F-4D97-AF65-F5344CB8AC3E}">
        <p14:creationId xmlns:p14="http://schemas.microsoft.com/office/powerpoint/2010/main" val="633443873"/>
      </p:ext>
    </p:extLst>
  </p:cSld>
  <p:clrMapOvr>
    <a:masterClrMapping/>
  </p:clrMapOvr>
  <p:transition spd="med">
    <p:strips dir="r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Provisioning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Powershell</a:t>
            </a:r>
            <a:r>
              <a:rPr lang="en-US" dirty="0" smtClean="0"/>
              <a:t> based option (back door via Exchange Online). Can’t use federation</a:t>
            </a:r>
            <a:r>
              <a:rPr lang="en-US" dirty="0"/>
              <a:t> </a:t>
            </a:r>
            <a:r>
              <a:rPr lang="en-US" dirty="0" smtClean="0"/>
              <a:t>with this. Only “real-time/event-based” option; others are state-based.</a:t>
            </a:r>
          </a:p>
          <a:p>
            <a:r>
              <a:rPr lang="en-US" dirty="0" err="1" smtClean="0"/>
              <a:t>DirSync</a:t>
            </a:r>
            <a:r>
              <a:rPr lang="en-US" dirty="0" smtClean="0"/>
              <a:t> v2 option. Appliance which requires AD source, syncs all users, groups, contacts.</a:t>
            </a:r>
          </a:p>
          <a:p>
            <a:r>
              <a:rPr lang="en-US" dirty="0" smtClean="0"/>
              <a:t>FIM connector option. Open-ended connector you plug into your FIM instance. You supply and support data source, code, business rules, etc. At this time, requires MS Consulting to deploy.</a:t>
            </a:r>
          </a:p>
          <a:p>
            <a:r>
              <a:rPr lang="en-US" dirty="0" smtClean="0"/>
              <a:t>*ALSO* must provision licenses for variety of products and/or in a license suite. **VERY** messy.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459190"/>
      </p:ext>
    </p:extLst>
  </p:cSld>
  <p:clrMapOvr>
    <a:masterClrMapping/>
  </p:clrMapOvr>
  <p:transition spd="med">
    <p:strips dir="r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Integration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data currently in NETID AD.</a:t>
            </a:r>
          </a:p>
          <a:p>
            <a:r>
              <a:rPr lang="en-US" dirty="0" smtClean="0"/>
              <a:t>Would love data that’s currently missing in NETID AD, e.g. manager, photo, others</a:t>
            </a:r>
          </a:p>
          <a:p>
            <a:r>
              <a:rPr lang="en-US" dirty="0" smtClean="0"/>
              <a:t>Needs to integrate with on-premise UW Exchange (which will live on in some diminished form): Global Address List integration, calendar integration, etc.</a:t>
            </a:r>
          </a:p>
          <a:p>
            <a:r>
              <a:rPr lang="en-US" dirty="0" smtClean="0"/>
              <a:t>Was originally thought it would also need to integration with UW Windows Live. Considered “migration”.</a:t>
            </a:r>
          </a:p>
          <a:p>
            <a:r>
              <a:rPr lang="en-US" dirty="0" smtClean="0"/>
              <a:t>UW </a:t>
            </a:r>
            <a:r>
              <a:rPr lang="en-US" dirty="0" err="1" smtClean="0"/>
              <a:t>NetID</a:t>
            </a:r>
            <a:r>
              <a:rPr lang="en-US" dirty="0" smtClean="0"/>
              <a:t> Manage page integration for email forwarding (and perhaps other stuff)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232838"/>
      </p:ext>
    </p:extLst>
  </p:cSld>
  <p:clrMapOvr>
    <a:masterClrMapping/>
  </p:clrMapOvr>
  <p:transition spd="med">
    <p:strips dir="r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Schedule, Sponsor &amp; Visibility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 original charter, we should be done.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r>
              <a:rPr lang="en-US" dirty="0" smtClean="0">
                <a:sym typeface="Wingdings" pitchFamily="2" charset="2"/>
              </a:rPr>
              <a:t>Multiple phases expected. </a:t>
            </a:r>
          </a:p>
          <a:p>
            <a:r>
              <a:rPr lang="en-US" dirty="0" smtClean="0">
                <a:sym typeface="Wingdings" pitchFamily="2" charset="2"/>
              </a:rPr>
              <a:t>First phase is getting enough setup to be able to move UW Exchange mailboxes. Current projection is July/August.</a:t>
            </a:r>
          </a:p>
          <a:p>
            <a:r>
              <a:rPr lang="en-US" dirty="0" smtClean="0">
                <a:sym typeface="Wingdings" pitchFamily="2" charset="2"/>
              </a:rPr>
              <a:t>Second phase to fix directory sync (if needed), try to tie ADFS to Shibboleth &amp; </a:t>
            </a:r>
            <a:r>
              <a:rPr lang="en-US" dirty="0" err="1" smtClean="0">
                <a:sym typeface="Wingdings" pitchFamily="2" charset="2"/>
              </a:rPr>
              <a:t>weblogin</a:t>
            </a:r>
            <a:r>
              <a:rPr lang="en-US" dirty="0" smtClean="0">
                <a:sym typeface="Wingdings" pitchFamily="2" charset="2"/>
              </a:rPr>
              <a:t>, refactor NETID AD </a:t>
            </a:r>
            <a:r>
              <a:rPr lang="en-US" dirty="0" err="1" smtClean="0">
                <a:sym typeface="Wingdings" pitchFamily="2" charset="2"/>
              </a:rPr>
              <a:t>displayName</a:t>
            </a:r>
            <a:r>
              <a:rPr lang="en-US" dirty="0" smtClean="0">
                <a:sym typeface="Wingdings" pitchFamily="2" charset="2"/>
              </a:rPr>
              <a:t> provisioning. Unknown.</a:t>
            </a:r>
          </a:p>
          <a:p>
            <a:r>
              <a:rPr lang="en-US" dirty="0" smtClean="0"/>
              <a:t>Sponsored by Tom &amp; Kelli. High visibility—and expectation that folks can stop paying UW-IT $8/month for UW Exchange.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111259"/>
      </p:ext>
    </p:extLst>
  </p:cSld>
  <p:clrMapOvr>
    <a:masterClrMapping/>
  </p:clrMapOvr>
  <p:transition spd="med">
    <p:strips dir="rd"/>
  </p:transition>
</p:sld>
</file>

<file path=ppt/theme/theme1.xml><?xml version="1.0" encoding="utf-8"?>
<a:theme xmlns:a="http://schemas.openxmlformats.org/drawingml/2006/main" name="UW Nebula Master Template-Try 1">
  <a:themeElements>
    <a:clrScheme name="UW Nebula Master Template-Try 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UW Nebula Master Template-Try 1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W Nebula Master Template-Try 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Nebula Master Template-Try 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Nebula Master Template-Try 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Nebula Master Template-Try 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Nebula Master Template-Try 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Nebula Master Template-Try 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Nebula Master Template-Try 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Nebula Master Template-Try 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Nebula Master Template-Try 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Nebula Master Template-Try 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Nebula Master Template-Try 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Nebula Master Template-Try 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22249</TotalTime>
  <Words>809</Words>
  <Application>Microsoft Office PowerPoint</Application>
  <PresentationFormat>On-screen Show (4:3)</PresentationFormat>
  <Paragraphs>78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UW Nebula Master Template-Try 1</vt:lpstr>
      <vt:lpstr>Integration:  Office 365</vt:lpstr>
      <vt:lpstr>High Level Background</vt:lpstr>
      <vt:lpstr>Application Constraints</vt:lpstr>
      <vt:lpstr>Data Types and Data Classification</vt:lpstr>
      <vt:lpstr>User Population</vt:lpstr>
      <vt:lpstr>Authentication</vt:lpstr>
      <vt:lpstr>Provisioning</vt:lpstr>
      <vt:lpstr>Data Integration Needs</vt:lpstr>
      <vt:lpstr>Schedule, Sponsor &amp; Visibility</vt:lpstr>
      <vt:lpstr>Integration Decisions Made</vt:lpstr>
      <vt:lpstr>Integration Problems to Solve</vt:lpstr>
      <vt:lpstr>PowerPoint Presentation</vt:lpstr>
      <vt:lpstr>The End</vt:lpstr>
    </vt:vector>
  </TitlesOfParts>
  <Manager>Jim DeRoest</Manager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NetIQ AppManager 5.0</dc:title>
  <dc:subject>Windows Infrastructure</dc:subject>
  <dc:creator>David Zazzo</dc:creator>
  <cp:keywords>netiq, appmanager, infrastructure, monitoring</cp:keywords>
  <cp:lastModifiedBy>barkills</cp:lastModifiedBy>
  <cp:revision>1307</cp:revision>
  <dcterms:created xsi:type="dcterms:W3CDTF">2003-05-05T03:49:52Z</dcterms:created>
  <dcterms:modified xsi:type="dcterms:W3CDTF">2012-03-29T21:50:10Z</dcterms:modified>
  <cp:category>Infrastructure</cp:category>
</cp:coreProperties>
</file>