
<file path=[Content_Types].xml><?xml version="1.0" encoding="utf-8"?>
<Types xmlns="http://schemas.openxmlformats.org/package/2006/content-types">
  <Default Extension="png" ContentType="image/png"/>
  <Default Extension="bmp" ContentType="image/bmp"/>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5" r:id="rId1"/>
  </p:sldMasterIdLst>
  <p:notesMasterIdLst>
    <p:notesMasterId r:id="rId58"/>
  </p:notesMasterIdLst>
  <p:handoutMasterIdLst>
    <p:handoutMasterId r:id="rId59"/>
  </p:handoutMasterIdLst>
  <p:sldIdLst>
    <p:sldId id="256" r:id="rId2"/>
    <p:sldId id="339" r:id="rId3"/>
    <p:sldId id="334" r:id="rId4"/>
    <p:sldId id="284" r:id="rId5"/>
    <p:sldId id="369" r:id="rId6"/>
    <p:sldId id="370" r:id="rId7"/>
    <p:sldId id="371" r:id="rId8"/>
    <p:sldId id="372" r:id="rId9"/>
    <p:sldId id="373" r:id="rId10"/>
    <p:sldId id="374" r:id="rId11"/>
    <p:sldId id="375" r:id="rId12"/>
    <p:sldId id="376" r:id="rId13"/>
    <p:sldId id="377" r:id="rId14"/>
    <p:sldId id="378" r:id="rId15"/>
    <p:sldId id="379" r:id="rId16"/>
    <p:sldId id="380" r:id="rId17"/>
    <p:sldId id="381" r:id="rId18"/>
    <p:sldId id="395" r:id="rId19"/>
    <p:sldId id="382" r:id="rId20"/>
    <p:sldId id="383" r:id="rId21"/>
    <p:sldId id="384" r:id="rId22"/>
    <p:sldId id="385" r:id="rId23"/>
    <p:sldId id="386" r:id="rId24"/>
    <p:sldId id="387" r:id="rId25"/>
    <p:sldId id="388" r:id="rId26"/>
    <p:sldId id="389" r:id="rId27"/>
    <p:sldId id="390" r:id="rId28"/>
    <p:sldId id="407" r:id="rId29"/>
    <p:sldId id="391" r:id="rId30"/>
    <p:sldId id="392" r:id="rId31"/>
    <p:sldId id="393" r:id="rId32"/>
    <p:sldId id="340" r:id="rId33"/>
    <p:sldId id="341" r:id="rId34"/>
    <p:sldId id="401" r:id="rId35"/>
    <p:sldId id="342" r:id="rId36"/>
    <p:sldId id="350" r:id="rId37"/>
    <p:sldId id="319" r:id="rId38"/>
    <p:sldId id="409" r:id="rId39"/>
    <p:sldId id="394" r:id="rId40"/>
    <p:sldId id="322" r:id="rId41"/>
    <p:sldId id="408" r:id="rId42"/>
    <p:sldId id="335" r:id="rId43"/>
    <p:sldId id="277" r:id="rId44"/>
    <p:sldId id="331" r:id="rId45"/>
    <p:sldId id="400" r:id="rId46"/>
    <p:sldId id="405" r:id="rId47"/>
    <p:sldId id="406" r:id="rId48"/>
    <p:sldId id="366" r:id="rId49"/>
    <p:sldId id="402" r:id="rId50"/>
    <p:sldId id="403" r:id="rId51"/>
    <p:sldId id="396" r:id="rId52"/>
    <p:sldId id="397" r:id="rId53"/>
    <p:sldId id="398" r:id="rId54"/>
    <p:sldId id="399" r:id="rId55"/>
    <p:sldId id="404" r:id="rId56"/>
    <p:sldId id="368" r:id="rId57"/>
  </p:sldIdLst>
  <p:sldSz cx="9144000" cy="6858000" type="screen4x3"/>
  <p:notesSz cx="6985000" cy="92837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0101"/>
    <a:srgbClr val="950101"/>
    <a:srgbClr val="6B508D"/>
    <a:srgbClr val="4D4D73"/>
    <a:srgbClr val="565680"/>
    <a:srgbClr val="666699"/>
    <a:srgbClr val="F6F5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3699" autoAdjust="0"/>
    <p:restoredTop sz="82630" autoAdjust="0"/>
  </p:normalViewPr>
  <p:slideViewPr>
    <p:cSldViewPr>
      <p:cViewPr>
        <p:scale>
          <a:sx n="64" d="100"/>
          <a:sy n="64" d="100"/>
        </p:scale>
        <p:origin x="-1230" y="-72"/>
      </p:cViewPr>
      <p:guideLst>
        <p:guide orient="horz" pos="2160"/>
        <p:guide pos="2880"/>
      </p:guideLst>
    </p:cSldViewPr>
  </p:slideViewPr>
  <p:outlineViewPr>
    <p:cViewPr>
      <p:scale>
        <a:sx n="33" d="100"/>
        <a:sy n="33" d="100"/>
      </p:scale>
      <p:origin x="18" y="3375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01" d="100"/>
          <a:sy n="101" d="100"/>
        </p:scale>
        <p:origin x="-1914" y="-102"/>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0C478B-5205-48CF-BE4F-CC5532EF321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49AF9C4D-5B27-456D-A6A4-2BD4562496F0}">
      <dgm:prSet custT="1"/>
      <dgm:spPr>
        <a:solidFill>
          <a:schemeClr val="accent2">
            <a:lumMod val="60000"/>
            <a:lumOff val="40000"/>
          </a:schemeClr>
        </a:solidFill>
      </dgm:spPr>
      <dgm:t>
        <a:bodyPr/>
        <a:lstStyle/>
        <a:p>
          <a:pPr rtl="0"/>
          <a:r>
            <a:rPr lang="en-US" sz="1700" dirty="0" smtClean="0"/>
            <a:t>Resources</a:t>
          </a:r>
          <a:endParaRPr lang="en-US" sz="1700" dirty="0"/>
        </a:p>
      </dgm:t>
    </dgm:pt>
    <dgm:pt modelId="{A8E1445E-D8B0-4887-A9A4-66BB9F5B9A97}" type="parTrans" cxnId="{20F97592-036F-482A-A628-CDAEE405234F}">
      <dgm:prSet/>
      <dgm:spPr/>
      <dgm:t>
        <a:bodyPr/>
        <a:lstStyle/>
        <a:p>
          <a:endParaRPr lang="en-US"/>
        </a:p>
      </dgm:t>
    </dgm:pt>
    <dgm:pt modelId="{61497D72-2930-4B7A-B02B-20FBE96137E1}" type="sibTrans" cxnId="{20F97592-036F-482A-A628-CDAEE405234F}">
      <dgm:prSet/>
      <dgm:spPr/>
      <dgm:t>
        <a:bodyPr/>
        <a:lstStyle/>
        <a:p>
          <a:endParaRPr lang="en-US"/>
        </a:p>
      </dgm:t>
    </dgm:pt>
    <dgm:pt modelId="{80AD78BB-BAB2-46E1-9664-9E88082246B0}">
      <dgm:prSet custT="1"/>
      <dgm:spPr>
        <a:solidFill>
          <a:schemeClr val="accent2">
            <a:lumMod val="60000"/>
            <a:lumOff val="40000"/>
          </a:schemeClr>
        </a:solidFill>
      </dgm:spPr>
      <dgm:t>
        <a:bodyPr/>
        <a:lstStyle/>
        <a:p>
          <a:pPr rtl="0"/>
          <a:r>
            <a:rPr lang="en-US" sz="1700" dirty="0" smtClean="0"/>
            <a:t>Their names (URIs); addressability</a:t>
          </a:r>
          <a:endParaRPr lang="en-US" sz="1700" dirty="0"/>
        </a:p>
      </dgm:t>
    </dgm:pt>
    <dgm:pt modelId="{24ADE5E5-3569-4AA9-84E0-59B0FDF42A58}" type="parTrans" cxnId="{D85E6020-223C-4675-86F0-54866B9EF76A}">
      <dgm:prSet/>
      <dgm:spPr/>
      <dgm:t>
        <a:bodyPr/>
        <a:lstStyle/>
        <a:p>
          <a:endParaRPr lang="en-US"/>
        </a:p>
      </dgm:t>
    </dgm:pt>
    <dgm:pt modelId="{BB44BC7A-B000-4CD2-B291-1067E0AEC3DA}" type="sibTrans" cxnId="{D85E6020-223C-4675-86F0-54866B9EF76A}">
      <dgm:prSet/>
      <dgm:spPr/>
      <dgm:t>
        <a:bodyPr/>
        <a:lstStyle/>
        <a:p>
          <a:endParaRPr lang="en-US"/>
        </a:p>
      </dgm:t>
    </dgm:pt>
    <dgm:pt modelId="{89264890-A047-43D5-AA82-50EC6731755B}">
      <dgm:prSet custT="1"/>
      <dgm:spPr/>
      <dgm:t>
        <a:bodyPr/>
        <a:lstStyle/>
        <a:p>
          <a:r>
            <a:rPr lang="en-US" sz="1700" dirty="0" smtClean="0"/>
            <a:t>Your employment status at the UW</a:t>
          </a:r>
          <a:endParaRPr lang="en-US" sz="1700" dirty="0"/>
        </a:p>
      </dgm:t>
    </dgm:pt>
    <dgm:pt modelId="{88901316-BF7B-4BC0-A84C-6DBC3343958E}" type="parTrans" cxnId="{A7B20377-B8CE-4E9E-B1DE-57F561E3A3DA}">
      <dgm:prSet/>
      <dgm:spPr/>
      <dgm:t>
        <a:bodyPr/>
        <a:lstStyle/>
        <a:p>
          <a:endParaRPr lang="en-US"/>
        </a:p>
      </dgm:t>
    </dgm:pt>
    <dgm:pt modelId="{A0431659-8779-464B-A261-37117221DFEE}" type="sibTrans" cxnId="{A7B20377-B8CE-4E9E-B1DE-57F561E3A3DA}">
      <dgm:prSet/>
      <dgm:spPr/>
      <dgm:t>
        <a:bodyPr/>
        <a:lstStyle/>
        <a:p>
          <a:endParaRPr lang="en-US"/>
        </a:p>
      </dgm:t>
    </dgm:pt>
    <dgm:pt modelId="{6155CEE9-1276-4BBA-A026-72C4BA0F8B21}">
      <dgm:prSet custT="1"/>
      <dgm:spPr/>
      <dgm:t>
        <a:bodyPr/>
        <a:lstStyle/>
        <a:p>
          <a:r>
            <a:rPr lang="en-US" sz="1200" baseline="0" dirty="0" smtClean="0"/>
            <a:t>http://webservices.uw.edu/identity/person/rberk/employee/employmentstatus</a:t>
          </a:r>
          <a:endParaRPr lang="en-US" sz="1200" dirty="0"/>
        </a:p>
      </dgm:t>
    </dgm:pt>
    <dgm:pt modelId="{9F8214A0-F1A2-4462-94F0-EA43ED4B81C4}" type="parTrans" cxnId="{D06323D1-7C5D-4B1B-88B6-6D8525F098F4}">
      <dgm:prSet/>
      <dgm:spPr/>
      <dgm:t>
        <a:bodyPr/>
        <a:lstStyle/>
        <a:p>
          <a:endParaRPr lang="en-US"/>
        </a:p>
      </dgm:t>
    </dgm:pt>
    <dgm:pt modelId="{9447A3C5-CF0C-471B-A78B-BF7AD7860853}" type="sibTrans" cxnId="{D06323D1-7C5D-4B1B-88B6-6D8525F098F4}">
      <dgm:prSet/>
      <dgm:spPr/>
      <dgm:t>
        <a:bodyPr/>
        <a:lstStyle/>
        <a:p>
          <a:endParaRPr lang="en-US"/>
        </a:p>
      </dgm:t>
    </dgm:pt>
    <dgm:pt modelId="{DD08651E-1A13-4B66-A126-B8CF59D66886}" type="pres">
      <dgm:prSet presAssocID="{680C478B-5205-48CF-BE4F-CC5532EF3218}" presName="linear" presStyleCnt="0">
        <dgm:presLayoutVars>
          <dgm:dir/>
          <dgm:animLvl val="lvl"/>
          <dgm:resizeHandles val="exact"/>
        </dgm:presLayoutVars>
      </dgm:prSet>
      <dgm:spPr/>
      <dgm:t>
        <a:bodyPr/>
        <a:lstStyle/>
        <a:p>
          <a:endParaRPr lang="en-US"/>
        </a:p>
      </dgm:t>
    </dgm:pt>
    <dgm:pt modelId="{028E597F-7F9E-48A1-BDCD-2427F220926C}" type="pres">
      <dgm:prSet presAssocID="{49AF9C4D-5B27-456D-A6A4-2BD4562496F0}" presName="parentLin" presStyleCnt="0"/>
      <dgm:spPr/>
    </dgm:pt>
    <dgm:pt modelId="{77F63A14-99D0-46AD-AB6C-01E21BE8B2EF}" type="pres">
      <dgm:prSet presAssocID="{49AF9C4D-5B27-456D-A6A4-2BD4562496F0}" presName="parentLeftMargin" presStyleLbl="node1" presStyleIdx="0" presStyleCnt="2"/>
      <dgm:spPr/>
      <dgm:t>
        <a:bodyPr/>
        <a:lstStyle/>
        <a:p>
          <a:endParaRPr lang="en-US"/>
        </a:p>
      </dgm:t>
    </dgm:pt>
    <dgm:pt modelId="{A51DDE31-5BA0-4908-8F5E-3EE079A4DD8D}" type="pres">
      <dgm:prSet presAssocID="{49AF9C4D-5B27-456D-A6A4-2BD4562496F0}" presName="parentText" presStyleLbl="node1" presStyleIdx="0" presStyleCnt="2" custScaleY="135578">
        <dgm:presLayoutVars>
          <dgm:chMax val="0"/>
          <dgm:bulletEnabled val="1"/>
        </dgm:presLayoutVars>
      </dgm:prSet>
      <dgm:spPr/>
      <dgm:t>
        <a:bodyPr/>
        <a:lstStyle/>
        <a:p>
          <a:endParaRPr lang="en-US"/>
        </a:p>
      </dgm:t>
    </dgm:pt>
    <dgm:pt modelId="{FD4824BF-7C63-4066-8E08-50EFCD4CFF07}" type="pres">
      <dgm:prSet presAssocID="{49AF9C4D-5B27-456D-A6A4-2BD4562496F0}" presName="negativeSpace" presStyleCnt="0"/>
      <dgm:spPr/>
    </dgm:pt>
    <dgm:pt modelId="{F1164261-48B8-4208-863C-D5F4707E6545}" type="pres">
      <dgm:prSet presAssocID="{49AF9C4D-5B27-456D-A6A4-2BD4562496F0}" presName="childText" presStyleLbl="conFgAcc1" presStyleIdx="0" presStyleCnt="2">
        <dgm:presLayoutVars>
          <dgm:bulletEnabled val="1"/>
        </dgm:presLayoutVars>
      </dgm:prSet>
      <dgm:spPr/>
      <dgm:t>
        <a:bodyPr/>
        <a:lstStyle/>
        <a:p>
          <a:endParaRPr lang="en-US"/>
        </a:p>
      </dgm:t>
    </dgm:pt>
    <dgm:pt modelId="{0E3A64E4-8318-4181-826A-DC3A0A34838D}" type="pres">
      <dgm:prSet presAssocID="{61497D72-2930-4B7A-B02B-20FBE96137E1}" presName="spaceBetweenRectangles" presStyleCnt="0"/>
      <dgm:spPr/>
    </dgm:pt>
    <dgm:pt modelId="{3F5C1E11-9335-4F27-8255-493BEF2138A0}" type="pres">
      <dgm:prSet presAssocID="{80AD78BB-BAB2-46E1-9664-9E88082246B0}" presName="parentLin" presStyleCnt="0"/>
      <dgm:spPr/>
    </dgm:pt>
    <dgm:pt modelId="{2DCDC545-2DC1-4E6D-8601-4E82307F772C}" type="pres">
      <dgm:prSet presAssocID="{80AD78BB-BAB2-46E1-9664-9E88082246B0}" presName="parentLeftMargin" presStyleLbl="node1" presStyleIdx="0" presStyleCnt="2"/>
      <dgm:spPr/>
      <dgm:t>
        <a:bodyPr/>
        <a:lstStyle/>
        <a:p>
          <a:endParaRPr lang="en-US"/>
        </a:p>
      </dgm:t>
    </dgm:pt>
    <dgm:pt modelId="{EB15A835-B6A3-4133-AB63-1B20EC6DDFAC}" type="pres">
      <dgm:prSet presAssocID="{80AD78BB-BAB2-46E1-9664-9E88082246B0}" presName="parentText" presStyleLbl="node1" presStyleIdx="1" presStyleCnt="2" custScaleY="135578">
        <dgm:presLayoutVars>
          <dgm:chMax val="0"/>
          <dgm:bulletEnabled val="1"/>
        </dgm:presLayoutVars>
      </dgm:prSet>
      <dgm:spPr/>
      <dgm:t>
        <a:bodyPr/>
        <a:lstStyle/>
        <a:p>
          <a:endParaRPr lang="en-US"/>
        </a:p>
      </dgm:t>
    </dgm:pt>
    <dgm:pt modelId="{F6186C97-2865-4254-B544-20DDE3022A29}" type="pres">
      <dgm:prSet presAssocID="{80AD78BB-BAB2-46E1-9664-9E88082246B0}" presName="negativeSpace" presStyleCnt="0"/>
      <dgm:spPr/>
    </dgm:pt>
    <dgm:pt modelId="{42169DFE-7355-4414-928D-4FF8A16B812E}" type="pres">
      <dgm:prSet presAssocID="{80AD78BB-BAB2-46E1-9664-9E88082246B0}" presName="childText" presStyleLbl="conFgAcc1" presStyleIdx="1" presStyleCnt="2" custLinFactNeighborX="-5660" custLinFactNeighborY="14142">
        <dgm:presLayoutVars>
          <dgm:bulletEnabled val="1"/>
        </dgm:presLayoutVars>
      </dgm:prSet>
      <dgm:spPr/>
      <dgm:t>
        <a:bodyPr/>
        <a:lstStyle/>
        <a:p>
          <a:endParaRPr lang="en-US"/>
        </a:p>
      </dgm:t>
    </dgm:pt>
  </dgm:ptLst>
  <dgm:cxnLst>
    <dgm:cxn modelId="{A7B20377-B8CE-4E9E-B1DE-57F561E3A3DA}" srcId="{49AF9C4D-5B27-456D-A6A4-2BD4562496F0}" destId="{89264890-A047-43D5-AA82-50EC6731755B}" srcOrd="0" destOrd="0" parTransId="{88901316-BF7B-4BC0-A84C-6DBC3343958E}" sibTransId="{A0431659-8779-464B-A261-37117221DFEE}"/>
    <dgm:cxn modelId="{20F97592-036F-482A-A628-CDAEE405234F}" srcId="{680C478B-5205-48CF-BE4F-CC5532EF3218}" destId="{49AF9C4D-5B27-456D-A6A4-2BD4562496F0}" srcOrd="0" destOrd="0" parTransId="{A8E1445E-D8B0-4887-A9A4-66BB9F5B9A97}" sibTransId="{61497D72-2930-4B7A-B02B-20FBE96137E1}"/>
    <dgm:cxn modelId="{E73C02CB-FF5F-4F0A-A228-847440580E06}" type="presOf" srcId="{80AD78BB-BAB2-46E1-9664-9E88082246B0}" destId="{2DCDC545-2DC1-4E6D-8601-4E82307F772C}" srcOrd="0" destOrd="0" presId="urn:microsoft.com/office/officeart/2005/8/layout/list1"/>
    <dgm:cxn modelId="{9CF2363A-FB42-4D45-B84A-1BA1D7108967}" type="presOf" srcId="{89264890-A047-43D5-AA82-50EC6731755B}" destId="{F1164261-48B8-4208-863C-D5F4707E6545}" srcOrd="0" destOrd="0" presId="urn:microsoft.com/office/officeart/2005/8/layout/list1"/>
    <dgm:cxn modelId="{E5E467CC-F08D-4E04-836C-0D144049873F}" type="presOf" srcId="{6155CEE9-1276-4BBA-A026-72C4BA0F8B21}" destId="{42169DFE-7355-4414-928D-4FF8A16B812E}" srcOrd="0" destOrd="0" presId="urn:microsoft.com/office/officeart/2005/8/layout/list1"/>
    <dgm:cxn modelId="{D06323D1-7C5D-4B1B-88B6-6D8525F098F4}" srcId="{80AD78BB-BAB2-46E1-9664-9E88082246B0}" destId="{6155CEE9-1276-4BBA-A026-72C4BA0F8B21}" srcOrd="0" destOrd="0" parTransId="{9F8214A0-F1A2-4462-94F0-EA43ED4B81C4}" sibTransId="{9447A3C5-CF0C-471B-A78B-BF7AD7860853}"/>
    <dgm:cxn modelId="{A5C6C22F-679E-47EF-9C6A-7430F0B2BEBE}" type="presOf" srcId="{49AF9C4D-5B27-456D-A6A4-2BD4562496F0}" destId="{77F63A14-99D0-46AD-AB6C-01E21BE8B2EF}" srcOrd="0" destOrd="0" presId="urn:microsoft.com/office/officeart/2005/8/layout/list1"/>
    <dgm:cxn modelId="{F4B216F5-5BA4-4986-8B56-01F66550A5BE}" type="presOf" srcId="{680C478B-5205-48CF-BE4F-CC5532EF3218}" destId="{DD08651E-1A13-4B66-A126-B8CF59D66886}" srcOrd="0" destOrd="0" presId="urn:microsoft.com/office/officeart/2005/8/layout/list1"/>
    <dgm:cxn modelId="{D85E6020-223C-4675-86F0-54866B9EF76A}" srcId="{680C478B-5205-48CF-BE4F-CC5532EF3218}" destId="{80AD78BB-BAB2-46E1-9664-9E88082246B0}" srcOrd="1" destOrd="0" parTransId="{24ADE5E5-3569-4AA9-84E0-59B0FDF42A58}" sibTransId="{BB44BC7A-B000-4CD2-B291-1067E0AEC3DA}"/>
    <dgm:cxn modelId="{ABEE2B6D-0D71-4B76-A302-3DDC47D4A107}" type="presOf" srcId="{80AD78BB-BAB2-46E1-9664-9E88082246B0}" destId="{EB15A835-B6A3-4133-AB63-1B20EC6DDFAC}" srcOrd="1" destOrd="0" presId="urn:microsoft.com/office/officeart/2005/8/layout/list1"/>
    <dgm:cxn modelId="{D0928D6D-5ADB-4C0A-B5E3-358B500F75E3}" type="presOf" srcId="{49AF9C4D-5B27-456D-A6A4-2BD4562496F0}" destId="{A51DDE31-5BA0-4908-8F5E-3EE079A4DD8D}" srcOrd="1" destOrd="0" presId="urn:microsoft.com/office/officeart/2005/8/layout/list1"/>
    <dgm:cxn modelId="{0A82F64E-B69D-47F3-AF24-8F89C3F77B42}" type="presParOf" srcId="{DD08651E-1A13-4B66-A126-B8CF59D66886}" destId="{028E597F-7F9E-48A1-BDCD-2427F220926C}" srcOrd="0" destOrd="0" presId="urn:microsoft.com/office/officeart/2005/8/layout/list1"/>
    <dgm:cxn modelId="{5C60F3C6-F11F-4981-9C0E-991BE0ABC9BF}" type="presParOf" srcId="{028E597F-7F9E-48A1-BDCD-2427F220926C}" destId="{77F63A14-99D0-46AD-AB6C-01E21BE8B2EF}" srcOrd="0" destOrd="0" presId="urn:microsoft.com/office/officeart/2005/8/layout/list1"/>
    <dgm:cxn modelId="{C1CF06CB-DBA8-4C18-A0DB-9A2EE0893F07}" type="presParOf" srcId="{028E597F-7F9E-48A1-BDCD-2427F220926C}" destId="{A51DDE31-5BA0-4908-8F5E-3EE079A4DD8D}" srcOrd="1" destOrd="0" presId="urn:microsoft.com/office/officeart/2005/8/layout/list1"/>
    <dgm:cxn modelId="{546B4418-BA3B-43F8-837E-3AE52B015BCF}" type="presParOf" srcId="{DD08651E-1A13-4B66-A126-B8CF59D66886}" destId="{FD4824BF-7C63-4066-8E08-50EFCD4CFF07}" srcOrd="1" destOrd="0" presId="urn:microsoft.com/office/officeart/2005/8/layout/list1"/>
    <dgm:cxn modelId="{372DE54C-0524-4558-B3FB-70E13EFDB5FA}" type="presParOf" srcId="{DD08651E-1A13-4B66-A126-B8CF59D66886}" destId="{F1164261-48B8-4208-863C-D5F4707E6545}" srcOrd="2" destOrd="0" presId="urn:microsoft.com/office/officeart/2005/8/layout/list1"/>
    <dgm:cxn modelId="{7DF5746B-A43D-4DA5-B4AC-34986F78B539}" type="presParOf" srcId="{DD08651E-1A13-4B66-A126-B8CF59D66886}" destId="{0E3A64E4-8318-4181-826A-DC3A0A34838D}" srcOrd="3" destOrd="0" presId="urn:microsoft.com/office/officeart/2005/8/layout/list1"/>
    <dgm:cxn modelId="{F68289BF-4F55-4513-9D93-7BFA19E22A06}" type="presParOf" srcId="{DD08651E-1A13-4B66-A126-B8CF59D66886}" destId="{3F5C1E11-9335-4F27-8255-493BEF2138A0}" srcOrd="4" destOrd="0" presId="urn:microsoft.com/office/officeart/2005/8/layout/list1"/>
    <dgm:cxn modelId="{AF48FAE3-E0D2-4D11-8EAE-5FCFD3A0CBFE}" type="presParOf" srcId="{3F5C1E11-9335-4F27-8255-493BEF2138A0}" destId="{2DCDC545-2DC1-4E6D-8601-4E82307F772C}" srcOrd="0" destOrd="0" presId="urn:microsoft.com/office/officeart/2005/8/layout/list1"/>
    <dgm:cxn modelId="{6B5D626B-A2E4-4DD1-9920-DA636D862923}" type="presParOf" srcId="{3F5C1E11-9335-4F27-8255-493BEF2138A0}" destId="{EB15A835-B6A3-4133-AB63-1B20EC6DDFAC}" srcOrd="1" destOrd="0" presId="urn:microsoft.com/office/officeart/2005/8/layout/list1"/>
    <dgm:cxn modelId="{EF164361-F634-44B1-9108-3FD5EAD9E28B}" type="presParOf" srcId="{DD08651E-1A13-4B66-A126-B8CF59D66886}" destId="{F6186C97-2865-4254-B544-20DDE3022A29}" srcOrd="5" destOrd="0" presId="urn:microsoft.com/office/officeart/2005/8/layout/list1"/>
    <dgm:cxn modelId="{337E3653-41C0-4755-BDCA-55EAF5624EF7}" type="presParOf" srcId="{DD08651E-1A13-4B66-A126-B8CF59D66886}" destId="{42169DFE-7355-4414-928D-4FF8A16B812E}"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D875398-67F7-4067-8053-330476AE19F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3669E292-C647-4930-BC09-18F5B913868D}">
      <dgm:prSet/>
      <dgm:spPr>
        <a:solidFill>
          <a:schemeClr val="accent2">
            <a:lumMod val="60000"/>
            <a:lumOff val="40000"/>
          </a:schemeClr>
        </a:solidFill>
      </dgm:spPr>
      <dgm:t>
        <a:bodyPr/>
        <a:lstStyle/>
        <a:p>
          <a:pPr rtl="0"/>
          <a:r>
            <a:rPr lang="en-US" dirty="0" smtClean="0"/>
            <a:t>Uniform Interface (GET, PUT, POST, DELETE)</a:t>
          </a:r>
          <a:endParaRPr lang="en-US" dirty="0"/>
        </a:p>
      </dgm:t>
    </dgm:pt>
    <dgm:pt modelId="{F268A532-6FC0-49DF-B458-6647EDECAB08}" type="parTrans" cxnId="{53220516-5B3D-4D4F-BCEE-9D15B4001CA1}">
      <dgm:prSet/>
      <dgm:spPr/>
      <dgm:t>
        <a:bodyPr/>
        <a:lstStyle/>
        <a:p>
          <a:endParaRPr lang="en-US"/>
        </a:p>
      </dgm:t>
    </dgm:pt>
    <dgm:pt modelId="{5EC7E363-E494-4FCF-BAC2-485D93C7685A}" type="sibTrans" cxnId="{53220516-5B3D-4D4F-BCEE-9D15B4001CA1}">
      <dgm:prSet/>
      <dgm:spPr/>
      <dgm:t>
        <a:bodyPr/>
        <a:lstStyle/>
        <a:p>
          <a:endParaRPr lang="en-US"/>
        </a:p>
      </dgm:t>
    </dgm:pt>
    <dgm:pt modelId="{EFF2E2BB-A3B8-4DCE-AB3E-22524476E4AB}">
      <dgm:prSet/>
      <dgm:spPr/>
      <dgm:t>
        <a:bodyPr/>
        <a:lstStyle/>
        <a:p>
          <a:r>
            <a:rPr lang="en-US" b="1" dirty="0" smtClean="0"/>
            <a:t>GET</a:t>
          </a:r>
          <a:r>
            <a:rPr lang="en-US" dirty="0" smtClean="0"/>
            <a:t> </a:t>
          </a:r>
          <a:r>
            <a:rPr lang="en-US" baseline="0" dirty="0" smtClean="0"/>
            <a:t>/identity/person/</a:t>
          </a:r>
          <a:r>
            <a:rPr lang="en-US" baseline="0" dirty="0" err="1" smtClean="0"/>
            <a:t>rberk</a:t>
          </a:r>
          <a:r>
            <a:rPr lang="en-US" baseline="0" dirty="0" smtClean="0"/>
            <a:t>/employee/</a:t>
          </a:r>
          <a:r>
            <a:rPr lang="en-US" baseline="0" dirty="0" err="1" smtClean="0"/>
            <a:t>employmentstatus</a:t>
          </a:r>
          <a:r>
            <a:rPr lang="en-US" baseline="0" dirty="0" smtClean="0"/>
            <a:t/>
          </a:r>
          <a:br>
            <a:rPr lang="en-US" baseline="0" dirty="0" smtClean="0"/>
          </a:br>
          <a:r>
            <a:rPr lang="en-US" dirty="0" smtClean="0"/>
            <a:t>&lt;</a:t>
          </a:r>
          <a:r>
            <a:rPr lang="en-US" dirty="0" err="1" smtClean="0"/>
            <a:t>EmploymentStatus</a:t>
          </a:r>
          <a:r>
            <a:rPr lang="en-US" dirty="0" smtClean="0"/>
            <a:t>&gt;ACTIVE&lt;/</a:t>
          </a:r>
          <a:r>
            <a:rPr lang="en-US" dirty="0" err="1" smtClean="0"/>
            <a:t>EmploymentStatus</a:t>
          </a:r>
          <a:r>
            <a:rPr lang="en-US" dirty="0" smtClean="0"/>
            <a:t>&gt;</a:t>
          </a:r>
          <a:endParaRPr lang="en-US" dirty="0"/>
        </a:p>
      </dgm:t>
    </dgm:pt>
    <dgm:pt modelId="{8D555148-8268-458F-B593-BAA5AB467249}" type="parTrans" cxnId="{2314C268-405E-4446-A9B1-1CC833B8F371}">
      <dgm:prSet/>
      <dgm:spPr/>
      <dgm:t>
        <a:bodyPr/>
        <a:lstStyle/>
        <a:p>
          <a:endParaRPr lang="en-US"/>
        </a:p>
      </dgm:t>
    </dgm:pt>
    <dgm:pt modelId="{E24A9EF0-99B9-4411-8151-9C3A1096DEA4}" type="sibTrans" cxnId="{2314C268-405E-4446-A9B1-1CC833B8F371}">
      <dgm:prSet/>
      <dgm:spPr/>
      <dgm:t>
        <a:bodyPr/>
        <a:lstStyle/>
        <a:p>
          <a:endParaRPr lang="en-US"/>
        </a:p>
      </dgm:t>
    </dgm:pt>
    <dgm:pt modelId="{3C5E76EA-F068-4523-9F93-F3EE7D26C7E1}">
      <dgm:prSet/>
      <dgm:spPr/>
      <dgm:t>
        <a:bodyPr/>
        <a:lstStyle/>
        <a:p>
          <a:r>
            <a:rPr lang="en-US" b="1" dirty="0" smtClean="0"/>
            <a:t>PUT</a:t>
          </a:r>
          <a:r>
            <a:rPr lang="en-US" dirty="0" smtClean="0"/>
            <a:t> </a:t>
          </a:r>
          <a:r>
            <a:rPr lang="en-US" baseline="0" dirty="0" smtClean="0"/>
            <a:t>/identity/person/</a:t>
          </a:r>
          <a:r>
            <a:rPr lang="en-US" baseline="0" dirty="0" err="1" smtClean="0"/>
            <a:t>rberk</a:t>
          </a:r>
          <a:r>
            <a:rPr lang="en-US" baseline="0" dirty="0" smtClean="0"/>
            <a:t>/employee/</a:t>
          </a:r>
          <a:r>
            <a:rPr lang="en-US" baseline="0" dirty="0" err="1" smtClean="0"/>
            <a:t>employmentstatus</a:t>
          </a:r>
          <a:r>
            <a:rPr lang="en-US" baseline="0" dirty="0" smtClean="0"/>
            <a:t/>
          </a:r>
          <a:br>
            <a:rPr lang="en-US" baseline="0" dirty="0" smtClean="0"/>
          </a:br>
          <a:r>
            <a:rPr lang="en-US" dirty="0" smtClean="0"/>
            <a:t>&lt;</a:t>
          </a:r>
          <a:r>
            <a:rPr lang="en-US" dirty="0" err="1" smtClean="0"/>
            <a:t>EmploymentStatus</a:t>
          </a:r>
          <a:r>
            <a:rPr lang="en-US" dirty="0" smtClean="0"/>
            <a:t>&gt;SEPARATED&lt;/</a:t>
          </a:r>
          <a:r>
            <a:rPr lang="en-US" dirty="0" err="1" smtClean="0"/>
            <a:t>EmploymentStatus</a:t>
          </a:r>
          <a:r>
            <a:rPr lang="en-US" dirty="0" smtClean="0"/>
            <a:t>&gt;</a:t>
          </a:r>
          <a:endParaRPr lang="en-US" dirty="0"/>
        </a:p>
      </dgm:t>
    </dgm:pt>
    <dgm:pt modelId="{2A185B9A-ABB8-43F5-892D-4E30DE180CCF}" type="parTrans" cxnId="{30BF4B81-70AB-4EC8-8A79-002682D2353D}">
      <dgm:prSet/>
      <dgm:spPr/>
      <dgm:t>
        <a:bodyPr/>
        <a:lstStyle/>
        <a:p>
          <a:endParaRPr lang="en-US"/>
        </a:p>
      </dgm:t>
    </dgm:pt>
    <dgm:pt modelId="{DF0D7B97-6CFE-4AA4-9A06-21C45E615F36}" type="sibTrans" cxnId="{30BF4B81-70AB-4EC8-8A79-002682D2353D}">
      <dgm:prSet/>
      <dgm:spPr/>
      <dgm:t>
        <a:bodyPr/>
        <a:lstStyle/>
        <a:p>
          <a:endParaRPr lang="en-US"/>
        </a:p>
      </dgm:t>
    </dgm:pt>
    <dgm:pt modelId="{CA6A656E-26F5-40AF-9F50-D51758D26539}" type="pres">
      <dgm:prSet presAssocID="{CD875398-67F7-4067-8053-330476AE19F6}" presName="linear" presStyleCnt="0">
        <dgm:presLayoutVars>
          <dgm:dir/>
          <dgm:animLvl val="lvl"/>
          <dgm:resizeHandles val="exact"/>
        </dgm:presLayoutVars>
      </dgm:prSet>
      <dgm:spPr/>
      <dgm:t>
        <a:bodyPr/>
        <a:lstStyle/>
        <a:p>
          <a:endParaRPr lang="en-US"/>
        </a:p>
      </dgm:t>
    </dgm:pt>
    <dgm:pt modelId="{81A90F99-6825-4A24-A72C-E9AF7AF9B28C}" type="pres">
      <dgm:prSet presAssocID="{3669E292-C647-4930-BC09-18F5B913868D}" presName="parentLin" presStyleCnt="0"/>
      <dgm:spPr/>
    </dgm:pt>
    <dgm:pt modelId="{94549131-F115-4E02-9E7B-570824186B05}" type="pres">
      <dgm:prSet presAssocID="{3669E292-C647-4930-BC09-18F5B913868D}" presName="parentLeftMargin" presStyleLbl="node1" presStyleIdx="0" presStyleCnt="1"/>
      <dgm:spPr/>
      <dgm:t>
        <a:bodyPr/>
        <a:lstStyle/>
        <a:p>
          <a:endParaRPr lang="en-US"/>
        </a:p>
      </dgm:t>
    </dgm:pt>
    <dgm:pt modelId="{F482DF93-91B2-4C71-A380-88E7DB502DBA}" type="pres">
      <dgm:prSet presAssocID="{3669E292-C647-4930-BC09-18F5B913868D}" presName="parentText" presStyleLbl="node1" presStyleIdx="0" presStyleCnt="1">
        <dgm:presLayoutVars>
          <dgm:chMax val="0"/>
          <dgm:bulletEnabled val="1"/>
        </dgm:presLayoutVars>
      </dgm:prSet>
      <dgm:spPr/>
      <dgm:t>
        <a:bodyPr/>
        <a:lstStyle/>
        <a:p>
          <a:endParaRPr lang="en-US"/>
        </a:p>
      </dgm:t>
    </dgm:pt>
    <dgm:pt modelId="{73ACD741-601B-43F1-BA02-C7098165AA2D}" type="pres">
      <dgm:prSet presAssocID="{3669E292-C647-4930-BC09-18F5B913868D}" presName="negativeSpace" presStyleCnt="0"/>
      <dgm:spPr/>
    </dgm:pt>
    <dgm:pt modelId="{F1123FC9-A084-4DFC-B9F7-0FD3DB70C34E}" type="pres">
      <dgm:prSet presAssocID="{3669E292-C647-4930-BC09-18F5B913868D}" presName="childText" presStyleLbl="conFgAcc1" presStyleIdx="0" presStyleCnt="1">
        <dgm:presLayoutVars>
          <dgm:bulletEnabled val="1"/>
        </dgm:presLayoutVars>
      </dgm:prSet>
      <dgm:spPr/>
      <dgm:t>
        <a:bodyPr/>
        <a:lstStyle/>
        <a:p>
          <a:endParaRPr lang="en-US"/>
        </a:p>
      </dgm:t>
    </dgm:pt>
  </dgm:ptLst>
  <dgm:cxnLst>
    <dgm:cxn modelId="{A3AB3E37-9287-414F-9CC6-6A0FEE7E318A}" type="presOf" srcId="{3669E292-C647-4930-BC09-18F5B913868D}" destId="{F482DF93-91B2-4C71-A380-88E7DB502DBA}" srcOrd="1" destOrd="0" presId="urn:microsoft.com/office/officeart/2005/8/layout/list1"/>
    <dgm:cxn modelId="{551701FF-7AED-4A9B-8AB1-6D597E23FEA4}" type="presOf" srcId="{3669E292-C647-4930-BC09-18F5B913868D}" destId="{94549131-F115-4E02-9E7B-570824186B05}" srcOrd="0" destOrd="0" presId="urn:microsoft.com/office/officeart/2005/8/layout/list1"/>
    <dgm:cxn modelId="{4BEDB425-255A-4BE4-8578-6C2FD2253C9F}" type="presOf" srcId="{CD875398-67F7-4067-8053-330476AE19F6}" destId="{CA6A656E-26F5-40AF-9F50-D51758D26539}" srcOrd="0" destOrd="0" presId="urn:microsoft.com/office/officeart/2005/8/layout/list1"/>
    <dgm:cxn modelId="{30BF4B81-70AB-4EC8-8A79-002682D2353D}" srcId="{3669E292-C647-4930-BC09-18F5B913868D}" destId="{3C5E76EA-F068-4523-9F93-F3EE7D26C7E1}" srcOrd="1" destOrd="0" parTransId="{2A185B9A-ABB8-43F5-892D-4E30DE180CCF}" sibTransId="{DF0D7B97-6CFE-4AA4-9A06-21C45E615F36}"/>
    <dgm:cxn modelId="{53220516-5B3D-4D4F-BCEE-9D15B4001CA1}" srcId="{CD875398-67F7-4067-8053-330476AE19F6}" destId="{3669E292-C647-4930-BC09-18F5B913868D}" srcOrd="0" destOrd="0" parTransId="{F268A532-6FC0-49DF-B458-6647EDECAB08}" sibTransId="{5EC7E363-E494-4FCF-BAC2-485D93C7685A}"/>
    <dgm:cxn modelId="{2314C268-405E-4446-A9B1-1CC833B8F371}" srcId="{3669E292-C647-4930-BC09-18F5B913868D}" destId="{EFF2E2BB-A3B8-4DCE-AB3E-22524476E4AB}" srcOrd="0" destOrd="0" parTransId="{8D555148-8268-458F-B593-BAA5AB467249}" sibTransId="{E24A9EF0-99B9-4411-8151-9C3A1096DEA4}"/>
    <dgm:cxn modelId="{D559A64C-2FFA-484B-9B92-C5ABAF47404B}" type="presOf" srcId="{3C5E76EA-F068-4523-9F93-F3EE7D26C7E1}" destId="{F1123FC9-A084-4DFC-B9F7-0FD3DB70C34E}" srcOrd="0" destOrd="1" presId="urn:microsoft.com/office/officeart/2005/8/layout/list1"/>
    <dgm:cxn modelId="{8A3D087C-F350-4D94-B09C-82DEBBDAB7B7}" type="presOf" srcId="{EFF2E2BB-A3B8-4DCE-AB3E-22524476E4AB}" destId="{F1123FC9-A084-4DFC-B9F7-0FD3DB70C34E}" srcOrd="0" destOrd="0" presId="urn:microsoft.com/office/officeart/2005/8/layout/list1"/>
    <dgm:cxn modelId="{EB799818-D4FA-42EE-A77B-708C764BE127}" type="presParOf" srcId="{CA6A656E-26F5-40AF-9F50-D51758D26539}" destId="{81A90F99-6825-4A24-A72C-E9AF7AF9B28C}" srcOrd="0" destOrd="0" presId="urn:microsoft.com/office/officeart/2005/8/layout/list1"/>
    <dgm:cxn modelId="{BC315A94-F540-4B6B-BA15-71F74CE7644B}" type="presParOf" srcId="{81A90F99-6825-4A24-A72C-E9AF7AF9B28C}" destId="{94549131-F115-4E02-9E7B-570824186B05}" srcOrd="0" destOrd="0" presId="urn:microsoft.com/office/officeart/2005/8/layout/list1"/>
    <dgm:cxn modelId="{069E5B95-9CD7-4484-8EDC-E17C55A494AA}" type="presParOf" srcId="{81A90F99-6825-4A24-A72C-E9AF7AF9B28C}" destId="{F482DF93-91B2-4C71-A380-88E7DB502DBA}" srcOrd="1" destOrd="0" presId="urn:microsoft.com/office/officeart/2005/8/layout/list1"/>
    <dgm:cxn modelId="{67BBE03E-505B-4E30-A365-8245B349D0BD}" type="presParOf" srcId="{CA6A656E-26F5-40AF-9F50-D51758D26539}" destId="{73ACD741-601B-43F1-BA02-C7098165AA2D}" srcOrd="1" destOrd="0" presId="urn:microsoft.com/office/officeart/2005/8/layout/list1"/>
    <dgm:cxn modelId="{36E8D286-93ED-4E74-9ECA-7DB98E69E18B}" type="presParOf" srcId="{CA6A656E-26F5-40AF-9F50-D51758D26539}" destId="{F1123FC9-A084-4DFC-B9F7-0FD3DB70C34E}" srcOrd="2"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164261-48B8-4208-863C-D5F4707E6545}">
      <dsp:nvSpPr>
        <dsp:cNvPr id="0" name=""/>
        <dsp:cNvSpPr/>
      </dsp:nvSpPr>
      <dsp:spPr>
        <a:xfrm>
          <a:off x="0" y="509025"/>
          <a:ext cx="6172199" cy="7875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9031" tIns="416560" rIns="479031"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Your employment status at the UW</a:t>
          </a:r>
          <a:endParaRPr lang="en-US" sz="1700" kern="1200" dirty="0"/>
        </a:p>
      </dsp:txBody>
      <dsp:txXfrm>
        <a:off x="0" y="509025"/>
        <a:ext cx="6172199" cy="787500"/>
      </dsp:txXfrm>
    </dsp:sp>
    <dsp:sp modelId="{A51DDE31-5BA0-4908-8F5E-3EE079A4DD8D}">
      <dsp:nvSpPr>
        <dsp:cNvPr id="0" name=""/>
        <dsp:cNvSpPr/>
      </dsp:nvSpPr>
      <dsp:spPr>
        <a:xfrm>
          <a:off x="308308" y="3772"/>
          <a:ext cx="4316320" cy="800452"/>
        </a:xfrm>
        <a:prstGeom prst="roundRect">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306" tIns="0" rIns="163306" bIns="0" numCol="1" spcCol="1270" anchor="ctr" anchorCtr="0">
          <a:noAutofit/>
        </a:bodyPr>
        <a:lstStyle/>
        <a:p>
          <a:pPr lvl="0" algn="l" defTabSz="755650" rtl="0">
            <a:lnSpc>
              <a:spcPct val="90000"/>
            </a:lnSpc>
            <a:spcBef>
              <a:spcPct val="0"/>
            </a:spcBef>
            <a:spcAft>
              <a:spcPct val="35000"/>
            </a:spcAft>
          </a:pPr>
          <a:r>
            <a:rPr lang="en-US" sz="1700" kern="1200" dirty="0" smtClean="0"/>
            <a:t>Resources</a:t>
          </a:r>
          <a:endParaRPr lang="en-US" sz="1700" kern="1200" dirty="0"/>
        </a:p>
      </dsp:txBody>
      <dsp:txXfrm>
        <a:off x="347383" y="42847"/>
        <a:ext cx="4238170" cy="722302"/>
      </dsp:txXfrm>
    </dsp:sp>
    <dsp:sp modelId="{42169DFE-7355-4414-928D-4FF8A16B812E}">
      <dsp:nvSpPr>
        <dsp:cNvPr id="0" name=""/>
        <dsp:cNvSpPr/>
      </dsp:nvSpPr>
      <dsp:spPr>
        <a:xfrm>
          <a:off x="0" y="1913549"/>
          <a:ext cx="6172199" cy="6772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9031" tIns="416560" rIns="479031"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baseline="0" dirty="0" smtClean="0"/>
            <a:t>http://webservices.uw.edu/identity/person/rberk/employee/employmentstatus</a:t>
          </a:r>
          <a:endParaRPr lang="en-US" sz="1200" kern="1200" dirty="0"/>
        </a:p>
      </dsp:txBody>
      <dsp:txXfrm>
        <a:off x="0" y="1913549"/>
        <a:ext cx="6172199" cy="677250"/>
      </dsp:txXfrm>
    </dsp:sp>
    <dsp:sp modelId="{EB15A835-B6A3-4133-AB63-1B20EC6DDFAC}">
      <dsp:nvSpPr>
        <dsp:cNvPr id="0" name=""/>
        <dsp:cNvSpPr/>
      </dsp:nvSpPr>
      <dsp:spPr>
        <a:xfrm>
          <a:off x="308308" y="1404525"/>
          <a:ext cx="4316320" cy="800452"/>
        </a:xfrm>
        <a:prstGeom prst="roundRect">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306" tIns="0" rIns="163306" bIns="0" numCol="1" spcCol="1270" anchor="ctr" anchorCtr="0">
          <a:noAutofit/>
        </a:bodyPr>
        <a:lstStyle/>
        <a:p>
          <a:pPr lvl="0" algn="l" defTabSz="755650" rtl="0">
            <a:lnSpc>
              <a:spcPct val="90000"/>
            </a:lnSpc>
            <a:spcBef>
              <a:spcPct val="0"/>
            </a:spcBef>
            <a:spcAft>
              <a:spcPct val="35000"/>
            </a:spcAft>
          </a:pPr>
          <a:r>
            <a:rPr lang="en-US" sz="1700" kern="1200" dirty="0" smtClean="0"/>
            <a:t>Their names (URIs); addressability</a:t>
          </a:r>
          <a:endParaRPr lang="en-US" sz="1700" kern="1200" dirty="0"/>
        </a:p>
      </dsp:txBody>
      <dsp:txXfrm>
        <a:off x="347383" y="1443600"/>
        <a:ext cx="4238170" cy="7223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123FC9-A084-4DFC-B9F7-0FD3DB70C34E}">
      <dsp:nvSpPr>
        <dsp:cNvPr id="0" name=""/>
        <dsp:cNvSpPr/>
      </dsp:nvSpPr>
      <dsp:spPr>
        <a:xfrm>
          <a:off x="0" y="266275"/>
          <a:ext cx="6096000" cy="19813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3117" tIns="354076" rIns="473117" bIns="120904" numCol="1" spcCol="1270" anchor="t" anchorCtr="0">
          <a:noAutofit/>
        </a:bodyPr>
        <a:lstStyle/>
        <a:p>
          <a:pPr marL="171450" lvl="1" indent="-171450" algn="l" defTabSz="755650">
            <a:lnSpc>
              <a:spcPct val="90000"/>
            </a:lnSpc>
            <a:spcBef>
              <a:spcPct val="0"/>
            </a:spcBef>
            <a:spcAft>
              <a:spcPct val="15000"/>
            </a:spcAft>
            <a:buChar char="••"/>
          </a:pPr>
          <a:r>
            <a:rPr lang="en-US" sz="1700" b="1" kern="1200" dirty="0" smtClean="0"/>
            <a:t>GET</a:t>
          </a:r>
          <a:r>
            <a:rPr lang="en-US" sz="1700" kern="1200" dirty="0" smtClean="0"/>
            <a:t> </a:t>
          </a:r>
          <a:r>
            <a:rPr lang="en-US" sz="1700" kern="1200" baseline="0" dirty="0" smtClean="0"/>
            <a:t>/identity/person/</a:t>
          </a:r>
          <a:r>
            <a:rPr lang="en-US" sz="1700" kern="1200" baseline="0" dirty="0" err="1" smtClean="0"/>
            <a:t>rberk</a:t>
          </a:r>
          <a:r>
            <a:rPr lang="en-US" sz="1700" kern="1200" baseline="0" dirty="0" smtClean="0"/>
            <a:t>/employee/</a:t>
          </a:r>
          <a:r>
            <a:rPr lang="en-US" sz="1700" kern="1200" baseline="0" dirty="0" err="1" smtClean="0"/>
            <a:t>employmentstatus</a:t>
          </a:r>
          <a:r>
            <a:rPr lang="en-US" sz="1700" kern="1200" baseline="0" dirty="0" smtClean="0"/>
            <a:t/>
          </a:r>
          <a:br>
            <a:rPr lang="en-US" sz="1700" kern="1200" baseline="0" dirty="0" smtClean="0"/>
          </a:br>
          <a:r>
            <a:rPr lang="en-US" sz="1700" kern="1200" dirty="0" smtClean="0"/>
            <a:t>&lt;</a:t>
          </a:r>
          <a:r>
            <a:rPr lang="en-US" sz="1700" kern="1200" dirty="0" err="1" smtClean="0"/>
            <a:t>EmploymentStatus</a:t>
          </a:r>
          <a:r>
            <a:rPr lang="en-US" sz="1700" kern="1200" dirty="0" smtClean="0"/>
            <a:t>&gt;ACTIVE&lt;/</a:t>
          </a:r>
          <a:r>
            <a:rPr lang="en-US" sz="1700" kern="1200" dirty="0" err="1" smtClean="0"/>
            <a:t>EmploymentStatus</a:t>
          </a:r>
          <a:r>
            <a:rPr lang="en-US" sz="1700" kern="1200" dirty="0" smtClean="0"/>
            <a:t>&gt;</a:t>
          </a:r>
          <a:endParaRPr lang="en-US" sz="1700" kern="1200" dirty="0"/>
        </a:p>
        <a:p>
          <a:pPr marL="171450" lvl="1" indent="-171450" algn="l" defTabSz="755650">
            <a:lnSpc>
              <a:spcPct val="90000"/>
            </a:lnSpc>
            <a:spcBef>
              <a:spcPct val="0"/>
            </a:spcBef>
            <a:spcAft>
              <a:spcPct val="15000"/>
            </a:spcAft>
            <a:buChar char="••"/>
          </a:pPr>
          <a:r>
            <a:rPr lang="en-US" sz="1700" b="1" kern="1200" dirty="0" smtClean="0"/>
            <a:t>PUT</a:t>
          </a:r>
          <a:r>
            <a:rPr lang="en-US" sz="1700" kern="1200" dirty="0" smtClean="0"/>
            <a:t> </a:t>
          </a:r>
          <a:r>
            <a:rPr lang="en-US" sz="1700" kern="1200" baseline="0" dirty="0" smtClean="0"/>
            <a:t>/identity/person/</a:t>
          </a:r>
          <a:r>
            <a:rPr lang="en-US" sz="1700" kern="1200" baseline="0" dirty="0" err="1" smtClean="0"/>
            <a:t>rberk</a:t>
          </a:r>
          <a:r>
            <a:rPr lang="en-US" sz="1700" kern="1200" baseline="0" dirty="0" smtClean="0"/>
            <a:t>/employee/</a:t>
          </a:r>
          <a:r>
            <a:rPr lang="en-US" sz="1700" kern="1200" baseline="0" dirty="0" err="1" smtClean="0"/>
            <a:t>employmentstatus</a:t>
          </a:r>
          <a:r>
            <a:rPr lang="en-US" sz="1700" kern="1200" baseline="0" dirty="0" smtClean="0"/>
            <a:t/>
          </a:r>
          <a:br>
            <a:rPr lang="en-US" sz="1700" kern="1200" baseline="0" dirty="0" smtClean="0"/>
          </a:br>
          <a:r>
            <a:rPr lang="en-US" sz="1700" kern="1200" dirty="0" smtClean="0"/>
            <a:t>&lt;</a:t>
          </a:r>
          <a:r>
            <a:rPr lang="en-US" sz="1700" kern="1200" dirty="0" err="1" smtClean="0"/>
            <a:t>EmploymentStatus</a:t>
          </a:r>
          <a:r>
            <a:rPr lang="en-US" sz="1700" kern="1200" dirty="0" smtClean="0"/>
            <a:t>&gt;SEPARATED&lt;/</a:t>
          </a:r>
          <a:r>
            <a:rPr lang="en-US" sz="1700" kern="1200" dirty="0" err="1" smtClean="0"/>
            <a:t>EmploymentStatus</a:t>
          </a:r>
          <a:r>
            <a:rPr lang="en-US" sz="1700" kern="1200" dirty="0" smtClean="0"/>
            <a:t>&gt;</a:t>
          </a:r>
          <a:endParaRPr lang="en-US" sz="1700" kern="1200" dirty="0"/>
        </a:p>
      </dsp:txBody>
      <dsp:txXfrm>
        <a:off x="0" y="266275"/>
        <a:ext cx="6096000" cy="1981350"/>
      </dsp:txXfrm>
    </dsp:sp>
    <dsp:sp modelId="{F482DF93-91B2-4C71-A380-88E7DB502DBA}">
      <dsp:nvSpPr>
        <dsp:cNvPr id="0" name=""/>
        <dsp:cNvSpPr/>
      </dsp:nvSpPr>
      <dsp:spPr>
        <a:xfrm>
          <a:off x="304800" y="15355"/>
          <a:ext cx="4267200" cy="501840"/>
        </a:xfrm>
        <a:prstGeom prst="roundRect">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755650" rtl="0">
            <a:lnSpc>
              <a:spcPct val="90000"/>
            </a:lnSpc>
            <a:spcBef>
              <a:spcPct val="0"/>
            </a:spcBef>
            <a:spcAft>
              <a:spcPct val="35000"/>
            </a:spcAft>
          </a:pPr>
          <a:r>
            <a:rPr lang="en-US" sz="1700" kern="1200" dirty="0" smtClean="0"/>
            <a:t>Uniform Interface (GET, PUT, POST, DELETE)</a:t>
          </a:r>
          <a:endParaRPr lang="en-US" sz="1700" kern="1200" dirty="0"/>
        </a:p>
      </dsp:txBody>
      <dsp:txXfrm>
        <a:off x="329298" y="39853"/>
        <a:ext cx="4218204" cy="45284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0770" name="Rectangle 2"/>
          <p:cNvSpPr>
            <a:spLocks noGrp="1" noChangeArrowheads="1"/>
          </p:cNvSpPr>
          <p:nvPr>
            <p:ph type="hdr" sz="quarter"/>
          </p:nvPr>
        </p:nvSpPr>
        <p:spPr bwMode="auto">
          <a:xfrm>
            <a:off x="0" y="0"/>
            <a:ext cx="3026833" cy="46450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60771" name="Rectangle 3"/>
          <p:cNvSpPr>
            <a:spLocks noGrp="1" noChangeArrowheads="1"/>
          </p:cNvSpPr>
          <p:nvPr>
            <p:ph type="dt" sz="quarter" idx="1"/>
          </p:nvPr>
        </p:nvSpPr>
        <p:spPr bwMode="auto">
          <a:xfrm>
            <a:off x="3956550" y="0"/>
            <a:ext cx="3026833" cy="46450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60772" name="Rectangle 4"/>
          <p:cNvSpPr>
            <a:spLocks noGrp="1" noChangeArrowheads="1"/>
          </p:cNvSpPr>
          <p:nvPr>
            <p:ph type="ftr" sz="quarter" idx="2"/>
          </p:nvPr>
        </p:nvSpPr>
        <p:spPr bwMode="auto">
          <a:xfrm>
            <a:off x="0" y="8817612"/>
            <a:ext cx="3026833" cy="46450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60773" name="Rectangle 5"/>
          <p:cNvSpPr>
            <a:spLocks noGrp="1" noChangeArrowheads="1"/>
          </p:cNvSpPr>
          <p:nvPr>
            <p:ph type="sldNum" sz="quarter" idx="3"/>
          </p:nvPr>
        </p:nvSpPr>
        <p:spPr bwMode="auto">
          <a:xfrm>
            <a:off x="3956550" y="8817612"/>
            <a:ext cx="3026833" cy="46450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DE4D4E41-420D-46E6-B0BE-7AC271C487BE}" type="slidenum">
              <a:rPr lang="en-US"/>
              <a:pPr>
                <a:defRPr/>
              </a:pPr>
              <a:t>‹#›</a:t>
            </a:fld>
            <a:endParaRPr lang="en-US"/>
          </a:p>
        </p:txBody>
      </p:sp>
    </p:spTree>
    <p:extLst>
      <p:ext uri="{BB962C8B-B14F-4D97-AF65-F5344CB8AC3E}">
        <p14:creationId xmlns:p14="http://schemas.microsoft.com/office/powerpoint/2010/main" val="15415828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3026833" cy="46450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9939" name="Rectangle 3"/>
          <p:cNvSpPr>
            <a:spLocks noGrp="1" noChangeArrowheads="1"/>
          </p:cNvSpPr>
          <p:nvPr>
            <p:ph type="dt" idx="1"/>
          </p:nvPr>
        </p:nvSpPr>
        <p:spPr bwMode="auto">
          <a:xfrm>
            <a:off x="3956550" y="0"/>
            <a:ext cx="3026833" cy="46450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3556" name="Rectangle 4"/>
          <p:cNvSpPr>
            <a:spLocks noGrp="1" noRot="1" noChangeAspect="1" noChangeArrowheads="1" noTextEdit="1"/>
          </p:cNvSpPr>
          <p:nvPr>
            <p:ph type="sldImg" idx="2"/>
          </p:nvPr>
        </p:nvSpPr>
        <p:spPr bwMode="auto">
          <a:xfrm>
            <a:off x="1171575" y="695325"/>
            <a:ext cx="4641850" cy="3481388"/>
          </a:xfrm>
          <a:prstGeom prst="rect">
            <a:avLst/>
          </a:prstGeom>
          <a:noFill/>
          <a:ln w="9525">
            <a:solidFill>
              <a:srgbClr val="000000"/>
            </a:solidFill>
            <a:miter lim="800000"/>
            <a:headEnd/>
            <a:tailEnd/>
          </a:ln>
        </p:spPr>
      </p:sp>
      <p:sp>
        <p:nvSpPr>
          <p:cNvPr id="39941" name="Rectangle 5"/>
          <p:cNvSpPr>
            <a:spLocks noGrp="1" noChangeArrowheads="1"/>
          </p:cNvSpPr>
          <p:nvPr>
            <p:ph type="body" sz="quarter" idx="3"/>
          </p:nvPr>
        </p:nvSpPr>
        <p:spPr bwMode="auto">
          <a:xfrm>
            <a:off x="698500" y="4410392"/>
            <a:ext cx="5588000" cy="417734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9942" name="Rectangle 6"/>
          <p:cNvSpPr>
            <a:spLocks noGrp="1" noChangeArrowheads="1"/>
          </p:cNvSpPr>
          <p:nvPr>
            <p:ph type="ftr" sz="quarter" idx="4"/>
          </p:nvPr>
        </p:nvSpPr>
        <p:spPr bwMode="auto">
          <a:xfrm>
            <a:off x="0" y="8817612"/>
            <a:ext cx="4423833" cy="46450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800">
                <a:latin typeface="Segoe" pitchFamily="34" charset="0"/>
                <a:cs typeface="Arial" charset="0"/>
              </a:defRPr>
            </a:lvl1pPr>
          </a:lstStyle>
          <a:p>
            <a:pPr>
              <a:defRPr/>
            </a:pPr>
            <a:r>
              <a:rPr lang="en-US"/>
              <a:t>©2006 University of Washington. All rights reserved.</a:t>
            </a:r>
          </a:p>
          <a:p>
            <a:pPr>
              <a:defRPr/>
            </a:pPr>
            <a:r>
              <a:rPr lang="en-US"/>
              <a:t>This presentation is for informational purposes only. </a:t>
            </a:r>
          </a:p>
          <a:p>
            <a:pPr>
              <a:defRPr/>
            </a:pPr>
            <a:r>
              <a:rPr lang="en-US"/>
              <a:t>The University of Washington makes no warranties, express or implied, in this summary.</a:t>
            </a:r>
          </a:p>
        </p:txBody>
      </p:sp>
      <p:sp>
        <p:nvSpPr>
          <p:cNvPr id="39943" name="Rectangle 7"/>
          <p:cNvSpPr>
            <a:spLocks noGrp="1" noChangeArrowheads="1"/>
          </p:cNvSpPr>
          <p:nvPr>
            <p:ph type="sldNum" sz="quarter" idx="5"/>
          </p:nvPr>
        </p:nvSpPr>
        <p:spPr bwMode="auto">
          <a:xfrm>
            <a:off x="5976056" y="8817612"/>
            <a:ext cx="1007328" cy="46450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E2EAB19A-6C0B-4755-8EC4-A12081D2944E}" type="slidenum">
              <a:rPr lang="en-US"/>
              <a:pPr>
                <a:defRPr/>
              </a:pPr>
              <a:t>‹#›</a:t>
            </a:fld>
            <a:endParaRPr lang="en-US"/>
          </a:p>
        </p:txBody>
      </p:sp>
    </p:spTree>
    <p:extLst>
      <p:ext uri="{BB962C8B-B14F-4D97-AF65-F5344CB8AC3E}">
        <p14:creationId xmlns:p14="http://schemas.microsoft.com/office/powerpoint/2010/main" val="701473831"/>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6"/>
          <p:cNvSpPr>
            <a:spLocks noGrp="1" noChangeArrowheads="1"/>
          </p:cNvSpPr>
          <p:nvPr>
            <p:ph type="ftr" sz="quarter" idx="4"/>
          </p:nvPr>
        </p:nvSpPr>
        <p:spPr>
          <a:noFill/>
        </p:spPr>
        <p:txBody>
          <a:bodyPr/>
          <a:lstStyle/>
          <a:p>
            <a:pPr eaLnBrk="1" hangingPunct="1"/>
            <a:r>
              <a:rPr lang="en-US" smtClean="0"/>
              <a:t>©2006 University of Washington. All rights reserved.</a:t>
            </a:r>
          </a:p>
          <a:p>
            <a:r>
              <a:rPr lang="en-US" smtClean="0"/>
              <a:t>This presentation is for informational purposes only. </a:t>
            </a:r>
          </a:p>
          <a:p>
            <a:r>
              <a:rPr lang="en-US" smtClean="0"/>
              <a:t>The University of Washington makes no warranties, express or implied, in this summary.</a:t>
            </a:r>
          </a:p>
        </p:txBody>
      </p:sp>
      <p:sp>
        <p:nvSpPr>
          <p:cNvPr id="24579" name="Rectangle 7"/>
          <p:cNvSpPr>
            <a:spLocks noGrp="1" noChangeArrowheads="1"/>
          </p:cNvSpPr>
          <p:nvPr>
            <p:ph type="sldNum" sz="quarter" idx="5"/>
          </p:nvPr>
        </p:nvSpPr>
        <p:spPr>
          <a:noFill/>
        </p:spPr>
        <p:txBody>
          <a:bodyPr/>
          <a:lstStyle/>
          <a:p>
            <a:fld id="{EFB6505E-2221-4F5F-AD9B-A3C9D0564824}" type="slidenum">
              <a:rPr lang="en-US" smtClean="0"/>
              <a:pPr/>
              <a:t>1</a:t>
            </a:fld>
            <a:endParaRPr lang="en-US" smtClean="0"/>
          </a:p>
        </p:txBody>
      </p:sp>
      <p:sp>
        <p:nvSpPr>
          <p:cNvPr id="24580" name="Rectangle 2"/>
          <p:cNvSpPr>
            <a:spLocks noGrp="1" noRot="1" noChangeAspect="1" noChangeArrowheads="1" noTextEdit="1"/>
          </p:cNvSpPr>
          <p:nvPr>
            <p:ph type="sldImg"/>
          </p:nvPr>
        </p:nvSpPr>
        <p:spPr>
          <a:ln/>
        </p:spPr>
      </p:sp>
      <p:sp>
        <p:nvSpPr>
          <p:cNvPr id="2458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smtClean="0"/>
              <a:t>©2006 University of Washington. All rights reserved.</a:t>
            </a:r>
          </a:p>
          <a:p>
            <a:pPr>
              <a:defRPr/>
            </a:pPr>
            <a:r>
              <a:rPr lang="en-US" smtClean="0"/>
              <a:t>This presentation is for informational purposes only. </a:t>
            </a:r>
          </a:p>
          <a:p>
            <a:pPr>
              <a:defRPr/>
            </a:pPr>
            <a:r>
              <a:rPr lang="en-US" smtClean="0"/>
              <a:t>The University of Washington makes no warranties, express or implied, in this summary.</a:t>
            </a:r>
            <a:endParaRPr lang="en-US"/>
          </a:p>
        </p:txBody>
      </p:sp>
      <p:sp>
        <p:nvSpPr>
          <p:cNvPr id="5" name="Slide Number Placeholder 4"/>
          <p:cNvSpPr>
            <a:spLocks noGrp="1"/>
          </p:cNvSpPr>
          <p:nvPr>
            <p:ph type="sldNum" sz="quarter" idx="11"/>
          </p:nvPr>
        </p:nvSpPr>
        <p:spPr/>
        <p:txBody>
          <a:bodyPr/>
          <a:lstStyle/>
          <a:p>
            <a:pPr>
              <a:defRPr/>
            </a:pPr>
            <a:fld id="{E2EAB19A-6C0B-4755-8EC4-A12081D2944E}" type="slidenum">
              <a:rPr lang="en-US" smtClean="0"/>
              <a:pPr>
                <a:defRPr/>
              </a:pPr>
              <a:t>30</a:t>
            </a:fld>
            <a:endParaRPr lang="en-US"/>
          </a:p>
        </p:txBody>
      </p:sp>
    </p:spTree>
    <p:extLst>
      <p:ext uri="{BB962C8B-B14F-4D97-AF65-F5344CB8AC3E}">
        <p14:creationId xmlns:p14="http://schemas.microsoft.com/office/powerpoint/2010/main" val="16361991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An example: Student Web Services adopted a ROA approach and was able to quickly respond to a UW President mandate that</a:t>
            </a:r>
            <a:r>
              <a:rPr lang="en-US" baseline="0" dirty="0" smtClean="0"/>
              <a:t> there be an iPhone app developed by external vendors</a:t>
            </a:r>
          </a:p>
        </p:txBody>
      </p:sp>
      <p:sp>
        <p:nvSpPr>
          <p:cNvPr id="4" name="Footer Placeholder 3"/>
          <p:cNvSpPr>
            <a:spLocks noGrp="1"/>
          </p:cNvSpPr>
          <p:nvPr>
            <p:ph type="ftr" sz="quarter" idx="10"/>
          </p:nvPr>
        </p:nvSpPr>
        <p:spPr/>
        <p:txBody>
          <a:bodyPr/>
          <a:lstStyle/>
          <a:p>
            <a:pPr>
              <a:defRPr/>
            </a:pPr>
            <a:r>
              <a:rPr lang="en-US" smtClean="0"/>
              <a:t>©2006 University of Washington. All rights reserved.</a:t>
            </a:r>
          </a:p>
          <a:p>
            <a:pPr>
              <a:defRPr/>
            </a:pPr>
            <a:r>
              <a:rPr lang="en-US" smtClean="0"/>
              <a:t>This presentation is for informational purposes only. </a:t>
            </a:r>
          </a:p>
          <a:p>
            <a:pPr>
              <a:defRPr/>
            </a:pPr>
            <a:r>
              <a:rPr lang="en-US" smtClean="0"/>
              <a:t>The University of Washington makes no warranties, express or implied, in this summary.</a:t>
            </a:r>
            <a:endParaRPr lang="en-US"/>
          </a:p>
        </p:txBody>
      </p:sp>
      <p:sp>
        <p:nvSpPr>
          <p:cNvPr id="5" name="Slide Number Placeholder 4"/>
          <p:cNvSpPr>
            <a:spLocks noGrp="1"/>
          </p:cNvSpPr>
          <p:nvPr>
            <p:ph type="sldNum" sz="quarter" idx="11"/>
          </p:nvPr>
        </p:nvSpPr>
        <p:spPr/>
        <p:txBody>
          <a:bodyPr/>
          <a:lstStyle/>
          <a:p>
            <a:pPr>
              <a:defRPr/>
            </a:pPr>
            <a:fld id="{E2EAB19A-6C0B-4755-8EC4-A12081D2944E}" type="slidenum">
              <a:rPr lang="en-US" smtClean="0"/>
              <a:pPr>
                <a:defRPr/>
              </a:pPr>
              <a:t>33</a:t>
            </a:fld>
            <a:endParaRPr lang="en-US"/>
          </a:p>
        </p:txBody>
      </p:sp>
    </p:spTree>
    <p:extLst>
      <p:ext uri="{BB962C8B-B14F-4D97-AF65-F5344CB8AC3E}">
        <p14:creationId xmlns:p14="http://schemas.microsoft.com/office/powerpoint/2010/main" val="4470806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Addressability: All information can be exposed via URIs. URIs</a:t>
            </a:r>
            <a:r>
              <a:rPr lang="en-US" baseline="0" dirty="0" smtClean="0"/>
              <a:t> allow applications to connect to useful data and to reference useful data on other servers around the world.</a:t>
            </a:r>
          </a:p>
          <a:p>
            <a:pPr marL="228600" indent="-228600">
              <a:buAutoNum type="arabicPeriod"/>
            </a:pPr>
            <a:r>
              <a:rPr lang="en-US" baseline="0" dirty="0" smtClean="0"/>
              <a:t>Uniform Interface: only HTTP CRUD methods. Very simple interface that is understood by all HTTP clients</a:t>
            </a:r>
            <a:br>
              <a:rPr lang="en-US" baseline="0" dirty="0" smtClean="0"/>
            </a:br>
            <a:r>
              <a:rPr lang="en-US" baseline="0" dirty="0" smtClean="0"/>
              <a:t>There isn’t variation in the verbs ONLY in the nouns. Nouns, not verbs. Resources, not actions.</a:t>
            </a:r>
            <a:br>
              <a:rPr lang="en-US" baseline="0" dirty="0" smtClean="0"/>
            </a:br>
            <a:r>
              <a:rPr lang="en-US" baseline="0" dirty="0" smtClean="0"/>
              <a:t>Vs. an interface such as </a:t>
            </a:r>
            <a:r>
              <a:rPr lang="en-US" baseline="0" dirty="0" err="1" smtClean="0"/>
              <a:t>GetEmployee</a:t>
            </a:r>
            <a:r>
              <a:rPr lang="en-US" baseline="0" dirty="0" smtClean="0"/>
              <a:t> or </a:t>
            </a:r>
            <a:r>
              <a:rPr lang="en-US" baseline="0" dirty="0" err="1" smtClean="0"/>
              <a:t>GetEmploymentStatus</a:t>
            </a:r>
            <a:r>
              <a:rPr lang="en-US" baseline="0" dirty="0" smtClean="0"/>
              <a:t> or </a:t>
            </a:r>
            <a:r>
              <a:rPr lang="en-US" baseline="0" dirty="0" err="1" smtClean="0"/>
              <a:t>RetrieveEmploymentStatus</a:t>
            </a:r>
            <a:r>
              <a:rPr lang="en-US" baseline="0" dirty="0" smtClean="0"/>
              <a:t> or </a:t>
            </a:r>
            <a:r>
              <a:rPr lang="en-US" baseline="0" dirty="0" err="1" smtClean="0"/>
              <a:t>SeparateEmployee</a:t>
            </a:r>
            <a:r>
              <a:rPr lang="en-US" baseline="0" dirty="0" smtClean="0"/>
              <a:t> or </a:t>
            </a:r>
            <a:r>
              <a:rPr lang="en-US" baseline="0" dirty="0" err="1" smtClean="0"/>
              <a:t>ActivateEmployee</a:t>
            </a:r>
            <a:endParaRPr lang="en-US" dirty="0" smtClean="0"/>
          </a:p>
          <a:p>
            <a:endParaRPr lang="en-US" dirty="0"/>
          </a:p>
        </p:txBody>
      </p:sp>
      <p:sp>
        <p:nvSpPr>
          <p:cNvPr id="4" name="Footer Placeholder 3"/>
          <p:cNvSpPr>
            <a:spLocks noGrp="1"/>
          </p:cNvSpPr>
          <p:nvPr>
            <p:ph type="ftr" sz="quarter" idx="10"/>
          </p:nvPr>
        </p:nvSpPr>
        <p:spPr/>
        <p:txBody>
          <a:bodyPr/>
          <a:lstStyle/>
          <a:p>
            <a:pPr>
              <a:defRPr/>
            </a:pPr>
            <a:r>
              <a:rPr lang="en-US" smtClean="0"/>
              <a:t>©2006 University of Washington. All rights reserved.</a:t>
            </a:r>
          </a:p>
          <a:p>
            <a:pPr>
              <a:defRPr/>
            </a:pPr>
            <a:r>
              <a:rPr lang="en-US" smtClean="0"/>
              <a:t>This presentation is for informational purposes only. </a:t>
            </a:r>
          </a:p>
          <a:p>
            <a:pPr>
              <a:defRPr/>
            </a:pPr>
            <a:r>
              <a:rPr lang="en-US" smtClean="0"/>
              <a:t>The University of Washington makes no warranties, express or implied, in this summary.</a:t>
            </a:r>
            <a:endParaRPr lang="en-US"/>
          </a:p>
        </p:txBody>
      </p:sp>
      <p:sp>
        <p:nvSpPr>
          <p:cNvPr id="5" name="Slide Number Placeholder 4"/>
          <p:cNvSpPr>
            <a:spLocks noGrp="1"/>
          </p:cNvSpPr>
          <p:nvPr>
            <p:ph type="sldNum" sz="quarter" idx="11"/>
          </p:nvPr>
        </p:nvSpPr>
        <p:spPr/>
        <p:txBody>
          <a:bodyPr/>
          <a:lstStyle/>
          <a:p>
            <a:pPr>
              <a:defRPr/>
            </a:pPr>
            <a:fld id="{E2EAB19A-6C0B-4755-8EC4-A12081D2944E}" type="slidenum">
              <a:rPr lang="en-US" smtClean="0"/>
              <a:pPr>
                <a:defRPr/>
              </a:pPr>
              <a:t>34</a:t>
            </a:fld>
            <a:endParaRPr lang="en-US"/>
          </a:p>
        </p:txBody>
      </p:sp>
    </p:spTree>
    <p:extLst>
      <p:ext uri="{BB962C8B-B14F-4D97-AF65-F5344CB8AC3E}">
        <p14:creationId xmlns:p14="http://schemas.microsoft.com/office/powerpoint/2010/main" val="21384203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smtClean="0"/>
              <a:t>©2006 University of Washington. All rights reserved.</a:t>
            </a:r>
          </a:p>
          <a:p>
            <a:pPr>
              <a:defRPr/>
            </a:pPr>
            <a:r>
              <a:rPr lang="en-US" smtClean="0"/>
              <a:t>This presentation is for informational purposes only. </a:t>
            </a:r>
          </a:p>
          <a:p>
            <a:pPr>
              <a:defRPr/>
            </a:pPr>
            <a:r>
              <a:rPr lang="en-US" smtClean="0"/>
              <a:t>The University of Washington makes no warranties, express or implied, in this summary.</a:t>
            </a:r>
            <a:endParaRPr lang="en-US"/>
          </a:p>
        </p:txBody>
      </p:sp>
      <p:sp>
        <p:nvSpPr>
          <p:cNvPr id="5" name="Slide Number Placeholder 4"/>
          <p:cNvSpPr>
            <a:spLocks noGrp="1"/>
          </p:cNvSpPr>
          <p:nvPr>
            <p:ph type="sldNum" sz="quarter" idx="11"/>
          </p:nvPr>
        </p:nvSpPr>
        <p:spPr/>
        <p:txBody>
          <a:bodyPr/>
          <a:lstStyle/>
          <a:p>
            <a:pPr>
              <a:defRPr/>
            </a:pPr>
            <a:fld id="{E2EAB19A-6C0B-4755-8EC4-A12081D2944E}" type="slidenum">
              <a:rPr lang="en-US" smtClean="0"/>
              <a:pPr>
                <a:defRPr/>
              </a:pPr>
              <a:t>36</a:t>
            </a:fld>
            <a:endParaRPr lang="en-US"/>
          </a:p>
        </p:txBody>
      </p:sp>
    </p:spTree>
    <p:extLst>
      <p:ext uri="{BB962C8B-B14F-4D97-AF65-F5344CB8AC3E}">
        <p14:creationId xmlns:p14="http://schemas.microsoft.com/office/powerpoint/2010/main" val="29468420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See slide # 54:</a:t>
            </a:r>
          </a:p>
          <a:p>
            <a:r>
              <a:rPr lang="en-US" sz="1200" dirty="0" smtClean="0"/>
              <a:t>-Network Sources: Network </a:t>
            </a:r>
            <a:r>
              <a:rPr lang="en-US" sz="1200" dirty="0" err="1" smtClean="0"/>
              <a:t>poller</a:t>
            </a:r>
            <a:r>
              <a:rPr lang="en-US" sz="1200" dirty="0" smtClean="0"/>
              <a:t>, JMX </a:t>
            </a:r>
            <a:r>
              <a:rPr lang="en-US" sz="1200" dirty="0" err="1" smtClean="0"/>
              <a:t>poller</a:t>
            </a:r>
            <a:r>
              <a:rPr lang="en-US" sz="1200" dirty="0" smtClean="0"/>
              <a:t>, SNMP Log </a:t>
            </a:r>
            <a:r>
              <a:rPr lang="en-US" sz="1200" dirty="0" err="1" smtClean="0"/>
              <a:t>poller</a:t>
            </a:r>
            <a:endParaRPr lang="en-US" sz="1200" dirty="0" smtClean="0"/>
          </a:p>
          <a:p>
            <a:r>
              <a:rPr lang="en-US" sz="1200" dirty="0" smtClean="0"/>
              <a:t>-These sources dump all events onto event message queue “raw” </a:t>
            </a:r>
          </a:p>
          <a:p>
            <a:r>
              <a:rPr lang="en-US" sz="1200" dirty="0" smtClean="0"/>
              <a:t>-A listener</a:t>
            </a:r>
            <a:r>
              <a:rPr lang="en-US" sz="1200" baseline="0" dirty="0" smtClean="0"/>
              <a:t> “elevator”</a:t>
            </a:r>
            <a:r>
              <a:rPr lang="en-US" sz="1200" dirty="0" smtClean="0"/>
              <a:t> identifies important events on “raw” and puts them onto event queue “filtered”</a:t>
            </a:r>
          </a:p>
          <a:p>
            <a:r>
              <a:rPr lang="en-US" sz="1200" dirty="0" smtClean="0"/>
              <a:t>-An listener on “filtered” feeds all events into a DB which feeds to a UI, an Alert Console for operators, &amp; also feeds all events to event queue “alerts”</a:t>
            </a:r>
          </a:p>
          <a:p>
            <a:r>
              <a:rPr lang="en-US" sz="1200" dirty="0" smtClean="0"/>
              <a:t>-A listener on “alerts” watches for combinations of events which together have meaning, putting new events back on event queue “filtered”</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-Additional listeners (not pictured) on “filtered” feed our ticket tracking system, and result in pages. Also KPI is fed from DB.</a:t>
            </a:r>
          </a:p>
          <a:p>
            <a:r>
              <a:rPr lang="en-US" sz="1200" dirty="0" smtClean="0"/>
              <a:t>-Note how easy it is to add additional sources, consumers</a:t>
            </a:r>
            <a:endParaRPr lang="en-US" dirty="0"/>
          </a:p>
        </p:txBody>
      </p:sp>
      <p:sp>
        <p:nvSpPr>
          <p:cNvPr id="4" name="Footer Placeholder 3"/>
          <p:cNvSpPr>
            <a:spLocks noGrp="1"/>
          </p:cNvSpPr>
          <p:nvPr>
            <p:ph type="ftr" sz="quarter" idx="10"/>
          </p:nvPr>
        </p:nvSpPr>
        <p:spPr/>
        <p:txBody>
          <a:bodyPr/>
          <a:lstStyle/>
          <a:p>
            <a:pPr>
              <a:defRPr/>
            </a:pPr>
            <a:r>
              <a:rPr lang="en-US" smtClean="0"/>
              <a:t>©2006 University of Washington. All rights reserved.</a:t>
            </a:r>
          </a:p>
          <a:p>
            <a:pPr>
              <a:defRPr/>
            </a:pPr>
            <a:r>
              <a:rPr lang="en-US" smtClean="0"/>
              <a:t>This presentation is for informational purposes only. </a:t>
            </a:r>
          </a:p>
          <a:p>
            <a:pPr>
              <a:defRPr/>
            </a:pPr>
            <a:r>
              <a:rPr lang="en-US" smtClean="0"/>
              <a:t>The University of Washington makes no warranties, express or implied, in this summary.</a:t>
            </a:r>
            <a:endParaRPr lang="en-US"/>
          </a:p>
        </p:txBody>
      </p:sp>
      <p:sp>
        <p:nvSpPr>
          <p:cNvPr id="5" name="Slide Number Placeholder 4"/>
          <p:cNvSpPr>
            <a:spLocks noGrp="1"/>
          </p:cNvSpPr>
          <p:nvPr>
            <p:ph type="sldNum" sz="quarter" idx="11"/>
          </p:nvPr>
        </p:nvSpPr>
        <p:spPr/>
        <p:txBody>
          <a:bodyPr/>
          <a:lstStyle/>
          <a:p>
            <a:pPr>
              <a:defRPr/>
            </a:pPr>
            <a:fld id="{E2EAB19A-6C0B-4755-8EC4-A12081D2944E}" type="slidenum">
              <a:rPr lang="en-US" smtClean="0"/>
              <a:pPr>
                <a:defRPr/>
              </a:pPr>
              <a:t>40</a:t>
            </a:fld>
            <a:endParaRPr lang="en-US"/>
          </a:p>
        </p:txBody>
      </p:sp>
    </p:spTree>
    <p:extLst>
      <p:ext uri="{BB962C8B-B14F-4D97-AF65-F5344CB8AC3E}">
        <p14:creationId xmlns:p14="http://schemas.microsoft.com/office/powerpoint/2010/main" val="42814353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6"/>
          <p:cNvSpPr>
            <a:spLocks noGrp="1" noChangeArrowheads="1"/>
          </p:cNvSpPr>
          <p:nvPr>
            <p:ph type="ftr" sz="quarter" idx="4"/>
          </p:nvPr>
        </p:nvSpPr>
        <p:spPr>
          <a:noFill/>
        </p:spPr>
        <p:txBody>
          <a:bodyPr/>
          <a:lstStyle/>
          <a:p>
            <a:pPr eaLnBrk="1" hangingPunct="1"/>
            <a:r>
              <a:rPr lang="en-US" smtClean="0"/>
              <a:t>©2006 University of Washington. All rights reserved.</a:t>
            </a:r>
          </a:p>
          <a:p>
            <a:r>
              <a:rPr lang="en-US" smtClean="0"/>
              <a:t>This presentation is for informational purposes only. </a:t>
            </a:r>
          </a:p>
          <a:p>
            <a:r>
              <a:rPr lang="en-US" smtClean="0"/>
              <a:t>The University of Washington makes no warranties, express or implied, in this summary.</a:t>
            </a:r>
          </a:p>
        </p:txBody>
      </p:sp>
      <p:sp>
        <p:nvSpPr>
          <p:cNvPr id="43011" name="Rectangle 7"/>
          <p:cNvSpPr>
            <a:spLocks noGrp="1" noChangeArrowheads="1"/>
          </p:cNvSpPr>
          <p:nvPr>
            <p:ph type="sldNum" sz="quarter" idx="5"/>
          </p:nvPr>
        </p:nvSpPr>
        <p:spPr>
          <a:noFill/>
        </p:spPr>
        <p:txBody>
          <a:bodyPr/>
          <a:lstStyle/>
          <a:p>
            <a:fld id="{21461AC8-EEF9-4EFD-A734-A949B5164E4E}" type="slidenum">
              <a:rPr lang="en-US" smtClean="0"/>
              <a:pPr/>
              <a:t>43</a:t>
            </a:fld>
            <a:endParaRPr lang="en-US" smtClean="0"/>
          </a:p>
        </p:txBody>
      </p:sp>
      <p:sp>
        <p:nvSpPr>
          <p:cNvPr id="43012" name="Rectangle 2"/>
          <p:cNvSpPr>
            <a:spLocks noGrp="1" noRot="1" noChangeAspect="1" noChangeArrowheads="1" noTextEdit="1"/>
          </p:cNvSpPr>
          <p:nvPr>
            <p:ph type="sldImg"/>
          </p:nvPr>
        </p:nvSpPr>
        <p:spPr>
          <a:ln/>
        </p:spPr>
      </p:sp>
      <p:sp>
        <p:nvSpPr>
          <p:cNvPr id="4301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 is an</a:t>
            </a:r>
            <a:r>
              <a:rPr lang="en-US" baseline="0" dirty="0" smtClean="0"/>
              <a:t> active topic within </a:t>
            </a:r>
            <a:r>
              <a:rPr lang="en-US" baseline="0" dirty="0" err="1" smtClean="0"/>
              <a:t>HiEd</a:t>
            </a:r>
            <a:r>
              <a:rPr lang="en-US" baseline="0" dirty="0" smtClean="0"/>
              <a:t> with lots of discussion on ITANA, IT Architects in Academia</a:t>
            </a:r>
          </a:p>
          <a:p>
            <a:r>
              <a:rPr lang="en-US" baseline="0" dirty="0" smtClean="0"/>
              <a:t>Lots of frameworks out there, some conflicting. Lots of complexity and evolution</a:t>
            </a:r>
            <a:endParaRPr lang="en-US" dirty="0" smtClean="0"/>
          </a:p>
        </p:txBody>
      </p:sp>
      <p:sp>
        <p:nvSpPr>
          <p:cNvPr id="4" name="Footer Placeholder 3"/>
          <p:cNvSpPr>
            <a:spLocks noGrp="1"/>
          </p:cNvSpPr>
          <p:nvPr>
            <p:ph type="ftr" sz="quarter" idx="10"/>
          </p:nvPr>
        </p:nvSpPr>
        <p:spPr/>
        <p:txBody>
          <a:bodyPr/>
          <a:lstStyle/>
          <a:p>
            <a:pPr>
              <a:defRPr/>
            </a:pPr>
            <a:r>
              <a:rPr lang="en-US" smtClean="0"/>
              <a:t>©2006 University of Washington. All rights reserved.</a:t>
            </a:r>
          </a:p>
          <a:p>
            <a:pPr>
              <a:defRPr/>
            </a:pPr>
            <a:r>
              <a:rPr lang="en-US" smtClean="0"/>
              <a:t>This presentation is for informational purposes only. </a:t>
            </a:r>
          </a:p>
          <a:p>
            <a:pPr>
              <a:defRPr/>
            </a:pPr>
            <a:r>
              <a:rPr lang="en-US" smtClean="0"/>
              <a:t>The University of Washington makes no warranties, express or implied, in this summary.</a:t>
            </a:r>
            <a:endParaRPr lang="en-US"/>
          </a:p>
        </p:txBody>
      </p:sp>
      <p:sp>
        <p:nvSpPr>
          <p:cNvPr id="5" name="Slide Number Placeholder 4"/>
          <p:cNvSpPr>
            <a:spLocks noGrp="1"/>
          </p:cNvSpPr>
          <p:nvPr>
            <p:ph type="sldNum" sz="quarter" idx="11"/>
          </p:nvPr>
        </p:nvSpPr>
        <p:spPr/>
        <p:txBody>
          <a:bodyPr/>
          <a:lstStyle/>
          <a:p>
            <a:pPr>
              <a:defRPr/>
            </a:pPr>
            <a:fld id="{E2EAB19A-6C0B-4755-8EC4-A12081D2944E}" type="slidenum">
              <a:rPr lang="en-US" smtClean="0"/>
              <a:pPr>
                <a:defRPr/>
              </a:pPr>
              <a:t>45</a:t>
            </a:fld>
            <a:endParaRPr lang="en-US"/>
          </a:p>
        </p:txBody>
      </p:sp>
    </p:spTree>
    <p:extLst>
      <p:ext uri="{BB962C8B-B14F-4D97-AF65-F5344CB8AC3E}">
        <p14:creationId xmlns:p14="http://schemas.microsoft.com/office/powerpoint/2010/main" val="40046282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smtClean="0"/>
              <a:t>©2006 University of Washington. All rights reserved.</a:t>
            </a:r>
          </a:p>
          <a:p>
            <a:pPr>
              <a:defRPr/>
            </a:pPr>
            <a:r>
              <a:rPr lang="en-US" smtClean="0"/>
              <a:t>This presentation is for informational purposes only. </a:t>
            </a:r>
          </a:p>
          <a:p>
            <a:pPr>
              <a:defRPr/>
            </a:pPr>
            <a:r>
              <a:rPr lang="en-US" smtClean="0"/>
              <a:t>The University of Washington makes no warranties, express or implied, in this summary.</a:t>
            </a:r>
            <a:endParaRPr lang="en-US"/>
          </a:p>
        </p:txBody>
      </p:sp>
      <p:sp>
        <p:nvSpPr>
          <p:cNvPr id="5" name="Slide Number Placeholder 4"/>
          <p:cNvSpPr>
            <a:spLocks noGrp="1"/>
          </p:cNvSpPr>
          <p:nvPr>
            <p:ph type="sldNum" sz="quarter" idx="11"/>
          </p:nvPr>
        </p:nvSpPr>
        <p:spPr/>
        <p:txBody>
          <a:bodyPr/>
          <a:lstStyle/>
          <a:p>
            <a:pPr>
              <a:defRPr/>
            </a:pPr>
            <a:fld id="{E2EAB19A-6C0B-4755-8EC4-A12081D2944E}" type="slidenum">
              <a:rPr lang="en-US" smtClean="0"/>
              <a:pPr>
                <a:defRPr/>
              </a:pPr>
              <a:t>46</a:t>
            </a:fld>
            <a:endParaRPr lang="en-US"/>
          </a:p>
        </p:txBody>
      </p:sp>
    </p:spTree>
    <p:extLst>
      <p:ext uri="{BB962C8B-B14F-4D97-AF65-F5344CB8AC3E}">
        <p14:creationId xmlns:p14="http://schemas.microsoft.com/office/powerpoint/2010/main" val="1186589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smtClean="0"/>
              <a:t>©2006 University of Washington. All rights reserved.</a:t>
            </a:r>
          </a:p>
          <a:p>
            <a:pPr>
              <a:defRPr/>
            </a:pPr>
            <a:r>
              <a:rPr lang="en-US" smtClean="0"/>
              <a:t>This presentation is for informational purposes only. </a:t>
            </a:r>
          </a:p>
          <a:p>
            <a:pPr>
              <a:defRPr/>
            </a:pPr>
            <a:r>
              <a:rPr lang="en-US" smtClean="0"/>
              <a:t>The University of Washington makes no warranties, express or implied, in this summary.</a:t>
            </a:r>
            <a:endParaRPr lang="en-US"/>
          </a:p>
        </p:txBody>
      </p:sp>
      <p:sp>
        <p:nvSpPr>
          <p:cNvPr id="5" name="Slide Number Placeholder 4"/>
          <p:cNvSpPr>
            <a:spLocks noGrp="1"/>
          </p:cNvSpPr>
          <p:nvPr>
            <p:ph type="sldNum" sz="quarter" idx="11"/>
          </p:nvPr>
        </p:nvSpPr>
        <p:spPr/>
        <p:txBody>
          <a:bodyPr/>
          <a:lstStyle/>
          <a:p>
            <a:pPr>
              <a:defRPr/>
            </a:pPr>
            <a:fld id="{E2EAB19A-6C0B-4755-8EC4-A12081D2944E}" type="slidenum">
              <a:rPr lang="en-US" smtClean="0"/>
              <a:pPr>
                <a:defRPr/>
              </a:pPr>
              <a:t>47</a:t>
            </a:fld>
            <a:endParaRPr lang="en-US"/>
          </a:p>
        </p:txBody>
      </p:sp>
    </p:spTree>
    <p:extLst>
      <p:ext uri="{BB962C8B-B14F-4D97-AF65-F5344CB8AC3E}">
        <p14:creationId xmlns:p14="http://schemas.microsoft.com/office/powerpoint/2010/main" val="4014675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Start broadly,</a:t>
            </a:r>
            <a:r>
              <a:rPr lang="en-US" baseline="0" dirty="0" smtClean="0"/>
              <a:t> then drill down.</a:t>
            </a:r>
          </a:p>
          <a:p>
            <a:pPr marL="171450" indent="-171450">
              <a:buFont typeface="Arial" pitchFamily="34" charset="0"/>
              <a:buChar char="•"/>
            </a:pPr>
            <a:r>
              <a:rPr lang="en-US" dirty="0" smtClean="0"/>
              <a:t>Each capability</a:t>
            </a:r>
            <a:r>
              <a:rPr lang="en-US" baseline="0" dirty="0" smtClean="0"/>
              <a:t> will yield more details, e.g. under payroll, you have the capability of paying people, which relies on a bunch of other capabilities, etc. Each of these capabilities has processes, supporting technology, supporting information, even metrics.</a:t>
            </a:r>
            <a:endParaRPr lang="en-US" dirty="0"/>
          </a:p>
        </p:txBody>
      </p:sp>
      <p:sp>
        <p:nvSpPr>
          <p:cNvPr id="4" name="Footer Placeholder 3"/>
          <p:cNvSpPr>
            <a:spLocks noGrp="1"/>
          </p:cNvSpPr>
          <p:nvPr>
            <p:ph type="ftr" sz="quarter" idx="10"/>
          </p:nvPr>
        </p:nvSpPr>
        <p:spPr/>
        <p:txBody>
          <a:bodyPr/>
          <a:lstStyle/>
          <a:p>
            <a:pPr>
              <a:defRPr/>
            </a:pPr>
            <a:r>
              <a:rPr lang="en-US" smtClean="0"/>
              <a:t>©2006 University of Washington. All rights reserved.</a:t>
            </a:r>
          </a:p>
          <a:p>
            <a:pPr>
              <a:defRPr/>
            </a:pPr>
            <a:r>
              <a:rPr lang="en-US" smtClean="0"/>
              <a:t>This presentation is for informational purposes only. </a:t>
            </a:r>
          </a:p>
          <a:p>
            <a:pPr>
              <a:defRPr/>
            </a:pPr>
            <a:r>
              <a:rPr lang="en-US" smtClean="0"/>
              <a:t>The University of Washington makes no warranties, express or implied, in this summary.</a:t>
            </a:r>
            <a:endParaRPr lang="en-US"/>
          </a:p>
        </p:txBody>
      </p:sp>
      <p:sp>
        <p:nvSpPr>
          <p:cNvPr id="5" name="Slide Number Placeholder 4"/>
          <p:cNvSpPr>
            <a:spLocks noGrp="1"/>
          </p:cNvSpPr>
          <p:nvPr>
            <p:ph type="sldNum" sz="quarter" idx="11"/>
          </p:nvPr>
        </p:nvSpPr>
        <p:spPr/>
        <p:txBody>
          <a:bodyPr/>
          <a:lstStyle/>
          <a:p>
            <a:pPr>
              <a:defRPr/>
            </a:pPr>
            <a:fld id="{E2EAB19A-6C0B-4755-8EC4-A12081D2944E}" type="slidenum">
              <a:rPr lang="en-US" smtClean="0"/>
              <a:pPr>
                <a:defRPr/>
              </a:pPr>
              <a:t>48</a:t>
            </a:fld>
            <a:endParaRPr lang="en-US"/>
          </a:p>
        </p:txBody>
      </p:sp>
    </p:spTree>
    <p:extLst>
      <p:ext uri="{BB962C8B-B14F-4D97-AF65-F5344CB8AC3E}">
        <p14:creationId xmlns:p14="http://schemas.microsoft.com/office/powerpoint/2010/main" val="99492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Lean = cut out</a:t>
            </a:r>
            <a:r>
              <a:rPr lang="en-US" baseline="0" dirty="0" smtClean="0"/>
              <a:t> unnecessary work, wasteful processes, aka “The Toyota Way”</a:t>
            </a:r>
          </a:p>
          <a:p>
            <a:r>
              <a:rPr lang="en-US" baseline="0" dirty="0" smtClean="0"/>
              <a:t>See agilemanifesto.org for more on agile</a:t>
            </a:r>
            <a:endParaRPr lang="en-US" dirty="0"/>
          </a:p>
        </p:txBody>
      </p:sp>
      <p:sp>
        <p:nvSpPr>
          <p:cNvPr id="4" name="Footer Placeholder 3"/>
          <p:cNvSpPr>
            <a:spLocks noGrp="1"/>
          </p:cNvSpPr>
          <p:nvPr>
            <p:ph type="ftr" sz="quarter" idx="10"/>
          </p:nvPr>
        </p:nvSpPr>
        <p:spPr/>
        <p:txBody>
          <a:bodyPr/>
          <a:lstStyle/>
          <a:p>
            <a:pPr>
              <a:defRPr/>
            </a:pPr>
            <a:r>
              <a:rPr lang="en-US" smtClean="0"/>
              <a:t>©2006 University of Washington. All rights reserved.</a:t>
            </a:r>
          </a:p>
          <a:p>
            <a:pPr>
              <a:defRPr/>
            </a:pPr>
            <a:r>
              <a:rPr lang="en-US" smtClean="0"/>
              <a:t>This presentation is for informational purposes only. </a:t>
            </a:r>
          </a:p>
          <a:p>
            <a:pPr>
              <a:defRPr/>
            </a:pPr>
            <a:r>
              <a:rPr lang="en-US" smtClean="0"/>
              <a:t>The University of Washington makes no warranties, express or implied, in this summary.</a:t>
            </a:r>
            <a:endParaRPr lang="en-US"/>
          </a:p>
        </p:txBody>
      </p:sp>
      <p:sp>
        <p:nvSpPr>
          <p:cNvPr id="5" name="Slide Number Placeholder 4"/>
          <p:cNvSpPr>
            <a:spLocks noGrp="1"/>
          </p:cNvSpPr>
          <p:nvPr>
            <p:ph type="sldNum" sz="quarter" idx="11"/>
          </p:nvPr>
        </p:nvSpPr>
        <p:spPr/>
        <p:txBody>
          <a:bodyPr/>
          <a:lstStyle/>
          <a:p>
            <a:pPr>
              <a:defRPr/>
            </a:pPr>
            <a:fld id="{E2EAB19A-6C0B-4755-8EC4-A12081D2944E}" type="slidenum">
              <a:rPr lang="en-US" smtClean="0"/>
              <a:pPr>
                <a:defRPr/>
              </a:pPr>
              <a:t>9</a:t>
            </a:fld>
            <a:endParaRPr lang="en-US"/>
          </a:p>
        </p:txBody>
      </p:sp>
    </p:spTree>
    <p:extLst>
      <p:ext uri="{BB962C8B-B14F-4D97-AF65-F5344CB8AC3E}">
        <p14:creationId xmlns:p14="http://schemas.microsoft.com/office/powerpoint/2010/main" val="31557359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Captures</a:t>
            </a:r>
            <a:r>
              <a:rPr lang="en-US" baseline="0" dirty="0" smtClean="0"/>
              <a:t> relationships between conceptual data. Enables data integration across the University. One step closer to being able to transform data into structured information.</a:t>
            </a:r>
            <a:endParaRPr lang="en-US" dirty="0"/>
          </a:p>
        </p:txBody>
      </p:sp>
      <p:sp>
        <p:nvSpPr>
          <p:cNvPr id="4" name="Footer Placeholder 3"/>
          <p:cNvSpPr>
            <a:spLocks noGrp="1"/>
          </p:cNvSpPr>
          <p:nvPr>
            <p:ph type="ftr" sz="quarter" idx="10"/>
          </p:nvPr>
        </p:nvSpPr>
        <p:spPr/>
        <p:txBody>
          <a:bodyPr/>
          <a:lstStyle/>
          <a:p>
            <a:pPr>
              <a:defRPr/>
            </a:pPr>
            <a:r>
              <a:rPr lang="en-US" smtClean="0"/>
              <a:t>©2006 University of Washington. All rights reserved.</a:t>
            </a:r>
          </a:p>
          <a:p>
            <a:pPr>
              <a:defRPr/>
            </a:pPr>
            <a:r>
              <a:rPr lang="en-US" smtClean="0"/>
              <a:t>This presentation is for informational purposes only. </a:t>
            </a:r>
          </a:p>
          <a:p>
            <a:pPr>
              <a:defRPr/>
            </a:pPr>
            <a:r>
              <a:rPr lang="en-US" smtClean="0"/>
              <a:t>The University of Washington makes no warranties, express or implied, in this summary.</a:t>
            </a:r>
            <a:endParaRPr lang="en-US"/>
          </a:p>
        </p:txBody>
      </p:sp>
      <p:sp>
        <p:nvSpPr>
          <p:cNvPr id="5" name="Slide Number Placeholder 4"/>
          <p:cNvSpPr>
            <a:spLocks noGrp="1"/>
          </p:cNvSpPr>
          <p:nvPr>
            <p:ph type="sldNum" sz="quarter" idx="11"/>
          </p:nvPr>
        </p:nvSpPr>
        <p:spPr/>
        <p:txBody>
          <a:bodyPr/>
          <a:lstStyle/>
          <a:p>
            <a:pPr>
              <a:defRPr/>
            </a:pPr>
            <a:fld id="{E2EAB19A-6C0B-4755-8EC4-A12081D2944E}" type="slidenum">
              <a:rPr lang="en-US" smtClean="0"/>
              <a:pPr>
                <a:defRPr/>
              </a:pPr>
              <a:t>49</a:t>
            </a:fld>
            <a:endParaRPr lang="en-US"/>
          </a:p>
        </p:txBody>
      </p:sp>
    </p:spTree>
    <p:extLst>
      <p:ext uri="{BB962C8B-B14F-4D97-AF65-F5344CB8AC3E}">
        <p14:creationId xmlns:p14="http://schemas.microsoft.com/office/powerpoint/2010/main" val="445502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These layers help</a:t>
            </a:r>
            <a:r>
              <a:rPr lang="en-US" baseline="0" dirty="0" smtClean="0"/>
              <a:t> you to envision possibilities; they aren’t rules. Many apps will combine some of these layers as appropriate. But often an app should separate some of these layers because there is an increased value over the cost to do it that way. </a:t>
            </a:r>
          </a:p>
          <a:p>
            <a:pPr marL="171450" indent="-171450">
              <a:buFont typeface="Arial" pitchFamily="34" charset="0"/>
              <a:buChar char="•"/>
            </a:pPr>
            <a:r>
              <a:rPr lang="en-US" baseline="0" dirty="0" smtClean="0"/>
              <a:t>Where does the increased value come from? Clearer dependencies (via loose coupling), increased availability, better performance, more scalability, more security, re-use across multiple applications.</a:t>
            </a:r>
          </a:p>
          <a:p>
            <a:pPr marL="171450" indent="-171450">
              <a:buFont typeface="Arial" pitchFamily="34" charset="0"/>
              <a:buChar char="•"/>
            </a:pPr>
            <a:r>
              <a:rPr lang="en-US" baseline="0" dirty="0" smtClean="0"/>
              <a:t>Apps which separate these layers are more flexible and more often succeed—e.g. think of the apps which leverage AD for </a:t>
            </a:r>
            <a:r>
              <a:rPr lang="en-US" baseline="0" dirty="0" err="1" smtClean="0"/>
              <a:t>authN</a:t>
            </a:r>
            <a:r>
              <a:rPr lang="en-US" baseline="0" dirty="0" smtClean="0"/>
              <a:t>, </a:t>
            </a:r>
            <a:r>
              <a:rPr lang="en-US" baseline="0" dirty="0" err="1" smtClean="0"/>
              <a:t>authZ</a:t>
            </a:r>
            <a:r>
              <a:rPr lang="en-US" baseline="0" dirty="0" smtClean="0"/>
              <a:t>.</a:t>
            </a:r>
            <a:endParaRPr lang="en-US" dirty="0" smtClean="0"/>
          </a:p>
        </p:txBody>
      </p:sp>
      <p:sp>
        <p:nvSpPr>
          <p:cNvPr id="4" name="Footer Placeholder 3"/>
          <p:cNvSpPr>
            <a:spLocks noGrp="1"/>
          </p:cNvSpPr>
          <p:nvPr>
            <p:ph type="ftr" sz="quarter" idx="10"/>
          </p:nvPr>
        </p:nvSpPr>
        <p:spPr/>
        <p:txBody>
          <a:bodyPr/>
          <a:lstStyle/>
          <a:p>
            <a:pPr>
              <a:defRPr/>
            </a:pPr>
            <a:r>
              <a:rPr lang="en-US" smtClean="0"/>
              <a:t>©2006 University of Washington. All rights reserved.</a:t>
            </a:r>
          </a:p>
          <a:p>
            <a:pPr>
              <a:defRPr/>
            </a:pPr>
            <a:r>
              <a:rPr lang="en-US" smtClean="0"/>
              <a:t>This presentation is for informational purposes only. </a:t>
            </a:r>
          </a:p>
          <a:p>
            <a:pPr>
              <a:defRPr/>
            </a:pPr>
            <a:r>
              <a:rPr lang="en-US" smtClean="0"/>
              <a:t>The University of Washington makes no warranties, express or implied, in this summary.</a:t>
            </a:r>
            <a:endParaRPr lang="en-US"/>
          </a:p>
        </p:txBody>
      </p:sp>
      <p:sp>
        <p:nvSpPr>
          <p:cNvPr id="5" name="Slide Number Placeholder 4"/>
          <p:cNvSpPr>
            <a:spLocks noGrp="1"/>
          </p:cNvSpPr>
          <p:nvPr>
            <p:ph type="sldNum" sz="quarter" idx="11"/>
          </p:nvPr>
        </p:nvSpPr>
        <p:spPr/>
        <p:txBody>
          <a:bodyPr/>
          <a:lstStyle/>
          <a:p>
            <a:pPr>
              <a:defRPr/>
            </a:pPr>
            <a:fld id="{E2EAB19A-6C0B-4755-8EC4-A12081D2944E}" type="slidenum">
              <a:rPr lang="en-US" smtClean="0"/>
              <a:pPr>
                <a:defRPr/>
              </a:pPr>
              <a:t>50</a:t>
            </a:fld>
            <a:endParaRPr lang="en-US"/>
          </a:p>
        </p:txBody>
      </p:sp>
    </p:spTree>
    <p:extLst>
      <p:ext uri="{BB962C8B-B14F-4D97-AF65-F5344CB8AC3E}">
        <p14:creationId xmlns:p14="http://schemas.microsoft.com/office/powerpoint/2010/main" val="14520198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a:t>
            </a:r>
            <a:r>
              <a:rPr lang="en-US" baseline="0" dirty="0" smtClean="0"/>
              <a:t> more closely at App Arch</a:t>
            </a:r>
            <a:endParaRPr lang="en-US" dirty="0"/>
          </a:p>
        </p:txBody>
      </p:sp>
      <p:sp>
        <p:nvSpPr>
          <p:cNvPr id="4" name="Footer Placeholder 3"/>
          <p:cNvSpPr>
            <a:spLocks noGrp="1"/>
          </p:cNvSpPr>
          <p:nvPr>
            <p:ph type="ftr" sz="quarter" idx="10"/>
          </p:nvPr>
        </p:nvSpPr>
        <p:spPr/>
        <p:txBody>
          <a:bodyPr/>
          <a:lstStyle/>
          <a:p>
            <a:pPr>
              <a:defRPr/>
            </a:pPr>
            <a:r>
              <a:rPr lang="en-US" smtClean="0"/>
              <a:t>©2006 University of Washington. All rights reserved.</a:t>
            </a:r>
          </a:p>
          <a:p>
            <a:pPr>
              <a:defRPr/>
            </a:pPr>
            <a:r>
              <a:rPr lang="en-US" smtClean="0"/>
              <a:t>This presentation is for informational purposes only. </a:t>
            </a:r>
          </a:p>
          <a:p>
            <a:pPr>
              <a:defRPr/>
            </a:pPr>
            <a:r>
              <a:rPr lang="en-US" smtClean="0"/>
              <a:t>The University of Washington makes no warranties, express or implied, in this summary.</a:t>
            </a:r>
            <a:endParaRPr lang="en-US"/>
          </a:p>
        </p:txBody>
      </p:sp>
      <p:sp>
        <p:nvSpPr>
          <p:cNvPr id="5" name="Slide Number Placeholder 4"/>
          <p:cNvSpPr>
            <a:spLocks noGrp="1"/>
          </p:cNvSpPr>
          <p:nvPr>
            <p:ph type="sldNum" sz="quarter" idx="11"/>
          </p:nvPr>
        </p:nvSpPr>
        <p:spPr/>
        <p:txBody>
          <a:bodyPr/>
          <a:lstStyle/>
          <a:p>
            <a:pPr>
              <a:defRPr/>
            </a:pPr>
            <a:fld id="{E2EAB19A-6C0B-4755-8EC4-A12081D2944E}" type="slidenum">
              <a:rPr lang="en-US" smtClean="0"/>
              <a:pPr>
                <a:defRPr/>
              </a:pPr>
              <a:t>51</a:t>
            </a:fld>
            <a:endParaRPr lang="en-US"/>
          </a:p>
        </p:txBody>
      </p:sp>
    </p:spTree>
    <p:extLst>
      <p:ext uri="{BB962C8B-B14F-4D97-AF65-F5344CB8AC3E}">
        <p14:creationId xmlns:p14="http://schemas.microsoft.com/office/powerpoint/2010/main" val="5840631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See slide # 54:</a:t>
            </a:r>
          </a:p>
          <a:p>
            <a:r>
              <a:rPr lang="en-US" sz="1200" dirty="0" smtClean="0"/>
              <a:t>-Network Sources: Network </a:t>
            </a:r>
            <a:r>
              <a:rPr lang="en-US" sz="1200" dirty="0" err="1" smtClean="0"/>
              <a:t>poller</a:t>
            </a:r>
            <a:r>
              <a:rPr lang="en-US" sz="1200" dirty="0" smtClean="0"/>
              <a:t>, JMX </a:t>
            </a:r>
            <a:r>
              <a:rPr lang="en-US" sz="1200" dirty="0" err="1" smtClean="0"/>
              <a:t>poller</a:t>
            </a:r>
            <a:r>
              <a:rPr lang="en-US" sz="1200" dirty="0" smtClean="0"/>
              <a:t>, SNMP Log </a:t>
            </a:r>
            <a:r>
              <a:rPr lang="en-US" sz="1200" dirty="0" err="1" smtClean="0"/>
              <a:t>poller</a:t>
            </a:r>
            <a:endParaRPr lang="en-US" sz="1200" dirty="0" smtClean="0"/>
          </a:p>
          <a:p>
            <a:r>
              <a:rPr lang="en-US" sz="1200" dirty="0" smtClean="0"/>
              <a:t>-These sources dump all events onto event message queue “raw” </a:t>
            </a:r>
          </a:p>
          <a:p>
            <a:r>
              <a:rPr lang="en-US" sz="1200" dirty="0" smtClean="0"/>
              <a:t>-A listener</a:t>
            </a:r>
            <a:r>
              <a:rPr lang="en-US" sz="1200" baseline="0" dirty="0" smtClean="0"/>
              <a:t> “elevator”</a:t>
            </a:r>
            <a:r>
              <a:rPr lang="en-US" sz="1200" dirty="0" smtClean="0"/>
              <a:t> identifies important events on “raw” and puts them onto event queue “filtered”</a:t>
            </a:r>
          </a:p>
          <a:p>
            <a:r>
              <a:rPr lang="en-US" sz="1200" dirty="0" smtClean="0"/>
              <a:t>-An listener on “filtered” feeds all events into a DB which feeds to a UI, an Alert Console for operators, &amp; also feeds all events to event queue “alerts”</a:t>
            </a:r>
          </a:p>
          <a:p>
            <a:r>
              <a:rPr lang="en-US" sz="1200" dirty="0" smtClean="0"/>
              <a:t>-A listener on “alerts” watches for combinations of events which together have meaning, putting new events back on event queue “filtered”</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-Additional listeners (not pictured) on “filtered” feed our ticket tracking system, and result in pages. Also KPI is fed from DB.</a:t>
            </a:r>
          </a:p>
          <a:p>
            <a:r>
              <a:rPr lang="en-US" sz="1200" dirty="0" smtClean="0"/>
              <a:t>-Note how easy it is to add additional sources, consumers</a:t>
            </a:r>
            <a:endParaRPr lang="en-US" dirty="0"/>
          </a:p>
        </p:txBody>
      </p:sp>
      <p:sp>
        <p:nvSpPr>
          <p:cNvPr id="4" name="Footer Placeholder 3"/>
          <p:cNvSpPr>
            <a:spLocks noGrp="1"/>
          </p:cNvSpPr>
          <p:nvPr>
            <p:ph type="ftr" sz="quarter" idx="10"/>
          </p:nvPr>
        </p:nvSpPr>
        <p:spPr/>
        <p:txBody>
          <a:bodyPr/>
          <a:lstStyle/>
          <a:p>
            <a:pPr>
              <a:defRPr/>
            </a:pPr>
            <a:r>
              <a:rPr lang="en-US" smtClean="0"/>
              <a:t>©2006 University of Washington. All rights reserved.</a:t>
            </a:r>
          </a:p>
          <a:p>
            <a:pPr>
              <a:defRPr/>
            </a:pPr>
            <a:r>
              <a:rPr lang="en-US" smtClean="0"/>
              <a:t>This presentation is for informational purposes only. </a:t>
            </a:r>
          </a:p>
          <a:p>
            <a:pPr>
              <a:defRPr/>
            </a:pPr>
            <a:r>
              <a:rPr lang="en-US" smtClean="0"/>
              <a:t>The University of Washington makes no warranties, express or implied, in this summary.</a:t>
            </a:r>
            <a:endParaRPr lang="en-US"/>
          </a:p>
        </p:txBody>
      </p:sp>
      <p:sp>
        <p:nvSpPr>
          <p:cNvPr id="5" name="Slide Number Placeholder 4"/>
          <p:cNvSpPr>
            <a:spLocks noGrp="1"/>
          </p:cNvSpPr>
          <p:nvPr>
            <p:ph type="sldNum" sz="quarter" idx="11"/>
          </p:nvPr>
        </p:nvSpPr>
        <p:spPr/>
        <p:txBody>
          <a:bodyPr/>
          <a:lstStyle/>
          <a:p>
            <a:pPr>
              <a:defRPr/>
            </a:pPr>
            <a:fld id="{E2EAB19A-6C0B-4755-8EC4-A12081D2944E}" type="slidenum">
              <a:rPr lang="en-US" smtClean="0"/>
              <a:pPr>
                <a:defRPr/>
              </a:pPr>
              <a:t>55</a:t>
            </a:fld>
            <a:endParaRPr lang="en-US"/>
          </a:p>
        </p:txBody>
      </p:sp>
    </p:spTree>
    <p:extLst>
      <p:ext uri="{BB962C8B-B14F-4D97-AF65-F5344CB8AC3E}">
        <p14:creationId xmlns:p14="http://schemas.microsoft.com/office/powerpoint/2010/main" val="4281435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new </a:t>
            </a:r>
            <a:r>
              <a:rPr lang="en-US" dirty="0" err="1" smtClean="0"/>
              <a:t>CollegeNet</a:t>
            </a:r>
            <a:r>
              <a:rPr lang="en-US" dirty="0" smtClean="0"/>
              <a:t> process puts</a:t>
            </a:r>
            <a:r>
              <a:rPr lang="en-US" baseline="0" dirty="0" smtClean="0"/>
              <a:t> UW Admissions and the applicants in the driver seat.</a:t>
            </a:r>
          </a:p>
          <a:p>
            <a:endParaRPr lang="en-US" baseline="0" dirty="0" smtClean="0"/>
          </a:p>
          <a:p>
            <a:r>
              <a:rPr lang="en-US" baseline="0" dirty="0" smtClean="0"/>
              <a:t>*More capabilities coming here</a:t>
            </a:r>
            <a:endParaRPr lang="en-US" dirty="0"/>
          </a:p>
        </p:txBody>
      </p:sp>
      <p:sp>
        <p:nvSpPr>
          <p:cNvPr id="4" name="Footer Placeholder 3"/>
          <p:cNvSpPr>
            <a:spLocks noGrp="1"/>
          </p:cNvSpPr>
          <p:nvPr>
            <p:ph type="ftr" sz="quarter" idx="10"/>
          </p:nvPr>
        </p:nvSpPr>
        <p:spPr/>
        <p:txBody>
          <a:bodyPr/>
          <a:lstStyle/>
          <a:p>
            <a:pPr>
              <a:defRPr/>
            </a:pPr>
            <a:r>
              <a:rPr lang="en-US" smtClean="0"/>
              <a:t>©2006 University of Washington. All rights reserved.</a:t>
            </a:r>
          </a:p>
          <a:p>
            <a:pPr>
              <a:defRPr/>
            </a:pPr>
            <a:r>
              <a:rPr lang="en-US" smtClean="0"/>
              <a:t>This presentation is for informational purposes only. </a:t>
            </a:r>
          </a:p>
          <a:p>
            <a:pPr>
              <a:defRPr/>
            </a:pPr>
            <a:r>
              <a:rPr lang="en-US" smtClean="0"/>
              <a:t>The University of Washington makes no warranties, express or implied, in this summary.</a:t>
            </a:r>
            <a:endParaRPr lang="en-US"/>
          </a:p>
        </p:txBody>
      </p:sp>
      <p:sp>
        <p:nvSpPr>
          <p:cNvPr id="5" name="Slide Number Placeholder 4"/>
          <p:cNvSpPr>
            <a:spLocks noGrp="1"/>
          </p:cNvSpPr>
          <p:nvPr>
            <p:ph type="sldNum" sz="quarter" idx="11"/>
          </p:nvPr>
        </p:nvSpPr>
        <p:spPr/>
        <p:txBody>
          <a:bodyPr/>
          <a:lstStyle/>
          <a:p>
            <a:pPr>
              <a:defRPr/>
            </a:pPr>
            <a:fld id="{E2EAB19A-6C0B-4755-8EC4-A12081D2944E}" type="slidenum">
              <a:rPr lang="en-US" smtClean="0"/>
              <a:pPr>
                <a:defRPr/>
              </a:pPr>
              <a:t>12</a:t>
            </a:fld>
            <a:endParaRPr lang="en-US"/>
          </a:p>
        </p:txBody>
      </p:sp>
    </p:spTree>
    <p:extLst>
      <p:ext uri="{BB962C8B-B14F-4D97-AF65-F5344CB8AC3E}">
        <p14:creationId xmlns:p14="http://schemas.microsoft.com/office/powerpoint/2010/main" val="3434677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 This capability is limited today</a:t>
            </a:r>
            <a:endParaRPr lang="en-US" dirty="0" smtClean="0"/>
          </a:p>
          <a:p>
            <a:endParaRPr lang="en-US" dirty="0" smtClean="0"/>
          </a:p>
          <a:p>
            <a:r>
              <a:rPr lang="en-US" dirty="0" smtClean="0"/>
              <a:t>See slide # 49 for demos if time allows</a:t>
            </a:r>
            <a:endParaRPr lang="en-US" dirty="0"/>
          </a:p>
        </p:txBody>
      </p:sp>
      <p:sp>
        <p:nvSpPr>
          <p:cNvPr id="4" name="Footer Placeholder 3"/>
          <p:cNvSpPr>
            <a:spLocks noGrp="1"/>
          </p:cNvSpPr>
          <p:nvPr>
            <p:ph type="ftr" sz="quarter" idx="10"/>
          </p:nvPr>
        </p:nvSpPr>
        <p:spPr/>
        <p:txBody>
          <a:bodyPr/>
          <a:lstStyle/>
          <a:p>
            <a:pPr>
              <a:defRPr/>
            </a:pPr>
            <a:r>
              <a:rPr lang="en-US" smtClean="0"/>
              <a:t>©2006 University of Washington. All rights reserved.</a:t>
            </a:r>
          </a:p>
          <a:p>
            <a:pPr>
              <a:defRPr/>
            </a:pPr>
            <a:r>
              <a:rPr lang="en-US" smtClean="0"/>
              <a:t>This presentation is for informational purposes only. </a:t>
            </a:r>
          </a:p>
          <a:p>
            <a:pPr>
              <a:defRPr/>
            </a:pPr>
            <a:r>
              <a:rPr lang="en-US" smtClean="0"/>
              <a:t>The University of Washington makes no warranties, express or implied, in this summary.</a:t>
            </a:r>
            <a:endParaRPr lang="en-US"/>
          </a:p>
        </p:txBody>
      </p:sp>
      <p:sp>
        <p:nvSpPr>
          <p:cNvPr id="5" name="Slide Number Placeholder 4"/>
          <p:cNvSpPr>
            <a:spLocks noGrp="1"/>
          </p:cNvSpPr>
          <p:nvPr>
            <p:ph type="sldNum" sz="quarter" idx="11"/>
          </p:nvPr>
        </p:nvSpPr>
        <p:spPr/>
        <p:txBody>
          <a:bodyPr/>
          <a:lstStyle/>
          <a:p>
            <a:pPr>
              <a:defRPr/>
            </a:pPr>
            <a:fld id="{E2EAB19A-6C0B-4755-8EC4-A12081D2944E}" type="slidenum">
              <a:rPr lang="en-US" smtClean="0"/>
              <a:pPr>
                <a:defRPr/>
              </a:pPr>
              <a:t>13</a:t>
            </a:fld>
            <a:endParaRPr lang="en-US"/>
          </a:p>
        </p:txBody>
      </p:sp>
    </p:spTree>
    <p:extLst>
      <p:ext uri="{BB962C8B-B14F-4D97-AF65-F5344CB8AC3E}">
        <p14:creationId xmlns:p14="http://schemas.microsoft.com/office/powerpoint/2010/main" val="32709957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Invested a lot of time in building up Groups Service</a:t>
            </a:r>
            <a:endParaRPr lang="en-US" dirty="0"/>
          </a:p>
        </p:txBody>
      </p:sp>
      <p:sp>
        <p:nvSpPr>
          <p:cNvPr id="4" name="Footer Placeholder 3"/>
          <p:cNvSpPr>
            <a:spLocks noGrp="1"/>
          </p:cNvSpPr>
          <p:nvPr>
            <p:ph type="ftr" sz="quarter" idx="10"/>
          </p:nvPr>
        </p:nvSpPr>
        <p:spPr/>
        <p:txBody>
          <a:bodyPr/>
          <a:lstStyle/>
          <a:p>
            <a:pPr>
              <a:defRPr/>
            </a:pPr>
            <a:r>
              <a:rPr lang="en-US" smtClean="0"/>
              <a:t>©2006 University of Washington. All rights reserved.</a:t>
            </a:r>
          </a:p>
          <a:p>
            <a:pPr>
              <a:defRPr/>
            </a:pPr>
            <a:r>
              <a:rPr lang="en-US" smtClean="0"/>
              <a:t>This presentation is for informational purposes only. </a:t>
            </a:r>
          </a:p>
          <a:p>
            <a:pPr>
              <a:defRPr/>
            </a:pPr>
            <a:r>
              <a:rPr lang="en-US" smtClean="0"/>
              <a:t>The University of Washington makes no warranties, express or implied, in this summary.</a:t>
            </a:r>
            <a:endParaRPr lang="en-US"/>
          </a:p>
        </p:txBody>
      </p:sp>
      <p:sp>
        <p:nvSpPr>
          <p:cNvPr id="5" name="Slide Number Placeholder 4"/>
          <p:cNvSpPr>
            <a:spLocks noGrp="1"/>
          </p:cNvSpPr>
          <p:nvPr>
            <p:ph type="sldNum" sz="quarter" idx="11"/>
          </p:nvPr>
        </p:nvSpPr>
        <p:spPr/>
        <p:txBody>
          <a:bodyPr/>
          <a:lstStyle/>
          <a:p>
            <a:pPr>
              <a:defRPr/>
            </a:pPr>
            <a:fld id="{E2EAB19A-6C0B-4755-8EC4-A12081D2944E}" type="slidenum">
              <a:rPr lang="en-US" smtClean="0"/>
              <a:pPr>
                <a:defRPr/>
              </a:pPr>
              <a:t>16</a:t>
            </a:fld>
            <a:endParaRPr lang="en-US"/>
          </a:p>
        </p:txBody>
      </p:sp>
    </p:spTree>
    <p:extLst>
      <p:ext uri="{BB962C8B-B14F-4D97-AF65-F5344CB8AC3E}">
        <p14:creationId xmlns:p14="http://schemas.microsoft.com/office/powerpoint/2010/main" val="32099544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University</a:t>
            </a:r>
            <a:r>
              <a:rPr lang="en-US" baseline="0" dirty="0" smtClean="0"/>
              <a:t>-wide </a:t>
            </a:r>
            <a:r>
              <a:rPr lang="en-US" dirty="0" smtClean="0"/>
              <a:t>Data Management Committee</a:t>
            </a:r>
            <a:r>
              <a:rPr lang="en-US" baseline="0" dirty="0" smtClean="0"/>
              <a:t> plays a key role in terms of forming data policy and strategic direction</a:t>
            </a:r>
          </a:p>
          <a:p>
            <a:endParaRPr lang="en-US" baseline="0" dirty="0" smtClean="0"/>
          </a:p>
          <a:p>
            <a:r>
              <a:rPr lang="en-US" baseline="0" dirty="0" smtClean="0"/>
              <a:t>Also key to enterprise architecture</a:t>
            </a:r>
            <a:endParaRPr lang="en-US" dirty="0"/>
          </a:p>
        </p:txBody>
      </p:sp>
      <p:sp>
        <p:nvSpPr>
          <p:cNvPr id="4" name="Footer Placeholder 3"/>
          <p:cNvSpPr>
            <a:spLocks noGrp="1"/>
          </p:cNvSpPr>
          <p:nvPr>
            <p:ph type="ftr" sz="quarter" idx="10"/>
          </p:nvPr>
        </p:nvSpPr>
        <p:spPr/>
        <p:txBody>
          <a:bodyPr/>
          <a:lstStyle/>
          <a:p>
            <a:pPr>
              <a:defRPr/>
            </a:pPr>
            <a:r>
              <a:rPr lang="en-US" smtClean="0"/>
              <a:t>©2006 University of Washington. All rights reserved.</a:t>
            </a:r>
          </a:p>
          <a:p>
            <a:pPr>
              <a:defRPr/>
            </a:pPr>
            <a:r>
              <a:rPr lang="en-US" smtClean="0"/>
              <a:t>This presentation is for informational purposes only. </a:t>
            </a:r>
          </a:p>
          <a:p>
            <a:pPr>
              <a:defRPr/>
            </a:pPr>
            <a:r>
              <a:rPr lang="en-US" smtClean="0"/>
              <a:t>The University of Washington makes no warranties, express or implied, in this summary.</a:t>
            </a:r>
            <a:endParaRPr lang="en-US"/>
          </a:p>
        </p:txBody>
      </p:sp>
      <p:sp>
        <p:nvSpPr>
          <p:cNvPr id="5" name="Slide Number Placeholder 4"/>
          <p:cNvSpPr>
            <a:spLocks noGrp="1"/>
          </p:cNvSpPr>
          <p:nvPr>
            <p:ph type="sldNum" sz="quarter" idx="11"/>
          </p:nvPr>
        </p:nvSpPr>
        <p:spPr/>
        <p:txBody>
          <a:bodyPr/>
          <a:lstStyle/>
          <a:p>
            <a:pPr>
              <a:defRPr/>
            </a:pPr>
            <a:fld id="{E2EAB19A-6C0B-4755-8EC4-A12081D2944E}" type="slidenum">
              <a:rPr lang="en-US" smtClean="0"/>
              <a:pPr>
                <a:defRPr/>
              </a:pPr>
              <a:t>18</a:t>
            </a:fld>
            <a:endParaRPr lang="en-US"/>
          </a:p>
        </p:txBody>
      </p:sp>
    </p:spTree>
    <p:extLst>
      <p:ext uri="{BB962C8B-B14F-4D97-AF65-F5344CB8AC3E}">
        <p14:creationId xmlns:p14="http://schemas.microsoft.com/office/powerpoint/2010/main" val="18333615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Shortest name is same as current quarter</a:t>
            </a:r>
          </a:p>
          <a:p>
            <a:endParaRPr lang="en-US" dirty="0"/>
          </a:p>
        </p:txBody>
      </p:sp>
      <p:sp>
        <p:nvSpPr>
          <p:cNvPr id="4" name="Footer Placeholder 3"/>
          <p:cNvSpPr>
            <a:spLocks noGrp="1"/>
          </p:cNvSpPr>
          <p:nvPr>
            <p:ph type="ftr" sz="quarter" idx="10"/>
          </p:nvPr>
        </p:nvSpPr>
        <p:spPr/>
        <p:txBody>
          <a:bodyPr/>
          <a:lstStyle/>
          <a:p>
            <a:pPr>
              <a:defRPr/>
            </a:pPr>
            <a:r>
              <a:rPr lang="en-US" smtClean="0"/>
              <a:t>©2006 University of Washington. All rights reserved.</a:t>
            </a:r>
          </a:p>
          <a:p>
            <a:pPr>
              <a:defRPr/>
            </a:pPr>
            <a:r>
              <a:rPr lang="en-US" smtClean="0"/>
              <a:t>This presentation is for informational purposes only. </a:t>
            </a:r>
          </a:p>
          <a:p>
            <a:pPr>
              <a:defRPr/>
            </a:pPr>
            <a:r>
              <a:rPr lang="en-US" smtClean="0"/>
              <a:t>The University of Washington makes no warranties, express or implied, in this summary.</a:t>
            </a:r>
            <a:endParaRPr lang="en-US"/>
          </a:p>
        </p:txBody>
      </p:sp>
      <p:sp>
        <p:nvSpPr>
          <p:cNvPr id="5" name="Slide Number Placeholder 4"/>
          <p:cNvSpPr>
            <a:spLocks noGrp="1"/>
          </p:cNvSpPr>
          <p:nvPr>
            <p:ph type="sldNum" sz="quarter" idx="11"/>
          </p:nvPr>
        </p:nvSpPr>
        <p:spPr/>
        <p:txBody>
          <a:bodyPr/>
          <a:lstStyle/>
          <a:p>
            <a:pPr>
              <a:defRPr/>
            </a:pPr>
            <a:fld id="{E2EAB19A-6C0B-4755-8EC4-A12081D2944E}" type="slidenum">
              <a:rPr lang="en-US" smtClean="0"/>
              <a:pPr>
                <a:defRPr/>
              </a:pPr>
              <a:t>23</a:t>
            </a:fld>
            <a:endParaRPr lang="en-US"/>
          </a:p>
        </p:txBody>
      </p:sp>
    </p:spTree>
    <p:extLst>
      <p:ext uri="{BB962C8B-B14F-4D97-AF65-F5344CB8AC3E}">
        <p14:creationId xmlns:p14="http://schemas.microsoft.com/office/powerpoint/2010/main" val="23863821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 is an</a:t>
            </a:r>
            <a:r>
              <a:rPr lang="en-US" baseline="0" dirty="0" smtClean="0"/>
              <a:t> active topic within </a:t>
            </a:r>
            <a:r>
              <a:rPr lang="en-US" baseline="0" dirty="0" err="1" smtClean="0"/>
              <a:t>HiEd</a:t>
            </a:r>
            <a:r>
              <a:rPr lang="en-US" baseline="0" dirty="0" smtClean="0"/>
              <a:t> with lots of discussion on ITANA, IT Architects in Academia</a:t>
            </a:r>
          </a:p>
          <a:p>
            <a:r>
              <a:rPr lang="en-US" baseline="0" dirty="0" smtClean="0"/>
              <a:t>Lots of frameworks out there, some conflicting. Lots of complexity and evolution.</a:t>
            </a:r>
            <a:endParaRPr lang="en-US" dirty="0" smtClean="0"/>
          </a:p>
          <a:p>
            <a:r>
              <a:rPr lang="en-US" dirty="0" smtClean="0"/>
              <a:t>See slides</a:t>
            </a:r>
            <a:r>
              <a:rPr lang="en-US" baseline="0" dirty="0" smtClean="0"/>
              <a:t> 42-53</a:t>
            </a:r>
            <a:r>
              <a:rPr lang="en-US" dirty="0" smtClean="0"/>
              <a:t>  at end of deck for lots more</a:t>
            </a:r>
            <a:r>
              <a:rPr lang="en-US" baseline="0" dirty="0" smtClean="0"/>
              <a:t> material on this.</a:t>
            </a:r>
            <a:endParaRPr lang="en-US" dirty="0"/>
          </a:p>
        </p:txBody>
      </p:sp>
      <p:sp>
        <p:nvSpPr>
          <p:cNvPr id="4" name="Footer Placeholder 3"/>
          <p:cNvSpPr>
            <a:spLocks noGrp="1"/>
          </p:cNvSpPr>
          <p:nvPr>
            <p:ph type="ftr" sz="quarter" idx="10"/>
          </p:nvPr>
        </p:nvSpPr>
        <p:spPr/>
        <p:txBody>
          <a:bodyPr/>
          <a:lstStyle/>
          <a:p>
            <a:pPr>
              <a:defRPr/>
            </a:pPr>
            <a:r>
              <a:rPr lang="en-US" smtClean="0"/>
              <a:t>©2006 University of Washington. All rights reserved.</a:t>
            </a:r>
          </a:p>
          <a:p>
            <a:pPr>
              <a:defRPr/>
            </a:pPr>
            <a:r>
              <a:rPr lang="en-US" smtClean="0"/>
              <a:t>This presentation is for informational purposes only. </a:t>
            </a:r>
          </a:p>
          <a:p>
            <a:pPr>
              <a:defRPr/>
            </a:pPr>
            <a:r>
              <a:rPr lang="en-US" smtClean="0"/>
              <a:t>The University of Washington makes no warranties, express or implied, in this summary.</a:t>
            </a:r>
            <a:endParaRPr lang="en-US"/>
          </a:p>
        </p:txBody>
      </p:sp>
      <p:sp>
        <p:nvSpPr>
          <p:cNvPr id="5" name="Slide Number Placeholder 4"/>
          <p:cNvSpPr>
            <a:spLocks noGrp="1"/>
          </p:cNvSpPr>
          <p:nvPr>
            <p:ph type="sldNum" sz="quarter" idx="11"/>
          </p:nvPr>
        </p:nvSpPr>
        <p:spPr/>
        <p:txBody>
          <a:bodyPr/>
          <a:lstStyle/>
          <a:p>
            <a:pPr>
              <a:defRPr/>
            </a:pPr>
            <a:fld id="{E2EAB19A-6C0B-4755-8EC4-A12081D2944E}" type="slidenum">
              <a:rPr lang="en-US" smtClean="0"/>
              <a:pPr>
                <a:defRPr/>
              </a:pPr>
              <a:t>27</a:t>
            </a:fld>
            <a:endParaRPr lang="en-US"/>
          </a:p>
        </p:txBody>
      </p:sp>
    </p:spTree>
    <p:extLst>
      <p:ext uri="{BB962C8B-B14F-4D97-AF65-F5344CB8AC3E}">
        <p14:creationId xmlns:p14="http://schemas.microsoft.com/office/powerpoint/2010/main" val="40046282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most of these are enablers, either via making data more accessible or allowing delegation of control.</a:t>
            </a:r>
          </a:p>
          <a:p>
            <a:endParaRPr lang="en-US" dirty="0" smtClean="0"/>
          </a:p>
          <a:p>
            <a:r>
              <a:rPr lang="en-US" dirty="0" smtClean="0"/>
              <a:t>ROA = Resource</a:t>
            </a:r>
            <a:r>
              <a:rPr lang="en-US" baseline="0" dirty="0" smtClean="0"/>
              <a:t> Oriented Architecture</a:t>
            </a:r>
            <a:endParaRPr lang="en-US" dirty="0"/>
          </a:p>
        </p:txBody>
      </p:sp>
      <p:sp>
        <p:nvSpPr>
          <p:cNvPr id="4" name="Footer Placeholder 3"/>
          <p:cNvSpPr>
            <a:spLocks noGrp="1"/>
          </p:cNvSpPr>
          <p:nvPr>
            <p:ph type="ftr" sz="quarter" idx="10"/>
          </p:nvPr>
        </p:nvSpPr>
        <p:spPr/>
        <p:txBody>
          <a:bodyPr/>
          <a:lstStyle/>
          <a:p>
            <a:pPr>
              <a:defRPr/>
            </a:pPr>
            <a:r>
              <a:rPr lang="en-US" smtClean="0"/>
              <a:t>©2006 University of Washington. All rights reserved.</a:t>
            </a:r>
          </a:p>
          <a:p>
            <a:pPr>
              <a:defRPr/>
            </a:pPr>
            <a:r>
              <a:rPr lang="en-US" smtClean="0"/>
              <a:t>This presentation is for informational purposes only. </a:t>
            </a:r>
          </a:p>
          <a:p>
            <a:pPr>
              <a:defRPr/>
            </a:pPr>
            <a:r>
              <a:rPr lang="en-US" smtClean="0"/>
              <a:t>The University of Washington makes no warranties, express or implied, in this summary.</a:t>
            </a:r>
            <a:endParaRPr lang="en-US"/>
          </a:p>
        </p:txBody>
      </p:sp>
      <p:sp>
        <p:nvSpPr>
          <p:cNvPr id="5" name="Slide Number Placeholder 4"/>
          <p:cNvSpPr>
            <a:spLocks noGrp="1"/>
          </p:cNvSpPr>
          <p:nvPr>
            <p:ph type="sldNum" sz="quarter" idx="11"/>
          </p:nvPr>
        </p:nvSpPr>
        <p:spPr/>
        <p:txBody>
          <a:bodyPr/>
          <a:lstStyle/>
          <a:p>
            <a:pPr>
              <a:defRPr/>
            </a:pPr>
            <a:fld id="{E2EAB19A-6C0B-4755-8EC4-A12081D2944E}" type="slidenum">
              <a:rPr lang="en-US" smtClean="0"/>
              <a:pPr>
                <a:defRPr/>
              </a:pPr>
              <a:t>29</a:t>
            </a:fld>
            <a:endParaRPr lang="en-US"/>
          </a:p>
        </p:txBody>
      </p:sp>
    </p:spTree>
    <p:extLst>
      <p:ext uri="{BB962C8B-B14F-4D97-AF65-F5344CB8AC3E}">
        <p14:creationId xmlns:p14="http://schemas.microsoft.com/office/powerpoint/2010/main" val="36726935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descr="barkills.png"/>
          <p:cNvPicPr>
            <a:picLocks noChangeAspect="1"/>
          </p:cNvPicPr>
          <p:nvPr userDrawn="1"/>
        </p:nvPicPr>
        <p:blipFill>
          <a:blip r:embed="rId2"/>
          <a:srcRect/>
          <a:stretch>
            <a:fillRect/>
          </a:stretch>
        </p:blipFill>
        <p:spPr bwMode="auto">
          <a:xfrm>
            <a:off x="0" y="1947863"/>
            <a:ext cx="9144000" cy="1785937"/>
          </a:xfrm>
          <a:prstGeom prst="rect">
            <a:avLst/>
          </a:prstGeom>
          <a:noFill/>
          <a:ln w="9525">
            <a:noFill/>
            <a:miter lim="800000"/>
            <a:headEnd/>
            <a:tailEnd/>
          </a:ln>
        </p:spPr>
      </p:pic>
      <p:sp>
        <p:nvSpPr>
          <p:cNvPr id="158723" name="Rectangle 3"/>
          <p:cNvSpPr>
            <a:spLocks noGrp="1" noChangeArrowheads="1"/>
          </p:cNvSpPr>
          <p:nvPr>
            <p:ph type="ctrTitle"/>
          </p:nvPr>
        </p:nvSpPr>
        <p:spPr>
          <a:xfrm>
            <a:off x="457200" y="2419350"/>
            <a:ext cx="8077200" cy="857250"/>
          </a:xfrm>
        </p:spPr>
        <p:txBody>
          <a:bodyPr/>
          <a:lstStyle>
            <a:lvl1pPr>
              <a:defRPr/>
            </a:lvl1pPr>
          </a:lstStyle>
          <a:p>
            <a:r>
              <a:rPr lang="en-US"/>
              <a:t>Click to edit Master title style</a:t>
            </a:r>
          </a:p>
        </p:txBody>
      </p:sp>
      <p:sp>
        <p:nvSpPr>
          <p:cNvPr id="158724" name="Rectangle 4"/>
          <p:cNvSpPr>
            <a:spLocks noGrp="1" noChangeArrowheads="1"/>
          </p:cNvSpPr>
          <p:nvPr>
            <p:ph type="subTitle" idx="1"/>
          </p:nvPr>
        </p:nvSpPr>
        <p:spPr>
          <a:xfrm>
            <a:off x="2133600" y="3886200"/>
            <a:ext cx="6400800" cy="1752600"/>
          </a:xfrm>
        </p:spPr>
        <p:txBody>
          <a:bodyPr/>
          <a:lstStyle>
            <a:lvl1pPr marL="0" indent="0" algn="r">
              <a:lnSpc>
                <a:spcPct val="90000"/>
              </a:lnSpc>
              <a:spcBef>
                <a:spcPct val="0"/>
              </a:spcBef>
              <a:buFontTx/>
              <a:buNone/>
              <a:defRPr/>
            </a:lvl1pPr>
          </a:lstStyle>
          <a:p>
            <a:r>
              <a:rPr lang="en-US"/>
              <a:t>Click to edit Master subtitle style</a:t>
            </a: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60720" y="6035040"/>
            <a:ext cx="2743200" cy="351190"/>
          </a:xfrm>
          <a:prstGeom prst="rect">
            <a:avLst/>
          </a:prstGeom>
          <a:effectLst>
            <a:glow rad="152400">
              <a:schemeClr val="accent1"/>
            </a:glow>
          </a:effectLst>
        </p:spPr>
      </p:pic>
    </p:spTree>
  </p:cSld>
  <p:clrMapOvr>
    <a:masterClrMapping/>
  </p:clrMapOvr>
  <p:transition spd="med">
    <p:strips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trips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0"/>
            <a:ext cx="205740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85800"/>
            <a:ext cx="601980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trips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trips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spd="med">
    <p:strips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057400"/>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057400"/>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trips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trips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spd="med">
    <p:strips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p:strips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strips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strips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3" descr="barkills.png"/>
          <p:cNvPicPr>
            <a:picLocks noChangeAspect="1"/>
          </p:cNvPicPr>
          <p:nvPr/>
        </p:nvPicPr>
        <p:blipFill rotWithShape="1">
          <a:blip r:embed="rId13"/>
          <a:srcRect b="18934"/>
          <a:stretch/>
        </p:blipFill>
        <p:spPr bwMode="auto">
          <a:xfrm>
            <a:off x="0" y="-76200"/>
            <a:ext cx="9144000" cy="1447800"/>
          </a:xfrm>
          <a:prstGeom prst="rect">
            <a:avLst/>
          </a:prstGeom>
          <a:noFill/>
          <a:ln w="9525">
            <a:noFill/>
            <a:miter lim="800000"/>
            <a:headEnd/>
            <a:tailEnd/>
          </a:ln>
        </p:spPr>
      </p:pic>
      <p:sp>
        <p:nvSpPr>
          <p:cNvPr id="157699" name="Rectangle 3"/>
          <p:cNvSpPr>
            <a:spLocks noGrp="1" noChangeArrowheads="1"/>
          </p:cNvSpPr>
          <p:nvPr>
            <p:ph type="title"/>
          </p:nvPr>
        </p:nvSpPr>
        <p:spPr bwMode="auto">
          <a:xfrm>
            <a:off x="457200" y="457200"/>
            <a:ext cx="7620000" cy="838200"/>
          </a:xfrm>
          <a:prstGeom prst="rect">
            <a:avLst/>
          </a:prstGeom>
          <a:noFill/>
          <a:ln w="9525">
            <a:noFill/>
            <a:miter lim="800000"/>
            <a:headEnd/>
            <a:tailEnd/>
          </a:ln>
          <a:effectLst>
            <a:outerShdw dist="35921" dir="2700000" algn="ctr" rotWithShape="0">
              <a:schemeClr val="tx1">
                <a:alpha val="50000"/>
              </a:schemeClr>
            </a:outerShdw>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2052" name="Rectangle 4"/>
          <p:cNvSpPr>
            <a:spLocks noGrp="1" noChangeArrowheads="1"/>
          </p:cNvSpPr>
          <p:nvPr>
            <p:ph type="body" idx="1"/>
          </p:nvPr>
        </p:nvSpPr>
        <p:spPr bwMode="auto">
          <a:xfrm>
            <a:off x="457200" y="1524000"/>
            <a:ext cx="8229600"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2" name="Picture 1"/>
          <p:cNvPicPr>
            <a:picLocks noChangeAspect="1"/>
          </p:cNvPicPr>
          <p:nvPr/>
        </p:nvPicPr>
        <p:blipFill rotWithShape="1">
          <a:blip r:embed="rId14" cstate="print">
            <a:extLst>
              <a:ext uri="{28A0092B-C50C-407E-A947-70E740481C1C}">
                <a14:useLocalDpi xmlns:a14="http://schemas.microsoft.com/office/drawing/2010/main" val="0"/>
              </a:ext>
            </a:extLst>
          </a:blip>
          <a:srcRect r="82450"/>
          <a:stretch/>
        </p:blipFill>
        <p:spPr>
          <a:xfrm>
            <a:off x="8163305" y="685800"/>
            <a:ext cx="752095" cy="548640"/>
          </a:xfrm>
          <a:prstGeom prst="rect">
            <a:avLst/>
          </a:prstGeom>
          <a:effectLst>
            <a:glow rad="88900">
              <a:schemeClr val="accent1">
                <a:alpha val="75000"/>
              </a:schemeClr>
            </a:glow>
          </a:effectLst>
        </p:spPr>
      </p:pic>
    </p:spTree>
  </p:cSld>
  <p:clrMap bg1="lt1" tx1="dk1" bg2="lt2" tx2="dk2" accent1="accent1" accent2="accent2" accent3="accent3" accent4="accent4" accent5="accent5" accent6="accent6" hlink="hlink" folHlink="folHlink"/>
  <p:sldLayoutIdLst>
    <p:sldLayoutId id="2147483736"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ransition spd="med">
    <p:strips dir="rd"/>
  </p:transition>
  <p:timing>
    <p:tnLst>
      <p:par>
        <p:cTn id="1" dur="indefinite" restart="never" nodeType="tmRoot"/>
      </p:par>
    </p:tnLst>
  </p:timing>
  <p:txStyles>
    <p:titleStyle>
      <a:lvl1pPr algn="l" rtl="0" eaLnBrk="0" fontAlgn="base" hangingPunct="0">
        <a:spcBef>
          <a:spcPct val="0"/>
        </a:spcBef>
        <a:spcAft>
          <a:spcPct val="0"/>
        </a:spcAft>
        <a:defRPr sz="4000">
          <a:solidFill>
            <a:schemeClr val="bg1"/>
          </a:solidFill>
          <a:latin typeface="+mj-lt"/>
          <a:ea typeface="+mj-ea"/>
          <a:cs typeface="+mj-cs"/>
        </a:defRPr>
      </a:lvl1pPr>
      <a:lvl2pPr algn="l" rtl="0" eaLnBrk="0" fontAlgn="base" hangingPunct="0">
        <a:spcBef>
          <a:spcPct val="0"/>
        </a:spcBef>
        <a:spcAft>
          <a:spcPct val="0"/>
        </a:spcAft>
        <a:defRPr sz="4000">
          <a:solidFill>
            <a:schemeClr val="bg1"/>
          </a:solidFill>
          <a:latin typeface="Calibri" pitchFamily="34" charset="0"/>
        </a:defRPr>
      </a:lvl2pPr>
      <a:lvl3pPr algn="l" rtl="0" eaLnBrk="0" fontAlgn="base" hangingPunct="0">
        <a:spcBef>
          <a:spcPct val="0"/>
        </a:spcBef>
        <a:spcAft>
          <a:spcPct val="0"/>
        </a:spcAft>
        <a:defRPr sz="4000">
          <a:solidFill>
            <a:schemeClr val="bg1"/>
          </a:solidFill>
          <a:latin typeface="Calibri" pitchFamily="34" charset="0"/>
        </a:defRPr>
      </a:lvl3pPr>
      <a:lvl4pPr algn="l" rtl="0" eaLnBrk="0" fontAlgn="base" hangingPunct="0">
        <a:spcBef>
          <a:spcPct val="0"/>
        </a:spcBef>
        <a:spcAft>
          <a:spcPct val="0"/>
        </a:spcAft>
        <a:defRPr sz="4000">
          <a:solidFill>
            <a:schemeClr val="bg1"/>
          </a:solidFill>
          <a:latin typeface="Calibri" pitchFamily="34" charset="0"/>
        </a:defRPr>
      </a:lvl4pPr>
      <a:lvl5pPr algn="l" rtl="0" eaLnBrk="0" fontAlgn="base" hangingPunct="0">
        <a:spcBef>
          <a:spcPct val="0"/>
        </a:spcBef>
        <a:spcAft>
          <a:spcPct val="0"/>
        </a:spcAft>
        <a:defRPr sz="4000">
          <a:solidFill>
            <a:schemeClr val="bg1"/>
          </a:solidFill>
          <a:latin typeface="Calibri" pitchFamily="34" charset="0"/>
        </a:defRPr>
      </a:lvl5pPr>
      <a:lvl6pPr marL="457200" algn="l" rtl="0" fontAlgn="base">
        <a:spcBef>
          <a:spcPct val="0"/>
        </a:spcBef>
        <a:spcAft>
          <a:spcPct val="0"/>
        </a:spcAft>
        <a:defRPr sz="4000">
          <a:solidFill>
            <a:schemeClr val="bg1"/>
          </a:solidFill>
          <a:latin typeface="Calibri" pitchFamily="34" charset="0"/>
        </a:defRPr>
      </a:lvl6pPr>
      <a:lvl7pPr marL="914400" algn="l" rtl="0" fontAlgn="base">
        <a:spcBef>
          <a:spcPct val="0"/>
        </a:spcBef>
        <a:spcAft>
          <a:spcPct val="0"/>
        </a:spcAft>
        <a:defRPr sz="4000">
          <a:solidFill>
            <a:schemeClr val="bg1"/>
          </a:solidFill>
          <a:latin typeface="Calibri" pitchFamily="34" charset="0"/>
        </a:defRPr>
      </a:lvl7pPr>
      <a:lvl8pPr marL="1371600" algn="l" rtl="0" fontAlgn="base">
        <a:spcBef>
          <a:spcPct val="0"/>
        </a:spcBef>
        <a:spcAft>
          <a:spcPct val="0"/>
        </a:spcAft>
        <a:defRPr sz="4000">
          <a:solidFill>
            <a:schemeClr val="bg1"/>
          </a:solidFill>
          <a:latin typeface="Calibri" pitchFamily="34" charset="0"/>
        </a:defRPr>
      </a:lvl8pPr>
      <a:lvl9pPr marL="1828800" algn="l" rtl="0" fontAlgn="base">
        <a:spcBef>
          <a:spcPct val="0"/>
        </a:spcBef>
        <a:spcAft>
          <a:spcPct val="0"/>
        </a:spcAft>
        <a:defRPr sz="4000">
          <a:solidFill>
            <a:schemeClr val="bg1"/>
          </a:solidFill>
          <a:latin typeface="Calibri" pitchFamily="34" charset="0"/>
        </a:defRPr>
      </a:lvl9pPr>
    </p:titleStyle>
    <p:bodyStyle>
      <a:lvl1pPr marL="342900" indent="-342900" algn="l" rtl="0" eaLnBrk="0" fontAlgn="base" hangingPunct="0">
        <a:spcBef>
          <a:spcPct val="20000"/>
        </a:spcBef>
        <a:spcAft>
          <a:spcPct val="0"/>
        </a:spcAft>
        <a:buChar char="•"/>
        <a:defRPr sz="2800">
          <a:solidFill>
            <a:schemeClr val="bg1"/>
          </a:solidFill>
          <a:latin typeface="+mn-lt"/>
          <a:ea typeface="+mn-ea"/>
          <a:cs typeface="+mn-cs"/>
        </a:defRPr>
      </a:lvl1pPr>
      <a:lvl2pPr marL="742950" indent="-285750" algn="l" rtl="0" eaLnBrk="0" fontAlgn="base" hangingPunct="0">
        <a:lnSpc>
          <a:spcPct val="90000"/>
        </a:lnSpc>
        <a:spcBef>
          <a:spcPct val="0"/>
        </a:spcBef>
        <a:spcAft>
          <a:spcPct val="0"/>
        </a:spcAft>
        <a:buChar char="–"/>
        <a:defRPr sz="2400">
          <a:solidFill>
            <a:schemeClr val="bg1"/>
          </a:solidFill>
          <a:latin typeface="+mn-lt"/>
        </a:defRPr>
      </a:lvl2pPr>
      <a:lvl3pPr marL="1143000" indent="-228600" algn="l" rtl="0" eaLnBrk="0" fontAlgn="base" hangingPunct="0">
        <a:lnSpc>
          <a:spcPct val="90000"/>
        </a:lnSpc>
        <a:spcBef>
          <a:spcPct val="0"/>
        </a:spcBef>
        <a:spcAft>
          <a:spcPct val="0"/>
        </a:spcAft>
        <a:buChar char="•"/>
        <a:defRPr sz="2000">
          <a:solidFill>
            <a:schemeClr val="bg1"/>
          </a:solidFill>
          <a:latin typeface="+mn-lt"/>
        </a:defRPr>
      </a:lvl3pPr>
      <a:lvl4pPr marL="1600200" indent="-228600" algn="l" rtl="0" eaLnBrk="0" fontAlgn="base" hangingPunct="0">
        <a:lnSpc>
          <a:spcPct val="90000"/>
        </a:lnSpc>
        <a:spcBef>
          <a:spcPct val="0"/>
        </a:spcBef>
        <a:spcAft>
          <a:spcPct val="0"/>
        </a:spcAft>
        <a:buChar char="–"/>
        <a:defRPr sz="2000">
          <a:solidFill>
            <a:schemeClr val="bg1"/>
          </a:solidFill>
          <a:latin typeface="+mn-lt"/>
        </a:defRPr>
      </a:lvl4pPr>
      <a:lvl5pPr marL="2057400" indent="-228600" algn="l" rtl="0" eaLnBrk="0" fontAlgn="base" hangingPunct="0">
        <a:lnSpc>
          <a:spcPct val="90000"/>
        </a:lnSpc>
        <a:spcBef>
          <a:spcPct val="0"/>
        </a:spcBef>
        <a:spcAft>
          <a:spcPct val="0"/>
        </a:spcAft>
        <a:buChar char="»"/>
        <a:defRPr sz="2000">
          <a:solidFill>
            <a:schemeClr val="bg1"/>
          </a:solidFill>
          <a:latin typeface="+mn-lt"/>
        </a:defRPr>
      </a:lvl5pPr>
      <a:lvl6pPr marL="2514600" indent="-228600" algn="l" rtl="0" fontAlgn="base">
        <a:lnSpc>
          <a:spcPct val="90000"/>
        </a:lnSpc>
        <a:spcBef>
          <a:spcPct val="0"/>
        </a:spcBef>
        <a:spcAft>
          <a:spcPct val="0"/>
        </a:spcAft>
        <a:buChar char="»"/>
        <a:defRPr>
          <a:solidFill>
            <a:schemeClr val="bg1"/>
          </a:solidFill>
          <a:latin typeface="+mn-lt"/>
        </a:defRPr>
      </a:lvl6pPr>
      <a:lvl7pPr marL="2971800" indent="-228600" algn="l" rtl="0" fontAlgn="base">
        <a:lnSpc>
          <a:spcPct val="90000"/>
        </a:lnSpc>
        <a:spcBef>
          <a:spcPct val="0"/>
        </a:spcBef>
        <a:spcAft>
          <a:spcPct val="0"/>
        </a:spcAft>
        <a:buChar char="»"/>
        <a:defRPr>
          <a:solidFill>
            <a:schemeClr val="bg1"/>
          </a:solidFill>
          <a:latin typeface="+mn-lt"/>
        </a:defRPr>
      </a:lvl7pPr>
      <a:lvl8pPr marL="3429000" indent="-228600" algn="l" rtl="0" fontAlgn="base">
        <a:lnSpc>
          <a:spcPct val="90000"/>
        </a:lnSpc>
        <a:spcBef>
          <a:spcPct val="0"/>
        </a:spcBef>
        <a:spcAft>
          <a:spcPct val="0"/>
        </a:spcAft>
        <a:buChar char="»"/>
        <a:defRPr>
          <a:solidFill>
            <a:schemeClr val="bg1"/>
          </a:solidFill>
          <a:latin typeface="+mn-lt"/>
        </a:defRPr>
      </a:lvl8pPr>
      <a:lvl9pPr marL="3886200" indent="-228600" algn="l" rtl="0" fontAlgn="base">
        <a:lnSpc>
          <a:spcPct val="90000"/>
        </a:lnSpc>
        <a:spcBef>
          <a:spcPct val="0"/>
        </a:spcBef>
        <a:spcAft>
          <a:spcPct val="0"/>
        </a:spcAft>
        <a:buChar char="»"/>
        <a:defRPr>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6.bmp"/><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iam-ws.u.washington.edu/group_ws/v1/"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iam-ws.u.washington.edu/group_ws/v1/group/uw_org_208_distbdgt_2009_043550_staff" TargetMode="External"/><Relationship Id="rId2" Type="http://schemas.openxmlformats.org/officeDocument/2006/relationships/hyperlink" Target="http://decisionsupport.washington.edu/"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mailto:barkills@washington.edu"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5.gif"/></Relationships>
</file>

<file path=ppt/slides/_rels/slide44.xml.rels><?xml version="1.0" encoding="UTF-8" standalone="yes"?>
<Relationships xmlns="http://schemas.openxmlformats.org/package/2006/relationships"><Relationship Id="rId3" Type="http://schemas.openxmlformats.org/officeDocument/2006/relationships/hyperlink" Target="https://iam-ws.u.washington.edu/group_ws/v1/" TargetMode="External"/><Relationship Id="rId2" Type="http://schemas.openxmlformats.org/officeDocument/2006/relationships/hyperlink" Target="https://uwnetid.washington.edu/support/" TargetMode="External"/><Relationship Id="rId1" Type="http://schemas.openxmlformats.org/officeDocument/2006/relationships/slideLayout" Target="../slideLayouts/slideLayout2.xml"/><Relationship Id="rId5" Type="http://schemas.openxmlformats.org/officeDocument/2006/relationships/hyperlink" Target="https://uwnetid.washington.edu/sponsor/" TargetMode="External"/><Relationship Id="rId4" Type="http://schemas.openxmlformats.org/officeDocument/2006/relationships/hyperlink" Target="https://uwnetid.washington.edu/manage/" TargetMode="Externa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 name="Rectangle 10"/>
          <p:cNvSpPr>
            <a:spLocks noGrp="1" noChangeArrowheads="1"/>
          </p:cNvSpPr>
          <p:nvPr>
            <p:ph type="ctrTitle"/>
          </p:nvPr>
        </p:nvSpPr>
        <p:spPr/>
        <p:txBody>
          <a:bodyPr/>
          <a:lstStyle/>
          <a:p>
            <a:pPr algn="ctr" eaLnBrk="1" hangingPunct="1">
              <a:defRPr/>
            </a:pPr>
            <a:r>
              <a:rPr lang="en-US" dirty="0" smtClean="0"/>
              <a:t>Re-inventing Middleware in UW-IT</a:t>
            </a:r>
            <a:br>
              <a:rPr lang="en-US" dirty="0" smtClean="0"/>
            </a:br>
            <a:r>
              <a:rPr lang="en-US" sz="2400" dirty="0" smtClean="0"/>
              <a:t>With a Focus on Identity and Access Management</a:t>
            </a:r>
          </a:p>
        </p:txBody>
      </p:sp>
      <p:sp>
        <p:nvSpPr>
          <p:cNvPr id="4098" name="Rectangle 3"/>
          <p:cNvSpPr>
            <a:spLocks noGrp="1" noChangeArrowheads="1"/>
          </p:cNvSpPr>
          <p:nvPr>
            <p:ph type="subTitle" idx="1"/>
          </p:nvPr>
        </p:nvSpPr>
        <p:spPr/>
        <p:txBody>
          <a:bodyPr/>
          <a:lstStyle/>
          <a:p>
            <a:pPr algn="l" eaLnBrk="1" hangingPunct="1"/>
            <a:r>
              <a:rPr lang="en-US" sz="2400" u="sng" dirty="0" smtClean="0"/>
              <a:t>Brian Arkills</a:t>
            </a:r>
          </a:p>
          <a:p>
            <a:pPr algn="l" eaLnBrk="1" hangingPunct="1"/>
            <a:r>
              <a:rPr lang="en-US" sz="2400" dirty="0" smtClean="0"/>
              <a:t>Software Engineer, LDAP geek, AD bum, and Associate Troublemaking Officer </a:t>
            </a:r>
            <a:r>
              <a:rPr lang="en-US" sz="2400" dirty="0" smtClean="0">
                <a:sym typeface="Wingdings" pitchFamily="2" charset="2"/>
              </a:rPr>
              <a:t></a:t>
            </a:r>
          </a:p>
          <a:p>
            <a:pPr algn="l" eaLnBrk="1" hangingPunct="1"/>
            <a:r>
              <a:rPr lang="en-US" sz="2400" dirty="0" smtClean="0">
                <a:sym typeface="Wingdings" pitchFamily="2" charset="2"/>
              </a:rPr>
              <a:t>Identity and Access Management, UW-IT</a:t>
            </a:r>
          </a:p>
        </p:txBody>
      </p:sp>
    </p:spTree>
  </p:cSld>
  <p:clrMapOvr>
    <a:masterClrMapping/>
  </p:clrMapOvr>
  <p:transition spd="med">
    <p:strips dir="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Delegated Management</a:t>
            </a:r>
            <a:endParaRPr lang="en-US" dirty="0"/>
          </a:p>
        </p:txBody>
      </p:sp>
      <p:pic>
        <p:nvPicPr>
          <p:cNvPr id="4" name="Content Placeholder 5" descr="delegation.jpg"/>
          <p:cNvPicPr>
            <a:picLocks noGrp="1" noChangeAspect="1"/>
          </p:cNvPicPr>
          <p:nvPr>
            <p:ph idx="1"/>
          </p:nvPr>
        </p:nvPicPr>
        <p:blipFill>
          <a:blip r:embed="rId2"/>
          <a:stretch>
            <a:fillRect/>
          </a:stretch>
        </p:blipFill>
        <p:spPr>
          <a:xfrm>
            <a:off x="2271712" y="1600200"/>
            <a:ext cx="4129088" cy="4857750"/>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8200" y="6286500"/>
            <a:ext cx="304800" cy="304800"/>
          </a:xfrm>
          <a:prstGeom prst="rect">
            <a:avLst/>
          </a:prstGeom>
          <a:scene3d>
            <a:camera prst="orthographicFront">
              <a:rot lat="0" lon="10800000" rev="0"/>
            </a:camera>
            <a:lightRig rig="threePt" dir="t"/>
          </a:scene3d>
        </p:spPr>
      </p:pic>
    </p:spTree>
    <p:extLst>
      <p:ext uri="{BB962C8B-B14F-4D97-AF65-F5344CB8AC3E}">
        <p14:creationId xmlns:p14="http://schemas.microsoft.com/office/powerpoint/2010/main" val="682754498"/>
      </p:ext>
    </p:extLst>
  </p:cSld>
  <p:clrMapOvr>
    <a:masterClrMapping/>
  </p:clrMapOvr>
  <p:transition spd="med">
    <p:strips dir="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Why Delegated Management Features?</a:t>
            </a:r>
            <a:endParaRPr lang="en-US" sz="3600" dirty="0"/>
          </a:p>
        </p:txBody>
      </p:sp>
      <p:sp>
        <p:nvSpPr>
          <p:cNvPr id="3" name="Content Placeholder 2"/>
          <p:cNvSpPr>
            <a:spLocks noGrp="1"/>
          </p:cNvSpPr>
          <p:nvPr>
            <p:ph idx="1"/>
          </p:nvPr>
        </p:nvSpPr>
        <p:spPr/>
        <p:txBody>
          <a:bodyPr/>
          <a:lstStyle/>
          <a:p>
            <a:r>
              <a:rPr lang="en-US" dirty="0" smtClean="0"/>
              <a:t>Moves responsibility into customer’s hands</a:t>
            </a:r>
          </a:p>
          <a:p>
            <a:r>
              <a:rPr lang="en-US" dirty="0" smtClean="0"/>
              <a:t>Enables functionality not previously possible</a:t>
            </a:r>
          </a:p>
          <a:p>
            <a:pPr lvl="1"/>
            <a:r>
              <a:rPr lang="en-US" dirty="0" smtClean="0"/>
              <a:t>Because it didn’t scale</a:t>
            </a:r>
          </a:p>
          <a:p>
            <a:pPr lvl="1"/>
            <a:r>
              <a:rPr lang="en-US" dirty="0" smtClean="0"/>
              <a:t>Because there wasn’t a model for it</a:t>
            </a:r>
          </a:p>
          <a:p>
            <a:pPr lvl="1"/>
            <a:r>
              <a:rPr lang="en-US" dirty="0" smtClean="0"/>
              <a:t>Because previously we had to be involved</a:t>
            </a:r>
          </a:p>
          <a:p>
            <a:pPr lvl="1"/>
            <a:r>
              <a:rPr lang="en-US" dirty="0" smtClean="0"/>
              <a:t>Because there wasn’t a single steward of data element</a:t>
            </a:r>
          </a:p>
          <a:p>
            <a:r>
              <a:rPr lang="en-US" dirty="0" smtClean="0"/>
              <a:t>Decreases IAM resource consumption </a:t>
            </a:r>
            <a:r>
              <a:rPr lang="en-US" dirty="0" smtClean="0"/>
              <a:t>&amp; </a:t>
            </a:r>
            <a:r>
              <a:rPr lang="en-US" dirty="0" smtClean="0"/>
              <a:t>saves time</a:t>
            </a:r>
          </a:p>
          <a:p>
            <a:r>
              <a:rPr lang="en-US" dirty="0" smtClean="0"/>
              <a:t>More </a:t>
            </a:r>
            <a:r>
              <a:rPr lang="en-US" dirty="0" smtClean="0"/>
              <a:t>attractive </a:t>
            </a:r>
            <a:r>
              <a:rPr lang="en-US" dirty="0" smtClean="0"/>
              <a:t>services b/c more </a:t>
            </a:r>
            <a:r>
              <a:rPr lang="en-US" dirty="0" smtClean="0"/>
              <a:t>capability</a:t>
            </a:r>
            <a:endParaRPr lang="en-US" dirty="0"/>
          </a:p>
        </p:txBody>
      </p:sp>
    </p:spTree>
    <p:extLst>
      <p:ext uri="{BB962C8B-B14F-4D97-AF65-F5344CB8AC3E}">
        <p14:creationId xmlns:p14="http://schemas.microsoft.com/office/powerpoint/2010/main" val="339895596"/>
      </p:ext>
    </p:extLst>
  </p:cSld>
  <p:clrMapOvr>
    <a:masterClrMapping/>
  </p:clrMapOvr>
  <p:transition spd="med">
    <p:strips dir="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Delegated Management – </a:t>
            </a:r>
            <a:br>
              <a:rPr lang="en-US" sz="3600" dirty="0" smtClean="0"/>
            </a:br>
            <a:r>
              <a:rPr lang="en-US" sz="3600" dirty="0" smtClean="0"/>
              <a:t>Accounts &amp; Directories</a:t>
            </a:r>
            <a:endParaRPr lang="en-US" sz="3600" dirty="0"/>
          </a:p>
        </p:txBody>
      </p:sp>
      <p:sp>
        <p:nvSpPr>
          <p:cNvPr id="3" name="Content Placeholder 2"/>
          <p:cNvSpPr>
            <a:spLocks noGrp="1"/>
          </p:cNvSpPr>
          <p:nvPr>
            <p:ph idx="1"/>
          </p:nvPr>
        </p:nvSpPr>
        <p:spPr>
          <a:xfrm>
            <a:off x="457200" y="1524000"/>
            <a:ext cx="8229600" cy="5105400"/>
          </a:xfrm>
        </p:spPr>
        <p:txBody>
          <a:bodyPr/>
          <a:lstStyle/>
          <a:p>
            <a:r>
              <a:rPr lang="en-US" sz="3200" dirty="0" smtClean="0"/>
              <a:t>Accounts and Passwords</a:t>
            </a:r>
          </a:p>
          <a:p>
            <a:pPr lvl="1"/>
            <a:r>
              <a:rPr lang="en-US" sz="2800" dirty="0" smtClean="0"/>
              <a:t>Self-service UW </a:t>
            </a:r>
            <a:r>
              <a:rPr lang="en-US" sz="2800" dirty="0" err="1" smtClean="0"/>
              <a:t>NetID</a:t>
            </a:r>
            <a:r>
              <a:rPr lang="en-US" sz="2800" dirty="0" smtClean="0"/>
              <a:t> sponsorship with low-assurance identity vetting</a:t>
            </a:r>
          </a:p>
          <a:p>
            <a:pPr lvl="1"/>
            <a:r>
              <a:rPr lang="en-US" sz="2800" dirty="0" smtClean="0"/>
              <a:t>Federation based UW </a:t>
            </a:r>
            <a:r>
              <a:rPr lang="en-US" sz="2800" dirty="0" err="1" smtClean="0"/>
              <a:t>NetID</a:t>
            </a:r>
            <a:r>
              <a:rPr lang="en-US" sz="2800" dirty="0" smtClean="0"/>
              <a:t> sign-up processing for undergrad applicants (</a:t>
            </a:r>
            <a:r>
              <a:rPr lang="en-US" sz="2800" dirty="0" err="1" smtClean="0"/>
              <a:t>CollegeNET</a:t>
            </a:r>
            <a:r>
              <a:rPr lang="en-US" sz="2800" dirty="0" smtClean="0"/>
              <a:t>)</a:t>
            </a:r>
          </a:p>
          <a:p>
            <a:pPr lvl="1"/>
            <a:r>
              <a:rPr lang="en-US" sz="2800" dirty="0" smtClean="0"/>
              <a:t>Self-service Admin/Temp UW </a:t>
            </a:r>
            <a:r>
              <a:rPr lang="en-US" sz="2800" dirty="0" err="1" smtClean="0"/>
              <a:t>NetID</a:t>
            </a:r>
            <a:r>
              <a:rPr lang="en-US" sz="2800" dirty="0" smtClean="0"/>
              <a:t> sponsorship</a:t>
            </a:r>
          </a:p>
          <a:p>
            <a:r>
              <a:rPr lang="en-US" sz="3200" dirty="0"/>
              <a:t>Directory Services</a:t>
            </a:r>
          </a:p>
          <a:p>
            <a:pPr lvl="1"/>
            <a:r>
              <a:rPr lang="en-US" sz="2800" dirty="0"/>
              <a:t>Person Registry </a:t>
            </a:r>
            <a:r>
              <a:rPr lang="en-US" sz="2800" dirty="0" smtClean="0"/>
              <a:t>Source Web </a:t>
            </a:r>
            <a:r>
              <a:rPr lang="en-US" sz="2800" dirty="0"/>
              <a:t>Service enables </a:t>
            </a:r>
            <a:r>
              <a:rPr lang="en-US" sz="2800" dirty="0" smtClean="0"/>
              <a:t>capability </a:t>
            </a:r>
            <a:r>
              <a:rPr lang="en-US" sz="2800" dirty="0"/>
              <a:t>to create/modify </a:t>
            </a:r>
            <a:r>
              <a:rPr lang="en-US" sz="2800" dirty="0" smtClean="0"/>
              <a:t>people</a:t>
            </a:r>
            <a:endParaRPr lang="en-US" sz="2800" dirty="0" smtClean="0"/>
          </a:p>
          <a:p>
            <a:pPr lvl="1"/>
            <a:r>
              <a:rPr lang="en-US" sz="2800" dirty="0" smtClean="0"/>
              <a:t>Self-service management of Display Name*</a:t>
            </a:r>
            <a:endParaRPr lang="en-US" sz="2800" dirty="0"/>
          </a:p>
          <a:p>
            <a:pPr lvl="1"/>
            <a:endParaRPr lang="en-US" dirty="0" smtClean="0"/>
          </a:p>
        </p:txBody>
      </p:sp>
    </p:spTree>
    <p:extLst>
      <p:ext uri="{BB962C8B-B14F-4D97-AF65-F5344CB8AC3E}">
        <p14:creationId xmlns:p14="http://schemas.microsoft.com/office/powerpoint/2010/main" val="1645338463"/>
      </p:ext>
    </p:extLst>
  </p:cSld>
  <p:clrMapOvr>
    <a:masterClrMapping/>
  </p:clrMapOvr>
  <p:transition spd="med">
    <p:strips dir="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Delegated Management – </a:t>
            </a:r>
            <a:br>
              <a:rPr lang="en-US" dirty="0" smtClean="0"/>
            </a:br>
            <a:r>
              <a:rPr lang="en-US" dirty="0" smtClean="0"/>
              <a:t>Access Control and Windows</a:t>
            </a:r>
            <a:endParaRPr lang="en-US" dirty="0"/>
          </a:p>
        </p:txBody>
      </p:sp>
      <p:sp>
        <p:nvSpPr>
          <p:cNvPr id="3" name="Content Placeholder 2"/>
          <p:cNvSpPr>
            <a:spLocks noGrp="1"/>
          </p:cNvSpPr>
          <p:nvPr>
            <p:ph idx="1"/>
          </p:nvPr>
        </p:nvSpPr>
        <p:spPr/>
        <p:txBody>
          <a:bodyPr/>
          <a:lstStyle/>
          <a:p>
            <a:r>
              <a:rPr lang="en-US" sz="3200" dirty="0" smtClean="0"/>
              <a:t>Access </a:t>
            </a:r>
            <a:r>
              <a:rPr lang="en-US" sz="3200" dirty="0"/>
              <a:t>Control</a:t>
            </a:r>
          </a:p>
          <a:p>
            <a:pPr lvl="1"/>
            <a:r>
              <a:rPr lang="en-US" sz="2800" dirty="0" smtClean="0"/>
              <a:t>Group self-management</a:t>
            </a:r>
            <a:endParaRPr lang="en-US" sz="2800" dirty="0"/>
          </a:p>
          <a:p>
            <a:pPr lvl="1"/>
            <a:r>
              <a:rPr lang="en-US" sz="2800" dirty="0"/>
              <a:t>Web service client based apps like groupsync.exe</a:t>
            </a:r>
          </a:p>
          <a:p>
            <a:pPr lvl="1"/>
            <a:r>
              <a:rPr lang="en-US" sz="2800" dirty="0"/>
              <a:t>Self-service management for UW-IT provided services</a:t>
            </a:r>
          </a:p>
          <a:p>
            <a:pPr lvl="1"/>
            <a:r>
              <a:rPr lang="en-US" sz="2800" dirty="0"/>
              <a:t>Delegated management to IT staff for UW-IT provided services*</a:t>
            </a:r>
          </a:p>
          <a:p>
            <a:r>
              <a:rPr lang="en-US" sz="3200" dirty="0"/>
              <a:t>Windows Infrastructure</a:t>
            </a:r>
          </a:p>
          <a:p>
            <a:pPr lvl="1"/>
            <a:r>
              <a:rPr lang="en-US" sz="2800" dirty="0" smtClean="0"/>
              <a:t>Delegated OUs</a:t>
            </a:r>
          </a:p>
          <a:p>
            <a:pPr lvl="1"/>
            <a:r>
              <a:rPr lang="en-US" sz="2800" dirty="0" smtClean="0"/>
              <a:t>1 way forest trust creation</a:t>
            </a:r>
          </a:p>
          <a:p>
            <a:pPr lvl="1"/>
            <a:r>
              <a:rPr lang="en-US" sz="2800" dirty="0" smtClean="0"/>
              <a:t>User </a:t>
            </a:r>
            <a:r>
              <a:rPr lang="en-US" sz="2800" dirty="0"/>
              <a:t>management*</a:t>
            </a:r>
          </a:p>
          <a:p>
            <a:pPr lvl="1"/>
            <a:r>
              <a:rPr lang="en-US" sz="2800" dirty="0"/>
              <a:t>Delegated migration capabilities</a:t>
            </a:r>
            <a:endParaRPr lang="en-US" sz="3200" dirty="0"/>
          </a:p>
          <a:p>
            <a:endParaRPr lang="en-US" sz="3200" dirty="0"/>
          </a:p>
        </p:txBody>
      </p:sp>
    </p:spTree>
    <p:extLst>
      <p:ext uri="{BB962C8B-B14F-4D97-AF65-F5344CB8AC3E}">
        <p14:creationId xmlns:p14="http://schemas.microsoft.com/office/powerpoint/2010/main" val="3626739038"/>
      </p:ext>
    </p:extLst>
  </p:cSld>
  <p:clrMapOvr>
    <a:masterClrMapping/>
  </p:clrMapOvr>
  <p:transition spd="med">
    <p:strips dir="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Improved Access Control</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199" y="1524000"/>
            <a:ext cx="7557543" cy="50292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8200" y="6286500"/>
            <a:ext cx="304800" cy="304800"/>
          </a:xfrm>
          <a:prstGeom prst="rect">
            <a:avLst/>
          </a:prstGeom>
          <a:scene3d>
            <a:camera prst="orthographicFront">
              <a:rot lat="0" lon="10800000" rev="0"/>
            </a:camera>
            <a:lightRig rig="threePt" dir="t"/>
          </a:scene3d>
        </p:spPr>
      </p:pic>
    </p:spTree>
    <p:extLst>
      <p:ext uri="{BB962C8B-B14F-4D97-AF65-F5344CB8AC3E}">
        <p14:creationId xmlns:p14="http://schemas.microsoft.com/office/powerpoint/2010/main" val="955639959"/>
      </p:ext>
    </p:extLst>
  </p:cSld>
  <p:clrMapOvr>
    <a:masterClrMapping/>
  </p:clrMapOvr>
  <p:transition spd="med">
    <p:strips dir="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Improved Access Control</a:t>
            </a:r>
            <a:endParaRPr lang="en-US" dirty="0"/>
          </a:p>
        </p:txBody>
      </p:sp>
      <p:sp>
        <p:nvSpPr>
          <p:cNvPr id="3" name="Content Placeholder 2"/>
          <p:cNvSpPr>
            <a:spLocks noGrp="1"/>
          </p:cNvSpPr>
          <p:nvPr>
            <p:ph idx="1"/>
          </p:nvPr>
        </p:nvSpPr>
        <p:spPr/>
        <p:txBody>
          <a:bodyPr/>
          <a:lstStyle/>
          <a:p>
            <a:r>
              <a:rPr lang="en-US" dirty="0"/>
              <a:t>Central </a:t>
            </a:r>
            <a:r>
              <a:rPr lang="en-US" dirty="0" smtClean="0"/>
              <a:t>groups </a:t>
            </a:r>
            <a:r>
              <a:rPr lang="en-US" dirty="0" smtClean="0"/>
              <a:t>service seen as critical driver</a:t>
            </a:r>
            <a:endParaRPr lang="en-US" dirty="0"/>
          </a:p>
          <a:p>
            <a:r>
              <a:rPr lang="en-US" dirty="0" smtClean="0"/>
              <a:t>Data </a:t>
            </a:r>
            <a:r>
              <a:rPr lang="en-US" dirty="0"/>
              <a:t>c</a:t>
            </a:r>
            <a:r>
              <a:rPr lang="en-US" dirty="0" smtClean="0"/>
              <a:t>lassification </a:t>
            </a:r>
            <a:r>
              <a:rPr lang="en-US" dirty="0"/>
              <a:t>for </a:t>
            </a:r>
            <a:r>
              <a:rPr lang="en-US" dirty="0" smtClean="0"/>
              <a:t>institutional groups</a:t>
            </a:r>
            <a:endParaRPr lang="en-US" dirty="0" smtClean="0"/>
          </a:p>
          <a:p>
            <a:r>
              <a:rPr lang="en-US" dirty="0" smtClean="0"/>
              <a:t>Institutional </a:t>
            </a:r>
            <a:r>
              <a:rPr lang="en-US" dirty="0" smtClean="0"/>
              <a:t>data driven groups</a:t>
            </a:r>
            <a:endParaRPr lang="en-US" dirty="0" smtClean="0"/>
          </a:p>
          <a:p>
            <a:pPr lvl="1"/>
            <a:r>
              <a:rPr lang="en-US" dirty="0"/>
              <a:t>Shared </a:t>
            </a:r>
            <a:r>
              <a:rPr lang="en-US" dirty="0" smtClean="0"/>
              <a:t>UW </a:t>
            </a:r>
            <a:r>
              <a:rPr lang="en-US" dirty="0" err="1" smtClean="0"/>
              <a:t>NetID</a:t>
            </a:r>
            <a:r>
              <a:rPr lang="en-US" dirty="0" smtClean="0"/>
              <a:t> </a:t>
            </a:r>
            <a:r>
              <a:rPr lang="en-US" dirty="0"/>
              <a:t>admin groups</a:t>
            </a:r>
          </a:p>
          <a:p>
            <a:pPr lvl="1"/>
            <a:r>
              <a:rPr lang="en-US" dirty="0"/>
              <a:t>Curriculum groups</a:t>
            </a:r>
          </a:p>
          <a:p>
            <a:pPr lvl="1"/>
            <a:r>
              <a:rPr lang="en-US" dirty="0"/>
              <a:t>Student major groups</a:t>
            </a:r>
          </a:p>
          <a:p>
            <a:pPr lvl="1"/>
            <a:r>
              <a:rPr lang="en-US" dirty="0"/>
              <a:t>Departmental employee appointment </a:t>
            </a:r>
            <a:r>
              <a:rPr lang="en-US" dirty="0" smtClean="0"/>
              <a:t>groups</a:t>
            </a:r>
          </a:p>
          <a:p>
            <a:pPr marL="457200" lvl="1" indent="0">
              <a:buNone/>
            </a:pPr>
            <a:endParaRPr lang="en-US" dirty="0" smtClean="0"/>
          </a:p>
          <a:p>
            <a:pPr marL="457200" lvl="1" indent="0">
              <a:buNone/>
            </a:pPr>
            <a:endParaRPr lang="en-US" dirty="0" smtClean="0"/>
          </a:p>
          <a:p>
            <a:pPr marL="57150" indent="0">
              <a:buNone/>
            </a:pPr>
            <a:r>
              <a:rPr lang="en-US" dirty="0" smtClean="0"/>
              <a:t>Institutional group = Group </a:t>
            </a:r>
            <a:r>
              <a:rPr lang="en-US" dirty="0" smtClean="0"/>
              <a:t>formed by </a:t>
            </a:r>
            <a:r>
              <a:rPr lang="en-US" dirty="0" smtClean="0"/>
              <a:t>data </a:t>
            </a:r>
            <a:r>
              <a:rPr lang="en-US" dirty="0" smtClean="0"/>
              <a:t>in core </a:t>
            </a:r>
            <a:r>
              <a:rPr lang="en-US" dirty="0" smtClean="0"/>
              <a:t>UW business domains, where </a:t>
            </a:r>
            <a:r>
              <a:rPr lang="en-US" dirty="0" smtClean="0"/>
              <a:t>changes </a:t>
            </a:r>
            <a:r>
              <a:rPr lang="en-US" dirty="0"/>
              <a:t>are </a:t>
            </a:r>
            <a:r>
              <a:rPr lang="en-US" dirty="0" smtClean="0"/>
              <a:t>automatically reflected in </a:t>
            </a:r>
            <a:r>
              <a:rPr lang="en-US" dirty="0" smtClean="0"/>
              <a:t>corresponding group</a:t>
            </a:r>
            <a:endParaRPr lang="en-US" dirty="0"/>
          </a:p>
          <a:p>
            <a:pPr marL="0" indent="0">
              <a:buNone/>
            </a:pPr>
            <a:endParaRPr lang="en-US" dirty="0"/>
          </a:p>
        </p:txBody>
      </p:sp>
    </p:spTree>
    <p:extLst>
      <p:ext uri="{BB962C8B-B14F-4D97-AF65-F5344CB8AC3E}">
        <p14:creationId xmlns:p14="http://schemas.microsoft.com/office/powerpoint/2010/main" val="2995918257"/>
      </p:ext>
    </p:extLst>
  </p:cSld>
  <p:clrMapOvr>
    <a:masterClrMapping/>
  </p:clrMapOvr>
  <p:transition spd="med">
    <p:strips dir="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Groups Service</a:t>
            </a:r>
            <a:endParaRPr lang="en-US" dirty="0"/>
          </a:p>
        </p:txBody>
      </p:sp>
      <p:sp>
        <p:nvSpPr>
          <p:cNvPr id="3" name="Content Placeholder 2"/>
          <p:cNvSpPr>
            <a:spLocks noGrp="1"/>
          </p:cNvSpPr>
          <p:nvPr>
            <p:ph idx="1"/>
          </p:nvPr>
        </p:nvSpPr>
        <p:spPr/>
        <p:txBody>
          <a:bodyPr/>
          <a:lstStyle/>
          <a:p>
            <a:r>
              <a:rPr lang="en-US" dirty="0" smtClean="0"/>
              <a:t>Defines a structured UW Group ID namespace</a:t>
            </a:r>
          </a:p>
          <a:p>
            <a:r>
              <a:rPr lang="en-US" dirty="0" smtClean="0"/>
              <a:t>Provides fine-grained access control</a:t>
            </a:r>
          </a:p>
          <a:p>
            <a:r>
              <a:rPr lang="en-US" dirty="0" smtClean="0"/>
              <a:t>Have some institutional groups:</a:t>
            </a:r>
          </a:p>
          <a:p>
            <a:pPr lvl="1"/>
            <a:r>
              <a:rPr lang="en-US" dirty="0"/>
              <a:t>Course </a:t>
            </a:r>
            <a:r>
              <a:rPr lang="en-US" dirty="0" smtClean="0"/>
              <a:t>groups</a:t>
            </a:r>
            <a:endParaRPr lang="en-US" dirty="0">
              <a:hlinkClick r:id="rId3"/>
            </a:endParaRPr>
          </a:p>
          <a:p>
            <a:pPr lvl="1"/>
            <a:r>
              <a:rPr lang="en-US" dirty="0" smtClean="0"/>
              <a:t>Affiliation groups (</a:t>
            </a:r>
            <a:r>
              <a:rPr lang="en-US" dirty="0" err="1" smtClean="0"/>
              <a:t>uw_employee</a:t>
            </a:r>
            <a:r>
              <a:rPr lang="en-US" dirty="0" smtClean="0"/>
              <a:t>, </a:t>
            </a:r>
            <a:r>
              <a:rPr lang="en-US" dirty="0" err="1" smtClean="0"/>
              <a:t>uw_student</a:t>
            </a:r>
            <a:r>
              <a:rPr lang="en-US" dirty="0" smtClean="0"/>
              <a:t>, etc.)</a:t>
            </a:r>
          </a:p>
          <a:p>
            <a:pPr lvl="1"/>
            <a:r>
              <a:rPr lang="en-US" dirty="0" smtClean="0"/>
              <a:t>Student major groups</a:t>
            </a:r>
          </a:p>
          <a:p>
            <a:r>
              <a:rPr lang="en-US" dirty="0" smtClean="0"/>
              <a:t>REST API for programmatic CRUD operations</a:t>
            </a:r>
          </a:p>
          <a:p>
            <a:r>
              <a:rPr lang="en-US" dirty="0" smtClean="0"/>
              <a:t>Browser based UI for interactive management</a:t>
            </a:r>
          </a:p>
          <a:p>
            <a:r>
              <a:rPr lang="en-US" dirty="0" smtClean="0"/>
              <a:t>Hourly sync to AD, selective event-based sync to GAE cloud</a:t>
            </a:r>
          </a:p>
          <a:p>
            <a:pPr>
              <a:buNone/>
            </a:pPr>
            <a:endParaRPr lang="en-US" dirty="0">
              <a:hlinkClick r:id="rId3"/>
            </a:endParaRPr>
          </a:p>
          <a:p>
            <a:pPr>
              <a:buNone/>
            </a:pPr>
            <a:r>
              <a:rPr lang="en-US" dirty="0" smtClean="0"/>
              <a:t> </a:t>
            </a:r>
            <a:endParaRPr lang="en-US" dirty="0"/>
          </a:p>
        </p:txBody>
      </p:sp>
    </p:spTree>
    <p:extLst>
      <p:ext uri="{BB962C8B-B14F-4D97-AF65-F5344CB8AC3E}">
        <p14:creationId xmlns:p14="http://schemas.microsoft.com/office/powerpoint/2010/main" val="1610219412"/>
      </p:ext>
    </p:extLst>
  </p:cSld>
  <p:clrMapOvr>
    <a:masterClrMapping/>
  </p:clrMapOvr>
  <p:transition spd="med">
    <p:strips dir="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457200"/>
            <a:ext cx="8077200" cy="838200"/>
          </a:xfrm>
        </p:spPr>
        <p:txBody>
          <a:bodyPr/>
          <a:lstStyle/>
          <a:p>
            <a:r>
              <a:rPr lang="en-US" sz="3600" dirty="0"/>
              <a:t>Data </a:t>
            </a:r>
            <a:r>
              <a:rPr lang="en-US" sz="3600" dirty="0" smtClean="0"/>
              <a:t>Classification for Institutional Groups</a:t>
            </a:r>
            <a:endParaRPr lang="en-US" sz="3600" dirty="0"/>
          </a:p>
        </p:txBody>
      </p:sp>
      <p:sp>
        <p:nvSpPr>
          <p:cNvPr id="3" name="Content Placeholder 2"/>
          <p:cNvSpPr>
            <a:spLocks noGrp="1"/>
          </p:cNvSpPr>
          <p:nvPr>
            <p:ph idx="1"/>
          </p:nvPr>
        </p:nvSpPr>
        <p:spPr/>
        <p:txBody>
          <a:bodyPr/>
          <a:lstStyle/>
          <a:p>
            <a:pPr marL="0" indent="0">
              <a:buNone/>
            </a:pPr>
            <a:r>
              <a:rPr lang="en-US" dirty="0" smtClean="0"/>
              <a:t>Primary goals:</a:t>
            </a:r>
          </a:p>
          <a:p>
            <a:r>
              <a:rPr lang="en-US" dirty="0" smtClean="0"/>
              <a:t>Identify data trustee/custodian for institutional groups, come to common agreement on:</a:t>
            </a:r>
          </a:p>
          <a:p>
            <a:pPr lvl="1"/>
            <a:r>
              <a:rPr lang="en-US" dirty="0" smtClean="0"/>
              <a:t>Acceptable use</a:t>
            </a:r>
          </a:p>
          <a:p>
            <a:pPr lvl="1"/>
            <a:r>
              <a:rPr lang="en-US" dirty="0" smtClean="0"/>
              <a:t>Data classification</a:t>
            </a:r>
          </a:p>
          <a:p>
            <a:pPr lvl="1"/>
            <a:r>
              <a:rPr lang="en-US" dirty="0" smtClean="0"/>
              <a:t>Access control risks that are acceptable</a:t>
            </a:r>
          </a:p>
          <a:p>
            <a:r>
              <a:rPr lang="en-US" dirty="0" smtClean="0"/>
              <a:t>Protect data assets appropriately</a:t>
            </a:r>
          </a:p>
          <a:p>
            <a:r>
              <a:rPr lang="en-US" dirty="0" smtClean="0"/>
              <a:t>Develop good guidelines so anyone at UW can re-use</a:t>
            </a:r>
          </a:p>
          <a:p>
            <a:endParaRPr lang="en-US" dirty="0"/>
          </a:p>
          <a:p>
            <a:pPr marL="0" indent="0">
              <a:buNone/>
            </a:pPr>
            <a:r>
              <a:rPr lang="en-US" sz="2000" dirty="0" smtClean="0"/>
              <a:t>Secondary goals:</a:t>
            </a:r>
          </a:p>
          <a:p>
            <a:r>
              <a:rPr lang="en-US" sz="2000" dirty="0" smtClean="0"/>
              <a:t>Adjust </a:t>
            </a:r>
            <a:r>
              <a:rPr lang="en-US" sz="2000" dirty="0" smtClean="0"/>
              <a:t>institutional </a:t>
            </a:r>
            <a:r>
              <a:rPr lang="en-US" sz="2000" dirty="0" smtClean="0"/>
              <a:t>group names where needed</a:t>
            </a:r>
          </a:p>
          <a:p>
            <a:r>
              <a:rPr lang="en-US" sz="2000" dirty="0" smtClean="0"/>
              <a:t>Through exercise, make it easier to add </a:t>
            </a:r>
            <a:r>
              <a:rPr lang="en-US" sz="2000" dirty="0"/>
              <a:t>future </a:t>
            </a:r>
            <a:r>
              <a:rPr lang="en-US" sz="2000" dirty="0" smtClean="0"/>
              <a:t>institutional groups</a:t>
            </a:r>
            <a:endParaRPr lang="en-US" sz="2000" dirty="0"/>
          </a:p>
        </p:txBody>
      </p:sp>
    </p:spTree>
    <p:extLst>
      <p:ext uri="{BB962C8B-B14F-4D97-AF65-F5344CB8AC3E}">
        <p14:creationId xmlns:p14="http://schemas.microsoft.com/office/powerpoint/2010/main" val="204953513"/>
      </p:ext>
    </p:extLst>
  </p:cSld>
  <p:clrMapOvr>
    <a:masterClrMapping/>
  </p:clrMapOvr>
  <p:transition spd="med">
    <p:strips dir="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Critical Element: Data Custodian Map</a:t>
            </a:r>
            <a:endParaRPr lang="en-US" dirty="0"/>
          </a:p>
        </p:txBody>
      </p:sp>
      <p:pic>
        <p:nvPicPr>
          <p:cNvPr id="4" name="Content Placeholder 3" descr="dataWheel.jpg"/>
          <p:cNvPicPr>
            <a:picLocks noGrp="1" noChangeAspect="1"/>
          </p:cNvPicPr>
          <p:nvPr>
            <p:ph idx="1"/>
          </p:nvPr>
        </p:nvPicPr>
        <p:blipFill>
          <a:blip r:embed="rId3" cstate="print"/>
          <a:stretch>
            <a:fillRect/>
          </a:stretch>
        </p:blipFill>
        <p:spPr>
          <a:xfrm>
            <a:off x="1813876" y="1524000"/>
            <a:ext cx="5516248" cy="51054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58200" y="6286500"/>
            <a:ext cx="304800" cy="304800"/>
          </a:xfrm>
          <a:prstGeom prst="rect">
            <a:avLst/>
          </a:prstGeom>
          <a:scene3d>
            <a:camera prst="orthographicFront">
              <a:rot lat="0" lon="10800000" rev="0"/>
            </a:camera>
            <a:lightRig rig="threePt" dir="t"/>
          </a:scene3d>
        </p:spPr>
      </p:pic>
    </p:spTree>
    <p:extLst>
      <p:ext uri="{BB962C8B-B14F-4D97-AF65-F5344CB8AC3E}">
        <p14:creationId xmlns:p14="http://schemas.microsoft.com/office/powerpoint/2010/main" val="2712068037"/>
      </p:ext>
    </p:extLst>
  </p:cSld>
  <p:clrMapOvr>
    <a:masterClrMapping/>
  </p:clrMapOvr>
  <p:transition spd="med">
    <p:strips dir="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 Points of Interest</a:t>
            </a:r>
            <a:endParaRPr lang="en-US" dirty="0"/>
          </a:p>
        </p:txBody>
      </p:sp>
      <p:sp>
        <p:nvSpPr>
          <p:cNvPr id="3" name="Content Placeholder 2"/>
          <p:cNvSpPr>
            <a:spLocks noGrp="1"/>
          </p:cNvSpPr>
          <p:nvPr>
            <p:ph idx="1"/>
          </p:nvPr>
        </p:nvSpPr>
        <p:spPr/>
        <p:txBody>
          <a:bodyPr/>
          <a:lstStyle/>
          <a:p>
            <a:r>
              <a:rPr lang="en-US" dirty="0" smtClean="0"/>
              <a:t>Classify each institutional group as {Public, Restricted, Confidential}</a:t>
            </a:r>
          </a:p>
          <a:p>
            <a:r>
              <a:rPr lang="en-US" dirty="0" smtClean="0"/>
              <a:t>Examine additional “impact factors” (</a:t>
            </a:r>
            <a:r>
              <a:rPr lang="en-US" dirty="0"/>
              <a:t>see </a:t>
            </a:r>
            <a:r>
              <a:rPr lang="en-US" i="1" dirty="0"/>
              <a:t>NIST SP </a:t>
            </a:r>
            <a:r>
              <a:rPr lang="en-US" i="1" dirty="0" smtClean="0"/>
              <a:t>800-122)</a:t>
            </a:r>
            <a:r>
              <a:rPr lang="en-US" dirty="0" smtClean="0"/>
              <a:t>, e.g. this data plus that data adds up to trouble or in only this use case it’s OK</a:t>
            </a:r>
          </a:p>
          <a:p>
            <a:r>
              <a:rPr lang="en-US" dirty="0" smtClean="0"/>
              <a:t>Use classification plus impact factors to decide on technical control</a:t>
            </a:r>
          </a:p>
          <a:p>
            <a:r>
              <a:rPr lang="en-US" dirty="0" smtClean="0"/>
              <a:t>Recognize that not all risks can be controlled via technical enforcement</a:t>
            </a:r>
          </a:p>
          <a:p>
            <a:r>
              <a:rPr lang="en-US" dirty="0" smtClean="0"/>
              <a:t>This is all about Risk Management</a:t>
            </a:r>
          </a:p>
          <a:p>
            <a:endParaRPr lang="en-US" dirty="0"/>
          </a:p>
        </p:txBody>
      </p:sp>
    </p:spTree>
    <p:extLst>
      <p:ext uri="{BB962C8B-B14F-4D97-AF65-F5344CB8AC3E}">
        <p14:creationId xmlns:p14="http://schemas.microsoft.com/office/powerpoint/2010/main" val="3068755434"/>
      </p:ext>
    </p:extLst>
  </p:cSld>
  <p:clrMapOvr>
    <a:masterClrMapping/>
  </p:clrMapOvr>
  <p:transition spd="med">
    <p:strips dir="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different talk for this conference</a:t>
            </a:r>
            <a:endParaRPr lang="en-US" dirty="0"/>
          </a:p>
        </p:txBody>
      </p:sp>
      <p:sp>
        <p:nvSpPr>
          <p:cNvPr id="3" name="Content Placeholder 2"/>
          <p:cNvSpPr>
            <a:spLocks noGrp="1"/>
          </p:cNvSpPr>
          <p:nvPr>
            <p:ph idx="1"/>
          </p:nvPr>
        </p:nvSpPr>
        <p:spPr/>
        <p:txBody>
          <a:bodyPr/>
          <a:lstStyle/>
          <a:p>
            <a:r>
              <a:rPr lang="en-US" dirty="0" smtClean="0"/>
              <a:t>Most talks here:</a:t>
            </a:r>
          </a:p>
          <a:p>
            <a:pPr lvl="1"/>
            <a:r>
              <a:rPr lang="en-US" dirty="0" smtClean="0"/>
              <a:t>Are Microsoft product based</a:t>
            </a:r>
          </a:p>
          <a:p>
            <a:pPr lvl="1"/>
            <a:r>
              <a:rPr lang="en-US" dirty="0" smtClean="0"/>
              <a:t>Are system administrator focused</a:t>
            </a:r>
          </a:p>
          <a:p>
            <a:r>
              <a:rPr lang="en-US" dirty="0" smtClean="0"/>
              <a:t>This talk is:</a:t>
            </a:r>
          </a:p>
          <a:p>
            <a:pPr lvl="1"/>
            <a:r>
              <a:rPr lang="en-US" dirty="0" smtClean="0"/>
              <a:t>Not product based</a:t>
            </a:r>
          </a:p>
          <a:p>
            <a:pPr lvl="1"/>
            <a:r>
              <a:rPr lang="en-US" dirty="0" smtClean="0"/>
              <a:t>Architect or software engineer focused</a:t>
            </a:r>
          </a:p>
          <a:p>
            <a:pPr marL="457200" lvl="1" indent="0">
              <a:buNone/>
            </a:pPr>
            <a:endParaRPr lang="en-US" dirty="0"/>
          </a:p>
          <a:p>
            <a:pPr marL="0" indent="0">
              <a:buNone/>
            </a:pPr>
            <a:r>
              <a:rPr lang="en-US" dirty="0" smtClean="0"/>
              <a:t>So an experiment. </a:t>
            </a:r>
            <a:r>
              <a:rPr lang="en-US" dirty="0" smtClean="0">
                <a:sym typeface="Wingdings" pitchFamily="2" charset="2"/>
              </a:rPr>
              <a:t></a:t>
            </a:r>
            <a:endParaRPr lang="en-US"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58200" y="6286500"/>
            <a:ext cx="304800" cy="304800"/>
          </a:xfrm>
          <a:prstGeom prst="rect">
            <a:avLst/>
          </a:prstGeom>
          <a:scene3d>
            <a:camera prst="orthographicFront">
              <a:rot lat="0" lon="10800000" rev="0"/>
            </a:camera>
            <a:lightRig rig="threePt" dir="t"/>
          </a:scene3d>
        </p:spPr>
      </p:pic>
    </p:spTree>
    <p:extLst>
      <p:ext uri="{BB962C8B-B14F-4D97-AF65-F5344CB8AC3E}">
        <p14:creationId xmlns:p14="http://schemas.microsoft.com/office/powerpoint/2010/main" val="1789830171"/>
      </p:ext>
    </p:extLst>
  </p:cSld>
  <p:clrMapOvr>
    <a:masterClrMapping/>
  </p:clrMapOvr>
  <p:transition spd="med">
    <p:strips dir="r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Decision Points for Group Custodians</a:t>
            </a:r>
            <a:endParaRPr lang="en-US" sz="3600" dirty="0"/>
          </a:p>
        </p:txBody>
      </p:sp>
      <p:sp>
        <p:nvSpPr>
          <p:cNvPr id="3" name="Content Placeholder 2"/>
          <p:cNvSpPr>
            <a:spLocks noGrp="1"/>
          </p:cNvSpPr>
          <p:nvPr>
            <p:ph idx="1"/>
          </p:nvPr>
        </p:nvSpPr>
        <p:spPr/>
        <p:txBody>
          <a:bodyPr/>
          <a:lstStyle/>
          <a:p>
            <a:r>
              <a:rPr lang="en-US" dirty="0" smtClean="0"/>
              <a:t>Membership Viewer control</a:t>
            </a:r>
          </a:p>
          <a:p>
            <a:r>
              <a:rPr lang="en-US" dirty="0" smtClean="0"/>
              <a:t>UW Exchange and/or Cloud integration</a:t>
            </a:r>
          </a:p>
          <a:p>
            <a:r>
              <a:rPr lang="en-US" dirty="0" smtClean="0"/>
              <a:t>Authorized Senders control</a:t>
            </a:r>
          </a:p>
          <a:p>
            <a:r>
              <a:rPr lang="en-US" dirty="0" smtClean="0"/>
              <a:t>Release of attributes approval (SAML based </a:t>
            </a:r>
            <a:r>
              <a:rPr lang="en-US" dirty="0" err="1" smtClean="0"/>
              <a:t>AuthZ</a:t>
            </a:r>
            <a:r>
              <a:rPr lang="en-US" dirty="0" smtClean="0"/>
              <a:t>)</a:t>
            </a:r>
          </a:p>
          <a:p>
            <a:r>
              <a:rPr lang="en-US" dirty="0" smtClean="0"/>
              <a:t>Application integration approval process (app Z needs membership access to perform </a:t>
            </a:r>
            <a:r>
              <a:rPr lang="en-US" dirty="0" err="1" smtClean="0"/>
              <a:t>AuthZ</a:t>
            </a:r>
            <a:r>
              <a:rPr lang="en-US" dirty="0" smtClean="0"/>
              <a:t>)</a:t>
            </a:r>
            <a:endParaRPr lang="en-US" dirty="0"/>
          </a:p>
        </p:txBody>
      </p:sp>
    </p:spTree>
    <p:extLst>
      <p:ext uri="{BB962C8B-B14F-4D97-AF65-F5344CB8AC3E}">
        <p14:creationId xmlns:p14="http://schemas.microsoft.com/office/powerpoint/2010/main" val="4215315460"/>
      </p:ext>
    </p:extLst>
  </p:cSld>
  <p:clrMapOvr>
    <a:masterClrMapping/>
  </p:clrMapOvr>
  <p:transition spd="med">
    <p:strips dir="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Shared UW </a:t>
            </a:r>
            <a:r>
              <a:rPr lang="en-US" dirty="0" err="1" smtClean="0"/>
              <a:t>NetIDs</a:t>
            </a:r>
            <a:endParaRPr lang="en-US" dirty="0"/>
          </a:p>
        </p:txBody>
      </p:sp>
      <p:sp>
        <p:nvSpPr>
          <p:cNvPr id="3" name="Content Placeholder 2"/>
          <p:cNvSpPr>
            <a:spLocks noGrp="1"/>
          </p:cNvSpPr>
          <p:nvPr>
            <p:ph idx="1"/>
          </p:nvPr>
        </p:nvSpPr>
        <p:spPr/>
        <p:txBody>
          <a:bodyPr/>
          <a:lstStyle/>
          <a:p>
            <a:r>
              <a:rPr lang="en-US" sz="3200" dirty="0" smtClean="0"/>
              <a:t>Uses are:</a:t>
            </a:r>
          </a:p>
          <a:p>
            <a:pPr lvl="1"/>
            <a:r>
              <a:rPr lang="en-US" sz="3200" dirty="0"/>
              <a:t>D</a:t>
            </a:r>
            <a:r>
              <a:rPr lang="en-US" sz="3200" dirty="0" smtClean="0"/>
              <a:t>epartmental </a:t>
            </a:r>
            <a:r>
              <a:rPr lang="en-US" sz="3200" dirty="0"/>
              <a:t>uses such as public Web sites and role-based email </a:t>
            </a:r>
            <a:r>
              <a:rPr lang="en-US" sz="3200" dirty="0" smtClean="0"/>
              <a:t>accounts</a:t>
            </a:r>
          </a:p>
          <a:p>
            <a:pPr lvl="1"/>
            <a:r>
              <a:rPr lang="en-US" sz="3200" dirty="0"/>
              <a:t>C</a:t>
            </a:r>
            <a:r>
              <a:rPr lang="en-US" sz="3200" dirty="0" smtClean="0"/>
              <a:t>ourse </a:t>
            </a:r>
            <a:r>
              <a:rPr lang="en-US" sz="3200" dirty="0"/>
              <a:t>w</a:t>
            </a:r>
            <a:r>
              <a:rPr lang="en-US" sz="3200" dirty="0" smtClean="0"/>
              <a:t>eb </a:t>
            </a:r>
            <a:r>
              <a:rPr lang="en-US" sz="3200" dirty="0"/>
              <a:t>sites and shared management </a:t>
            </a:r>
            <a:r>
              <a:rPr lang="en-US" sz="3200" dirty="0" smtClean="0"/>
              <a:t>of courseware</a:t>
            </a:r>
          </a:p>
          <a:p>
            <a:pPr lvl="1"/>
            <a:r>
              <a:rPr lang="en-US" sz="3200" dirty="0" smtClean="0"/>
              <a:t>Mailing lists and other email forwarding</a:t>
            </a:r>
          </a:p>
          <a:p>
            <a:pPr lvl="1"/>
            <a:endParaRPr lang="en-US" sz="3200" dirty="0"/>
          </a:p>
          <a:p>
            <a:endParaRPr lang="en-US" sz="3600" dirty="0" smtClean="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58200" y="6286500"/>
            <a:ext cx="304800" cy="304800"/>
          </a:xfrm>
          <a:prstGeom prst="rect">
            <a:avLst/>
          </a:prstGeom>
          <a:scene3d>
            <a:camera prst="orthographicFront">
              <a:rot lat="0" lon="10800000" rev="0"/>
            </a:camera>
            <a:lightRig rig="threePt" dir="t"/>
          </a:scene3d>
        </p:spPr>
      </p:pic>
    </p:spTree>
    <p:extLst>
      <p:ext uri="{BB962C8B-B14F-4D97-AF65-F5344CB8AC3E}">
        <p14:creationId xmlns:p14="http://schemas.microsoft.com/office/powerpoint/2010/main" val="2700795347"/>
      </p:ext>
    </p:extLst>
  </p:cSld>
  <p:clrMapOvr>
    <a:masterClrMapping/>
  </p:clrMapOvr>
  <p:transition spd="med">
    <p:strips dir="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8077200" cy="838200"/>
          </a:xfrm>
        </p:spPr>
        <p:txBody>
          <a:bodyPr/>
          <a:lstStyle/>
          <a:p>
            <a:r>
              <a:rPr lang="en-US" sz="3600" dirty="0"/>
              <a:t>Shared UW </a:t>
            </a:r>
            <a:r>
              <a:rPr lang="en-US" sz="3600" dirty="0" err="1" smtClean="0"/>
              <a:t>NetIDs</a:t>
            </a:r>
            <a:r>
              <a:rPr lang="en-US" sz="3600" dirty="0" smtClean="0"/>
              <a:t> as Institutional Groups</a:t>
            </a:r>
            <a:endParaRPr lang="en-US" sz="3600" dirty="0"/>
          </a:p>
        </p:txBody>
      </p:sp>
      <p:sp>
        <p:nvSpPr>
          <p:cNvPr id="3" name="Content Placeholder 2"/>
          <p:cNvSpPr>
            <a:spLocks noGrp="1"/>
          </p:cNvSpPr>
          <p:nvPr>
            <p:ph idx="1"/>
          </p:nvPr>
        </p:nvSpPr>
        <p:spPr/>
        <p:txBody>
          <a:bodyPr/>
          <a:lstStyle/>
          <a:p>
            <a:r>
              <a:rPr lang="en-US" dirty="0"/>
              <a:t>Problem: Who is behind the curtain? </a:t>
            </a:r>
            <a:r>
              <a:rPr lang="en-US" dirty="0" smtClean="0"/>
              <a:t>Shared passwords and lack of lifecycle should be reduced.</a:t>
            </a:r>
            <a:br>
              <a:rPr lang="en-US" dirty="0" smtClean="0"/>
            </a:br>
            <a:endParaRPr lang="en-US" dirty="0" smtClean="0"/>
          </a:p>
          <a:p>
            <a:r>
              <a:rPr lang="en-US" sz="2800" dirty="0" smtClean="0"/>
              <a:t>Solution</a:t>
            </a:r>
            <a:r>
              <a:rPr lang="en-US" sz="2800" dirty="0"/>
              <a:t>: Create/publish a group for each Shared UW </a:t>
            </a:r>
            <a:r>
              <a:rPr lang="en-US" sz="2800" dirty="0" err="1"/>
              <a:t>NetID</a:t>
            </a:r>
            <a:r>
              <a:rPr lang="en-US" sz="2800" dirty="0"/>
              <a:t> indicating the recognized administrators for </a:t>
            </a:r>
            <a:r>
              <a:rPr lang="en-US" sz="2800" dirty="0" smtClean="0"/>
              <a:t>it.</a:t>
            </a:r>
            <a:br>
              <a:rPr lang="en-US" sz="2800" dirty="0" smtClean="0"/>
            </a:br>
            <a:endParaRPr lang="en-US" sz="2800" dirty="0" smtClean="0"/>
          </a:p>
          <a:p>
            <a:r>
              <a:rPr lang="en-US" dirty="0" smtClean="0"/>
              <a:t>Enables</a:t>
            </a:r>
            <a:r>
              <a:rPr lang="en-US" dirty="0"/>
              <a:t>: Access control (via the personal UW </a:t>
            </a:r>
            <a:r>
              <a:rPr lang="en-US" dirty="0" err="1"/>
              <a:t>NetID</a:t>
            </a:r>
            <a:r>
              <a:rPr lang="en-US" dirty="0"/>
              <a:t> of the admins) to various services which integrate with Shared UW </a:t>
            </a:r>
            <a:r>
              <a:rPr lang="en-US" dirty="0" err="1"/>
              <a:t>NetIDs</a:t>
            </a:r>
            <a:r>
              <a:rPr lang="en-US" dirty="0"/>
              <a:t>. In the future, this will allow us to remove passwords from </a:t>
            </a:r>
            <a:r>
              <a:rPr lang="en-US" dirty="0" smtClean="0"/>
              <a:t>many Shared </a:t>
            </a:r>
            <a:r>
              <a:rPr lang="en-US" dirty="0"/>
              <a:t>UW </a:t>
            </a:r>
            <a:r>
              <a:rPr lang="en-US" dirty="0" err="1" smtClean="0"/>
              <a:t>NetIDs</a:t>
            </a:r>
            <a:r>
              <a:rPr lang="en-US" dirty="0" smtClean="0"/>
              <a:t> reducing shared password risk.</a:t>
            </a:r>
            <a:endParaRPr lang="en-US" dirty="0"/>
          </a:p>
        </p:txBody>
      </p:sp>
    </p:spTree>
    <p:extLst>
      <p:ext uri="{BB962C8B-B14F-4D97-AF65-F5344CB8AC3E}">
        <p14:creationId xmlns:p14="http://schemas.microsoft.com/office/powerpoint/2010/main" val="4138845973"/>
      </p:ext>
    </p:extLst>
  </p:cSld>
  <p:clrMapOvr>
    <a:masterClrMapping/>
  </p:clrMapOvr>
  <p:transition spd="med">
    <p:strips dir="r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Student Major Groups</a:t>
            </a:r>
            <a:endParaRPr lang="en-US" sz="4400" dirty="0"/>
          </a:p>
        </p:txBody>
      </p:sp>
      <p:sp>
        <p:nvSpPr>
          <p:cNvPr id="3" name="Content Placeholder 2"/>
          <p:cNvSpPr>
            <a:spLocks noGrp="1"/>
          </p:cNvSpPr>
          <p:nvPr>
            <p:ph idx="1"/>
          </p:nvPr>
        </p:nvSpPr>
        <p:spPr/>
        <p:txBody>
          <a:bodyPr/>
          <a:lstStyle/>
          <a:p>
            <a:r>
              <a:rPr lang="en-US" dirty="0" err="1" smtClean="0"/>
              <a:t>uw_major_art</a:t>
            </a:r>
            <a:r>
              <a:rPr lang="en-US" dirty="0" smtClean="0"/>
              <a:t> OR uw_major_2011spr</a:t>
            </a:r>
          </a:p>
          <a:p>
            <a:r>
              <a:rPr lang="en-US" dirty="0" smtClean="0"/>
              <a:t>uw_major_art_pathway-70 or uw_major_art_pathway-70_2011spr = Ceramics major, a </a:t>
            </a:r>
            <a:r>
              <a:rPr lang="en-US" dirty="0" err="1" smtClean="0"/>
              <a:t>subdiscipline</a:t>
            </a:r>
            <a:r>
              <a:rPr lang="en-US" dirty="0" smtClean="0"/>
              <a:t> of Art, in current quarter</a:t>
            </a:r>
          </a:p>
          <a:p>
            <a:r>
              <a:rPr lang="en-US" dirty="0"/>
              <a:t>Retain last 3 </a:t>
            </a:r>
            <a:r>
              <a:rPr lang="en-US" dirty="0" smtClean="0"/>
              <a:t>quarters</a:t>
            </a:r>
          </a:p>
          <a:p>
            <a:r>
              <a:rPr lang="en-US" dirty="0" err="1"/>
              <a:t>u</a:t>
            </a:r>
            <a:r>
              <a:rPr lang="en-US" dirty="0" err="1" smtClean="0"/>
              <a:t>w_employee</a:t>
            </a:r>
            <a:r>
              <a:rPr lang="en-US" dirty="0" smtClean="0"/>
              <a:t> can view membership</a:t>
            </a:r>
          </a:p>
          <a:p>
            <a:r>
              <a:rPr lang="en-US" dirty="0" smtClean="0"/>
              <a:t>Group description: registrar URL about FERPA</a:t>
            </a:r>
            <a:endParaRPr lang="en-US" dirty="0"/>
          </a:p>
          <a:p>
            <a:r>
              <a:rPr lang="en-US" dirty="0" smtClean="0"/>
              <a:t>We may need additional subdivisions in future, including: branch, degree level, degree type, class standing. Existing naming allows for this possibility.</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8200" y="6286500"/>
            <a:ext cx="304800" cy="304800"/>
          </a:xfrm>
          <a:prstGeom prst="rect">
            <a:avLst/>
          </a:prstGeom>
          <a:scene3d>
            <a:camera prst="orthographicFront">
              <a:rot lat="0" lon="10800000" rev="0"/>
            </a:camera>
            <a:lightRig rig="threePt" dir="t"/>
          </a:scene3d>
        </p:spPr>
      </p:pic>
    </p:spTree>
    <p:extLst>
      <p:ext uri="{BB962C8B-B14F-4D97-AF65-F5344CB8AC3E}">
        <p14:creationId xmlns:p14="http://schemas.microsoft.com/office/powerpoint/2010/main" val="3985016191"/>
      </p:ext>
    </p:extLst>
  </p:cSld>
  <p:clrMapOvr>
    <a:masterClrMapping/>
  </p:clrMapOvr>
  <p:transition spd="med">
    <p:strips dir="r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Not here yet, but on our radar</a:t>
            </a:r>
          </a:p>
          <a:p>
            <a:r>
              <a:rPr lang="en-US" dirty="0" smtClean="0"/>
              <a:t>Similar to course groups</a:t>
            </a:r>
          </a:p>
          <a:p>
            <a:r>
              <a:rPr lang="en-US" dirty="0" smtClean="0"/>
              <a:t>Include all students registered for a class in a specific curriculum, e.g. Art</a:t>
            </a:r>
          </a:p>
          <a:p>
            <a:r>
              <a:rPr lang="en-US" dirty="0" smtClean="0"/>
              <a:t>Would be used to provide access control to academic department provided resources</a:t>
            </a:r>
          </a:p>
          <a:p>
            <a:r>
              <a:rPr lang="en-US" dirty="0" smtClean="0"/>
              <a:t>Currently, folks manually find and nest all the course groups for a given curriculum in their own curriculum groups</a:t>
            </a:r>
          </a:p>
        </p:txBody>
      </p:sp>
      <p:sp>
        <p:nvSpPr>
          <p:cNvPr id="2" name="Title 1"/>
          <p:cNvSpPr>
            <a:spLocks noGrp="1"/>
          </p:cNvSpPr>
          <p:nvPr>
            <p:ph type="title"/>
          </p:nvPr>
        </p:nvSpPr>
        <p:spPr/>
        <p:txBody>
          <a:bodyPr/>
          <a:lstStyle/>
          <a:p>
            <a:r>
              <a:rPr lang="en-US" sz="4800" dirty="0" smtClean="0"/>
              <a:t>Curriculum Groups</a:t>
            </a:r>
            <a:endParaRPr lang="en-US" sz="4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58200" y="6286500"/>
            <a:ext cx="304800" cy="304800"/>
          </a:xfrm>
          <a:prstGeom prst="rect">
            <a:avLst/>
          </a:prstGeom>
          <a:scene3d>
            <a:camera prst="orthographicFront">
              <a:rot lat="0" lon="10800000" rev="0"/>
            </a:camera>
            <a:lightRig rig="threePt" dir="t"/>
          </a:scene3d>
        </p:spPr>
      </p:pic>
    </p:spTree>
    <p:extLst>
      <p:ext uri="{BB962C8B-B14F-4D97-AF65-F5344CB8AC3E}">
        <p14:creationId xmlns:p14="http://schemas.microsoft.com/office/powerpoint/2010/main" val="3781776306"/>
      </p:ext>
    </p:extLst>
  </p:cSld>
  <p:clrMapOvr>
    <a:masterClrMapping/>
  </p:clrMapOvr>
  <p:transition spd="med">
    <p:strips dir="r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Department Employee Groups</a:t>
            </a:r>
            <a:endParaRPr lang="en-US" sz="4400" dirty="0"/>
          </a:p>
        </p:txBody>
      </p:sp>
      <p:sp>
        <p:nvSpPr>
          <p:cNvPr id="3" name="Content Placeholder 2"/>
          <p:cNvSpPr>
            <a:spLocks noGrp="1"/>
          </p:cNvSpPr>
          <p:nvPr>
            <p:ph idx="1"/>
          </p:nvPr>
        </p:nvSpPr>
        <p:spPr/>
        <p:txBody>
          <a:bodyPr/>
          <a:lstStyle/>
          <a:p>
            <a:r>
              <a:rPr lang="en-US" dirty="0" smtClean="0"/>
              <a:t>No exact data set that provides easy win</a:t>
            </a:r>
          </a:p>
          <a:p>
            <a:r>
              <a:rPr lang="en-US" dirty="0" smtClean="0"/>
              <a:t>Leverage Enterprise Data Warehouse, HR data, and Reporting Services capabilities</a:t>
            </a:r>
          </a:p>
          <a:p>
            <a:r>
              <a:rPr lang="en-US" dirty="0" smtClean="0"/>
              <a:t>Departments use a “My People” report to refine a set of characteristics that define their departmental employees</a:t>
            </a:r>
          </a:p>
          <a:p>
            <a:r>
              <a:rPr lang="en-US" dirty="0"/>
              <a:t>This report displays Employees by selected Appointing Department, Home Department or Distribution </a:t>
            </a:r>
            <a:r>
              <a:rPr lang="en-US" dirty="0" err="1" smtClean="0"/>
              <a:t>OrgCodes</a:t>
            </a:r>
            <a:endParaRPr lang="en-US" dirty="0" smtClean="0"/>
          </a:p>
          <a:p>
            <a:r>
              <a:rPr lang="en-US" dirty="0"/>
              <a:t>Department passes TSQL query output of report to Groups Service to define a new institutional group</a:t>
            </a:r>
          </a:p>
          <a:p>
            <a:endParaRPr lang="en-US" dirty="0"/>
          </a:p>
        </p:txBody>
      </p:sp>
    </p:spTree>
    <p:extLst>
      <p:ext uri="{BB962C8B-B14F-4D97-AF65-F5344CB8AC3E}">
        <p14:creationId xmlns:p14="http://schemas.microsoft.com/office/powerpoint/2010/main" val="3563130994"/>
      </p:ext>
    </p:extLst>
  </p:cSld>
  <p:clrMapOvr>
    <a:masterClrMapping/>
  </p:clrMapOvr>
  <p:transition spd="med">
    <p:strips dir="r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Department </a:t>
            </a:r>
            <a:r>
              <a:rPr lang="en-US" sz="4400" dirty="0" smtClean="0"/>
              <a:t>Employee </a:t>
            </a:r>
            <a:r>
              <a:rPr lang="en-US" sz="4400" dirty="0"/>
              <a:t>Groups</a:t>
            </a:r>
          </a:p>
        </p:txBody>
      </p:sp>
      <p:sp>
        <p:nvSpPr>
          <p:cNvPr id="3" name="Content Placeholder 2"/>
          <p:cNvSpPr>
            <a:spLocks noGrp="1"/>
          </p:cNvSpPr>
          <p:nvPr>
            <p:ph idx="1"/>
          </p:nvPr>
        </p:nvSpPr>
        <p:spPr/>
        <p:txBody>
          <a:bodyPr/>
          <a:lstStyle/>
          <a:p>
            <a:r>
              <a:rPr lang="en-US" dirty="0" smtClean="0"/>
              <a:t>This </a:t>
            </a:r>
            <a:r>
              <a:rPr lang="en-US" dirty="0"/>
              <a:t>capability has been in pilot for 2+ years, and is just now being </a:t>
            </a:r>
            <a:r>
              <a:rPr lang="en-US" dirty="0" smtClean="0"/>
              <a:t>released</a:t>
            </a:r>
          </a:p>
          <a:p>
            <a:endParaRPr lang="en-US" dirty="0"/>
          </a:p>
          <a:p>
            <a:r>
              <a:rPr lang="en-US" sz="2400" u="sng" dirty="0">
                <a:hlinkClick r:id="rId2"/>
              </a:rPr>
              <a:t>http://</a:t>
            </a:r>
            <a:r>
              <a:rPr lang="en-US" sz="2400" u="sng" dirty="0" smtClean="0">
                <a:hlinkClick r:id="rId2"/>
              </a:rPr>
              <a:t>decisionsupport.washington.edu</a:t>
            </a:r>
            <a:r>
              <a:rPr lang="en-US" sz="2400" u="sng" dirty="0"/>
              <a:t/>
            </a:r>
            <a:br>
              <a:rPr lang="en-US" sz="2400" u="sng" dirty="0"/>
            </a:br>
            <a:r>
              <a:rPr lang="en-US" sz="2400" dirty="0" smtClean="0"/>
              <a:t>HR reports, My People</a:t>
            </a:r>
          </a:p>
          <a:p>
            <a:r>
              <a:rPr lang="en-US" sz="2400" dirty="0">
                <a:hlinkClick r:id="rId3"/>
              </a:rPr>
              <a:t>https://</a:t>
            </a:r>
            <a:r>
              <a:rPr lang="en-US" sz="2400" dirty="0" smtClean="0">
                <a:hlinkClick r:id="rId3"/>
              </a:rPr>
              <a:t>iam-ws.u.washington.edu/group_ws/v1/group/uw_org_208_distbdgt_2009_043550_staff</a:t>
            </a:r>
            <a:r>
              <a:rPr lang="en-US" sz="2400" dirty="0" smtClean="0"/>
              <a:t> </a:t>
            </a:r>
            <a:r>
              <a:rPr lang="en-US" sz="2400" dirty="0"/>
              <a:t/>
            </a:r>
            <a:br>
              <a:rPr lang="en-US" sz="2400" dirty="0"/>
            </a:br>
            <a:r>
              <a:rPr lang="en-US" sz="2400" dirty="0"/>
              <a:t>Current UW staff with UW </a:t>
            </a:r>
            <a:r>
              <a:rPr lang="en-US" sz="2400" dirty="0" err="1"/>
              <a:t>NetIDs</a:t>
            </a:r>
            <a:r>
              <a:rPr lang="en-US" sz="2400" dirty="0"/>
              <a:t>, whose appointments have a Distribution Budget Number 04-3550 (UW FINANCE&amp;FACILITIES: CAMPUS OPERATIONS: POWER PLANT) during the 2009 </a:t>
            </a:r>
            <a:r>
              <a:rPr lang="en-US" sz="2400" dirty="0" smtClean="0"/>
              <a:t>biennium</a:t>
            </a:r>
            <a:endParaRPr lang="en-US" sz="2400" dirty="0"/>
          </a:p>
        </p:txBody>
      </p:sp>
    </p:spTree>
    <p:extLst>
      <p:ext uri="{BB962C8B-B14F-4D97-AF65-F5344CB8AC3E}">
        <p14:creationId xmlns:p14="http://schemas.microsoft.com/office/powerpoint/2010/main" val="1856945769"/>
      </p:ext>
    </p:extLst>
  </p:cSld>
  <p:clrMapOvr>
    <a:masterClrMapping/>
  </p:clrMapOvr>
  <p:transition spd="med">
    <p:strips dir="r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Where’d Event Messaging and ROA Web Services Come From?</a:t>
            </a:r>
            <a:endParaRPr lang="en-US" dirty="0"/>
          </a:p>
        </p:txBody>
      </p:sp>
      <p:sp>
        <p:nvSpPr>
          <p:cNvPr id="3" name="Content Placeholder 2"/>
          <p:cNvSpPr>
            <a:spLocks noGrp="1"/>
          </p:cNvSpPr>
          <p:nvPr>
            <p:ph idx="1"/>
          </p:nvPr>
        </p:nvSpPr>
        <p:spPr/>
        <p:txBody>
          <a:bodyPr/>
          <a:lstStyle/>
          <a:p>
            <a:pPr marL="0" indent="0">
              <a:buNone/>
            </a:pPr>
            <a:r>
              <a:rPr lang="en-US" dirty="0"/>
              <a:t>Re-examining our enterprise architecture came out of plans to replace the core administrative business systems at the UW</a:t>
            </a:r>
          </a:p>
          <a:p>
            <a:endParaRPr lang="en-US" dirty="0"/>
          </a:p>
          <a:p>
            <a:r>
              <a:rPr lang="en-US" dirty="0" smtClean="0"/>
              <a:t>Business </a:t>
            </a:r>
            <a:r>
              <a:rPr lang="en-US" dirty="0"/>
              <a:t>Architecture – capability requirements</a:t>
            </a:r>
          </a:p>
          <a:p>
            <a:r>
              <a:rPr lang="en-US" dirty="0"/>
              <a:t>Information Architecture – structured data</a:t>
            </a:r>
          </a:p>
          <a:p>
            <a:r>
              <a:rPr lang="en-US" dirty="0"/>
              <a:t>Application Architecture – connect the dots, provide topical capabilities</a:t>
            </a:r>
          </a:p>
          <a:p>
            <a:r>
              <a:rPr lang="en-US" dirty="0"/>
              <a:t>Technology Architecture – how the data and capabilities are delivered</a:t>
            </a:r>
          </a:p>
          <a:p>
            <a:endParaRPr lang="en-US" dirty="0"/>
          </a:p>
          <a:p>
            <a:endParaRPr lang="en-US" dirty="0"/>
          </a:p>
        </p:txBody>
      </p:sp>
    </p:spTree>
    <p:extLst>
      <p:ext uri="{BB962C8B-B14F-4D97-AF65-F5344CB8AC3E}">
        <p14:creationId xmlns:p14="http://schemas.microsoft.com/office/powerpoint/2010/main" val="2322432487"/>
      </p:ext>
    </p:extLst>
  </p:cSld>
  <p:clrMapOvr>
    <a:masterClrMapping/>
  </p:clrMapOvr>
  <p:transition spd="med">
    <p:strips dir="r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Spaghetti Mess to Wow</a:t>
            </a:r>
            <a:endParaRPr lang="en-US" dirty="0"/>
          </a:p>
        </p:txBody>
      </p:sp>
      <p:pic>
        <p:nvPicPr>
          <p:cNvPr id="4" name="Content Placeholder 3" descr="SpaghettiPlate.jpg"/>
          <p:cNvPicPr>
            <a:picLocks noGrp="1" noChangeAspect="1"/>
          </p:cNvPicPr>
          <p:nvPr>
            <p:ph idx="1"/>
          </p:nvPr>
        </p:nvPicPr>
        <p:blipFill>
          <a:blip r:embed="rId2" cstate="print">
            <a:lum bright="17000"/>
          </a:blip>
          <a:stretch>
            <a:fillRect/>
          </a:stretch>
        </p:blipFill>
        <p:spPr>
          <a:xfrm>
            <a:off x="304800" y="2209800"/>
            <a:ext cx="3657600" cy="27432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0" y="1905000"/>
            <a:ext cx="3352800" cy="33528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67200" y="3119505"/>
            <a:ext cx="911527" cy="92379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58200" y="6286500"/>
            <a:ext cx="304800" cy="304800"/>
          </a:xfrm>
          <a:prstGeom prst="rect">
            <a:avLst/>
          </a:prstGeom>
          <a:scene3d>
            <a:camera prst="orthographicFront">
              <a:rot lat="0" lon="10800000" rev="0"/>
            </a:camera>
            <a:lightRig rig="threePt" dir="t"/>
          </a:scene3d>
        </p:spPr>
      </p:pic>
    </p:spTree>
    <p:extLst>
      <p:ext uri="{BB962C8B-B14F-4D97-AF65-F5344CB8AC3E}">
        <p14:creationId xmlns:p14="http://schemas.microsoft.com/office/powerpoint/2010/main" val="2050950106"/>
      </p:ext>
    </p:extLst>
  </p:cSld>
  <p:clrMapOvr>
    <a:masterClrMapping/>
  </p:clrMapOvr>
  <p:transition spd="med">
    <p:strips dir="rd"/>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Architecture Wins</a:t>
            </a:r>
            <a:endParaRPr lang="en-US" dirty="0"/>
          </a:p>
        </p:txBody>
      </p:sp>
      <p:sp>
        <p:nvSpPr>
          <p:cNvPr id="3" name="Content Placeholder 2"/>
          <p:cNvSpPr>
            <a:spLocks noGrp="1"/>
          </p:cNvSpPr>
          <p:nvPr>
            <p:ph idx="1"/>
          </p:nvPr>
        </p:nvSpPr>
        <p:spPr>
          <a:xfrm>
            <a:off x="457200" y="1371600"/>
            <a:ext cx="8229600" cy="5105400"/>
          </a:xfrm>
        </p:spPr>
        <p:txBody>
          <a:bodyPr/>
          <a:lstStyle/>
          <a:p>
            <a:r>
              <a:rPr lang="en-US" dirty="0"/>
              <a:t>Enterprise Data Warehouse build </a:t>
            </a:r>
            <a:r>
              <a:rPr lang="en-US" dirty="0" smtClean="0"/>
              <a:t>out (with Web Service front-end)</a:t>
            </a:r>
            <a:endParaRPr lang="en-US" dirty="0"/>
          </a:p>
          <a:p>
            <a:r>
              <a:rPr lang="en-US" dirty="0"/>
              <a:t>Student Web </a:t>
            </a:r>
            <a:r>
              <a:rPr lang="en-US" dirty="0" smtClean="0"/>
              <a:t>Service</a:t>
            </a:r>
          </a:p>
          <a:p>
            <a:r>
              <a:rPr lang="en-US" dirty="0" smtClean="0"/>
              <a:t>Network monitoring (</a:t>
            </a:r>
            <a:r>
              <a:rPr lang="en-US" dirty="0" err="1" smtClean="0"/>
              <a:t>Meerkat</a:t>
            </a:r>
            <a:r>
              <a:rPr lang="en-US" dirty="0" smtClean="0"/>
              <a:t>)</a:t>
            </a:r>
          </a:p>
          <a:p>
            <a:r>
              <a:rPr lang="en-US" dirty="0" smtClean="0"/>
              <a:t>Web Services has become preferred way to aggregate &amp; distribute data</a:t>
            </a:r>
          </a:p>
          <a:p>
            <a:r>
              <a:rPr lang="en-US" dirty="0" err="1" smtClean="0"/>
              <a:t>RESTful</a:t>
            </a:r>
            <a:r>
              <a:rPr lang="en-US" dirty="0" smtClean="0"/>
              <a:t> web service templates and ROA consulting available to departments</a:t>
            </a:r>
          </a:p>
        </p:txBody>
      </p:sp>
    </p:spTree>
    <p:extLst>
      <p:ext uri="{BB962C8B-B14F-4D97-AF65-F5344CB8AC3E}">
        <p14:creationId xmlns:p14="http://schemas.microsoft.com/office/powerpoint/2010/main" val="2528912808"/>
      </p:ext>
    </p:extLst>
  </p:cSld>
  <p:clrMapOvr>
    <a:masterClrMapping/>
  </p:clrMapOvr>
  <p:transition spd="med">
    <p:strips dir="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Points to Take Away</a:t>
            </a:r>
            <a:endParaRPr lang="en-US" dirty="0"/>
          </a:p>
        </p:txBody>
      </p:sp>
      <p:sp>
        <p:nvSpPr>
          <p:cNvPr id="3" name="Content Placeholder 2"/>
          <p:cNvSpPr>
            <a:spLocks noGrp="1"/>
          </p:cNvSpPr>
          <p:nvPr>
            <p:ph idx="1"/>
          </p:nvPr>
        </p:nvSpPr>
        <p:spPr/>
        <p:txBody>
          <a:bodyPr/>
          <a:lstStyle/>
          <a:p>
            <a:r>
              <a:rPr lang="en-US" dirty="0" smtClean="0"/>
              <a:t>Extending delegation of management enables central services to be more accessible/adoptable</a:t>
            </a:r>
          </a:p>
          <a:p>
            <a:r>
              <a:rPr lang="en-US" dirty="0" smtClean="0"/>
              <a:t>Improving access control capabilities greatly improves what’s possible in all services</a:t>
            </a:r>
          </a:p>
          <a:p>
            <a:r>
              <a:rPr lang="en-US" dirty="0"/>
              <a:t>Web services are an elegant way to aggregate and distribute data</a:t>
            </a:r>
          </a:p>
          <a:p>
            <a:r>
              <a:rPr lang="en-US" dirty="0" smtClean="0"/>
              <a:t>Event </a:t>
            </a:r>
            <a:r>
              <a:rPr lang="en-US" dirty="0"/>
              <a:t>messaging bus simplifies and extends capabilities</a:t>
            </a:r>
          </a:p>
        </p:txBody>
      </p:sp>
    </p:spTree>
    <p:extLst>
      <p:ext uri="{BB962C8B-B14F-4D97-AF65-F5344CB8AC3E}">
        <p14:creationId xmlns:p14="http://schemas.microsoft.com/office/powerpoint/2010/main" val="3572759906"/>
      </p:ext>
    </p:extLst>
  </p:cSld>
  <p:clrMapOvr>
    <a:masterClrMapping/>
  </p:clrMapOvr>
  <p:transition spd="med">
    <p:strips dir="rd"/>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Architecture </a:t>
            </a:r>
            <a:r>
              <a:rPr lang="en-US" dirty="0" smtClean="0"/>
              <a:t>Wins--IAM</a:t>
            </a:r>
            <a:endParaRPr lang="en-US" dirty="0"/>
          </a:p>
        </p:txBody>
      </p:sp>
      <p:sp>
        <p:nvSpPr>
          <p:cNvPr id="3" name="Content Placeholder 2"/>
          <p:cNvSpPr>
            <a:spLocks noGrp="1"/>
          </p:cNvSpPr>
          <p:nvPr>
            <p:ph idx="1"/>
          </p:nvPr>
        </p:nvSpPr>
        <p:spPr/>
        <p:txBody>
          <a:bodyPr/>
          <a:lstStyle/>
          <a:p>
            <a:r>
              <a:rPr lang="en-US" dirty="0"/>
              <a:t>Person Web </a:t>
            </a:r>
            <a:r>
              <a:rPr lang="en-US" dirty="0" smtClean="0"/>
              <a:t>Service</a:t>
            </a:r>
          </a:p>
          <a:p>
            <a:pPr lvl="1"/>
            <a:r>
              <a:rPr lang="en-US" dirty="0"/>
              <a:t>Added XML and JSON </a:t>
            </a:r>
            <a:r>
              <a:rPr lang="en-US" dirty="0" smtClean="0"/>
              <a:t>representations</a:t>
            </a:r>
            <a:endParaRPr lang="en-US" dirty="0"/>
          </a:p>
          <a:p>
            <a:r>
              <a:rPr lang="en-US" dirty="0"/>
              <a:t>Person Registry </a:t>
            </a:r>
            <a:r>
              <a:rPr lang="en-US" dirty="0" smtClean="0"/>
              <a:t>Source Web Service</a:t>
            </a:r>
            <a:endParaRPr lang="en-US" dirty="0"/>
          </a:p>
          <a:p>
            <a:r>
              <a:rPr lang="en-US" dirty="0"/>
              <a:t>Role based Authorization Web Service (ASTRA</a:t>
            </a:r>
            <a:r>
              <a:rPr lang="en-US" dirty="0" smtClean="0"/>
              <a:t>)</a:t>
            </a:r>
          </a:p>
          <a:p>
            <a:pPr lvl="1"/>
            <a:r>
              <a:rPr lang="en-US" dirty="0" smtClean="0"/>
              <a:t>Integrates with Groups and Data Warehouse</a:t>
            </a:r>
            <a:endParaRPr lang="en-US" dirty="0"/>
          </a:p>
          <a:p>
            <a:r>
              <a:rPr lang="en-US" dirty="0"/>
              <a:t>Groups Web Service</a:t>
            </a:r>
          </a:p>
          <a:p>
            <a:pPr lvl="1"/>
            <a:r>
              <a:rPr lang="en-US" dirty="0"/>
              <a:t>Groups integration with </a:t>
            </a:r>
            <a:r>
              <a:rPr lang="en-US" dirty="0" smtClean="0"/>
              <a:t>Google Apps and UW Courseware</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8200" y="6286500"/>
            <a:ext cx="304800" cy="304800"/>
          </a:xfrm>
          <a:prstGeom prst="rect">
            <a:avLst/>
          </a:prstGeom>
          <a:scene3d>
            <a:camera prst="orthographicFront">
              <a:rot lat="0" lon="10800000" rev="0"/>
            </a:camera>
            <a:lightRig rig="threePt" dir="t"/>
          </a:scene3d>
        </p:spPr>
      </p:pic>
    </p:spTree>
    <p:extLst>
      <p:ext uri="{BB962C8B-B14F-4D97-AF65-F5344CB8AC3E}">
        <p14:creationId xmlns:p14="http://schemas.microsoft.com/office/powerpoint/2010/main" val="3016897632"/>
      </p:ext>
    </p:extLst>
  </p:cSld>
  <p:clrMapOvr>
    <a:masterClrMapping/>
  </p:clrMapOvr>
  <p:transition spd="med">
    <p:strips dir="rd"/>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Developing </a:t>
            </a:r>
            <a:r>
              <a:rPr lang="en-US" sz="3600" dirty="0"/>
              <a:t>Application </a:t>
            </a:r>
            <a:r>
              <a:rPr lang="en-US" sz="3600" dirty="0" smtClean="0"/>
              <a:t>Architecture</a:t>
            </a:r>
            <a:endParaRPr lang="en-US" sz="3600" dirty="0"/>
          </a:p>
        </p:txBody>
      </p:sp>
      <p:sp>
        <p:nvSpPr>
          <p:cNvPr id="3" name="Content Placeholder 2"/>
          <p:cNvSpPr>
            <a:spLocks noGrp="1"/>
          </p:cNvSpPr>
          <p:nvPr>
            <p:ph idx="1"/>
          </p:nvPr>
        </p:nvSpPr>
        <p:spPr/>
        <p:txBody>
          <a:bodyPr/>
          <a:lstStyle/>
          <a:p>
            <a:r>
              <a:rPr lang="en-US" dirty="0" smtClean="0"/>
              <a:t>Workflow Web Service - integrating disparate workflow functionality</a:t>
            </a:r>
          </a:p>
          <a:p>
            <a:r>
              <a:rPr lang="en-US" dirty="0" smtClean="0"/>
              <a:t>Enterprise Message Queue service</a:t>
            </a:r>
          </a:p>
          <a:p>
            <a:r>
              <a:rPr lang="en-US" dirty="0" smtClean="0"/>
              <a:t>More sophisticated data flow from Mainframe -event messaging form, leveraging SQL Data bridge, triggers, and message queue</a:t>
            </a:r>
          </a:p>
          <a:p>
            <a:r>
              <a:rPr lang="en-US" dirty="0" smtClean="0"/>
              <a:t>Real-time AD Group Sync Agent</a:t>
            </a:r>
          </a:p>
          <a:p>
            <a:r>
              <a:rPr lang="en-US" dirty="0" smtClean="0"/>
              <a:t>Re-design of Network/DNS </a:t>
            </a:r>
            <a:r>
              <a:rPr lang="en-US" dirty="0"/>
              <a:t>c</a:t>
            </a:r>
            <a:r>
              <a:rPr lang="en-US" dirty="0" smtClean="0"/>
              <a:t>ontact database</a:t>
            </a:r>
          </a:p>
        </p:txBody>
      </p:sp>
    </p:spTree>
    <p:extLst>
      <p:ext uri="{BB962C8B-B14F-4D97-AF65-F5344CB8AC3E}">
        <p14:creationId xmlns:p14="http://schemas.microsoft.com/office/powerpoint/2010/main" val="1928598471"/>
      </p:ext>
    </p:extLst>
  </p:cSld>
  <p:clrMapOvr>
    <a:masterClrMapping/>
  </p:clrMapOvr>
  <p:transition spd="med">
    <p:strips dir="rd"/>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Web Services? </a:t>
            </a:r>
            <a:endParaRPr lang="en-US" dirty="0"/>
          </a:p>
        </p:txBody>
      </p:sp>
      <p:sp>
        <p:nvSpPr>
          <p:cNvPr id="3" name="Content Placeholder 2"/>
          <p:cNvSpPr>
            <a:spLocks noGrp="1"/>
          </p:cNvSpPr>
          <p:nvPr>
            <p:ph idx="1"/>
          </p:nvPr>
        </p:nvSpPr>
        <p:spPr/>
        <p:txBody>
          <a:bodyPr/>
          <a:lstStyle/>
          <a:p>
            <a:r>
              <a:rPr lang="en-US" dirty="0" smtClean="0"/>
              <a:t>Can aggregate disparate data sets into useful resources</a:t>
            </a:r>
          </a:p>
          <a:p>
            <a:r>
              <a:rPr lang="en-US" dirty="0" smtClean="0"/>
              <a:t>Consumable from almost any platform or language</a:t>
            </a:r>
          </a:p>
          <a:p>
            <a:r>
              <a:rPr lang="en-US" dirty="0" smtClean="0"/>
              <a:t>Scalable, high-performing, re-usable</a:t>
            </a:r>
          </a:p>
          <a:p>
            <a:r>
              <a:rPr lang="en-US" dirty="0" smtClean="0"/>
              <a:t>Modularity because of ROA allows easy replacement</a:t>
            </a:r>
          </a:p>
          <a:p>
            <a:pPr marL="0" indent="0">
              <a:buNone/>
            </a:pPr>
            <a:endParaRPr lang="en-US" dirty="0"/>
          </a:p>
        </p:txBody>
      </p:sp>
    </p:spTree>
    <p:extLst>
      <p:ext uri="{BB962C8B-B14F-4D97-AF65-F5344CB8AC3E}">
        <p14:creationId xmlns:p14="http://schemas.microsoft.com/office/powerpoint/2010/main" val="2600606166"/>
      </p:ext>
    </p:extLst>
  </p:cSld>
  <p:clrMapOvr>
    <a:masterClrMapping/>
  </p:clrMapOvr>
  <p:transition spd="med">
    <p:strips dir="rd"/>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Service Details</a:t>
            </a:r>
            <a:endParaRPr lang="en-US" dirty="0"/>
          </a:p>
        </p:txBody>
      </p:sp>
      <p:sp>
        <p:nvSpPr>
          <p:cNvPr id="3" name="Content Placeholder 2"/>
          <p:cNvSpPr>
            <a:spLocks noGrp="1"/>
          </p:cNvSpPr>
          <p:nvPr>
            <p:ph idx="1"/>
          </p:nvPr>
        </p:nvSpPr>
        <p:spPr/>
        <p:txBody>
          <a:bodyPr/>
          <a:lstStyle/>
          <a:p>
            <a:pPr marL="0" indent="0">
              <a:buNone/>
            </a:pPr>
            <a:r>
              <a:rPr lang="en-US" dirty="0" smtClean="0"/>
              <a:t>ROA -- Resource Oriented Architecture</a:t>
            </a:r>
          </a:p>
          <a:p>
            <a:pPr lvl="1"/>
            <a:r>
              <a:rPr lang="en-US" dirty="0" smtClean="0"/>
              <a:t>One characteristic beyond REST (i.e. </a:t>
            </a:r>
            <a:r>
              <a:rPr lang="en-US" dirty="0" err="1" smtClean="0"/>
              <a:t>stateful</a:t>
            </a:r>
            <a:r>
              <a:rPr lang="en-US" dirty="0" smtClean="0"/>
              <a:t> web services): </a:t>
            </a:r>
            <a:r>
              <a:rPr lang="en-US" b="1" dirty="0" smtClean="0"/>
              <a:t>Nouns, not verbs</a:t>
            </a:r>
          </a:p>
          <a:p>
            <a:pPr lvl="1"/>
            <a:r>
              <a:rPr lang="en-US" dirty="0"/>
              <a:t>Models real-world closely, </a:t>
            </a:r>
            <a:r>
              <a:rPr lang="en-US" dirty="0" smtClean="0"/>
              <a:t>enabling </a:t>
            </a:r>
            <a:r>
              <a:rPr lang="en-US" dirty="0"/>
              <a:t>business capabilities</a:t>
            </a:r>
          </a:p>
          <a:p>
            <a:pPr lvl="1"/>
            <a:r>
              <a:rPr lang="en-US" dirty="0"/>
              <a:t>Consistent definitions for data, enabling </a:t>
            </a:r>
            <a:r>
              <a:rPr lang="en-US" dirty="0" smtClean="0"/>
              <a:t>re-use and promoting cross-university coordination</a:t>
            </a:r>
            <a:endParaRPr lang="en-US" dirty="0"/>
          </a:p>
          <a:p>
            <a:pPr lvl="1"/>
            <a:r>
              <a:rPr lang="en-US" dirty="0" smtClean="0"/>
              <a:t>Supports decentralized decision-making (sound like a university?)</a:t>
            </a:r>
          </a:p>
          <a:p>
            <a:pPr lvl="1"/>
            <a:r>
              <a:rPr lang="en-US" dirty="0" smtClean="0"/>
              <a:t>Low barrier to adoption</a:t>
            </a:r>
          </a:p>
          <a:p>
            <a:pPr lvl="1"/>
            <a:r>
              <a:rPr lang="en-US" dirty="0" smtClean="0"/>
              <a:t>Allows business process improvement/agility*</a:t>
            </a:r>
          </a:p>
          <a:p>
            <a:pPr lvl="1"/>
            <a:endParaRPr lang="en-US" dirty="0"/>
          </a:p>
          <a:p>
            <a:pPr lvl="1"/>
            <a:endParaRPr lang="en-US" dirty="0" smtClean="0"/>
          </a:p>
        </p:txBody>
      </p:sp>
    </p:spTree>
    <p:extLst>
      <p:ext uri="{BB962C8B-B14F-4D97-AF65-F5344CB8AC3E}">
        <p14:creationId xmlns:p14="http://schemas.microsoft.com/office/powerpoint/2010/main" val="853122131"/>
      </p:ext>
    </p:extLst>
  </p:cSld>
  <p:clrMapOvr>
    <a:masterClrMapping/>
  </p:clrMapOvr>
  <p:transition spd="med">
    <p:strips dir="rd"/>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 Example</a:t>
            </a:r>
            <a:endParaRPr lang="en-US" dirty="0"/>
          </a:p>
        </p:txBody>
      </p:sp>
      <p:graphicFrame>
        <p:nvGraphicFramePr>
          <p:cNvPr id="4" name="Content Placeholder 4"/>
          <p:cNvGraphicFramePr>
            <a:graphicFrameLocks noGrp="1"/>
          </p:cNvGraphicFramePr>
          <p:nvPr>
            <p:extLst>
              <p:ext uri="{D42A27DB-BD31-4B8C-83A1-F6EECF244321}">
                <p14:modId xmlns:p14="http://schemas.microsoft.com/office/powerpoint/2010/main" val="1747594292"/>
              </p:ext>
            </p:extLst>
          </p:nvPr>
        </p:nvGraphicFramePr>
        <p:xfrm>
          <a:off x="228600" y="1295400"/>
          <a:ext cx="6172200" cy="259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Content Placeholder 7"/>
          <p:cNvGraphicFramePr>
            <a:graphicFrameLocks noGrp="1"/>
          </p:cNvGraphicFramePr>
          <p:nvPr>
            <p:extLst>
              <p:ext uri="{D42A27DB-BD31-4B8C-83A1-F6EECF244321}">
                <p14:modId xmlns:p14="http://schemas.microsoft.com/office/powerpoint/2010/main" val="3079868460"/>
              </p:ext>
            </p:extLst>
          </p:nvPr>
        </p:nvGraphicFramePr>
        <p:xfrm>
          <a:off x="228600" y="4267200"/>
          <a:ext cx="6096000" cy="226298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026514238"/>
      </p:ext>
    </p:extLst>
  </p:cSld>
  <p:clrMapOvr>
    <a:masterClrMapping/>
  </p:clrMapOvr>
  <p:transition spd="med">
    <p:strips dir="rd"/>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Event Messaging?</a:t>
            </a:r>
            <a:endParaRPr lang="en-US" dirty="0"/>
          </a:p>
        </p:txBody>
      </p:sp>
      <p:sp>
        <p:nvSpPr>
          <p:cNvPr id="3" name="Content Placeholder 2"/>
          <p:cNvSpPr>
            <a:spLocks noGrp="1"/>
          </p:cNvSpPr>
          <p:nvPr>
            <p:ph idx="1"/>
          </p:nvPr>
        </p:nvSpPr>
        <p:spPr/>
        <p:txBody>
          <a:bodyPr/>
          <a:lstStyle/>
          <a:p>
            <a:r>
              <a:rPr lang="en-US" dirty="0" smtClean="0"/>
              <a:t>Allows loose coupling, i.e. 3</a:t>
            </a:r>
            <a:r>
              <a:rPr lang="en-US" baseline="30000" dirty="0" smtClean="0"/>
              <a:t>rd</a:t>
            </a:r>
            <a:r>
              <a:rPr lang="en-US" dirty="0" smtClean="0"/>
              <a:t> party mediator</a:t>
            </a:r>
          </a:p>
          <a:p>
            <a:r>
              <a:rPr lang="en-US" dirty="0" smtClean="0"/>
              <a:t>Better capacity &amp; availability (commodity service)</a:t>
            </a:r>
          </a:p>
          <a:p>
            <a:r>
              <a:rPr lang="en-US" dirty="0" smtClean="0"/>
              <a:t>Flexibility to add/drop components b/c:</a:t>
            </a:r>
          </a:p>
          <a:p>
            <a:pPr lvl="1"/>
            <a:r>
              <a:rPr lang="en-US" dirty="0" smtClean="0"/>
              <a:t>modular components</a:t>
            </a:r>
          </a:p>
          <a:p>
            <a:pPr lvl="1"/>
            <a:r>
              <a:rPr lang="en-US" dirty="0" smtClean="0"/>
              <a:t>events queue up</a:t>
            </a:r>
          </a:p>
          <a:p>
            <a:r>
              <a:rPr lang="en-US" dirty="0" smtClean="0"/>
              <a:t>Can separate </a:t>
            </a:r>
            <a:r>
              <a:rPr lang="en-US" dirty="0"/>
              <a:t>data </a:t>
            </a:r>
            <a:r>
              <a:rPr lang="en-US" dirty="0" err="1" smtClean="0"/>
              <a:t>integ</a:t>
            </a:r>
            <a:r>
              <a:rPr lang="en-US" dirty="0" smtClean="0"/>
              <a:t>. &amp; </a:t>
            </a:r>
            <a:r>
              <a:rPr lang="en-US" dirty="0"/>
              <a:t>monitoring from </a:t>
            </a:r>
            <a:r>
              <a:rPr lang="en-US" dirty="0" smtClean="0"/>
              <a:t>app</a:t>
            </a:r>
          </a:p>
          <a:p>
            <a:r>
              <a:rPr lang="en-US" dirty="0" smtClean="0"/>
              <a:t>Enable time-based processes and pattern correlation</a:t>
            </a:r>
          </a:p>
          <a:p>
            <a:r>
              <a:rPr lang="en-US" dirty="0" smtClean="0"/>
              <a:t>Delta processing vs. intensive state-based processing</a:t>
            </a:r>
          </a:p>
          <a:p>
            <a:endParaRPr lang="en-US" sz="2400" dirty="0"/>
          </a:p>
          <a:p>
            <a:pPr marL="0" indent="0">
              <a:buNone/>
            </a:pPr>
            <a:r>
              <a:rPr lang="en-US" sz="3200" dirty="0" smtClean="0"/>
              <a:t>Translates into Robust and Scalable Transport</a:t>
            </a:r>
            <a:endParaRPr lang="en-US" sz="3200" dirty="0"/>
          </a:p>
        </p:txBody>
      </p:sp>
    </p:spTree>
    <p:extLst>
      <p:ext uri="{BB962C8B-B14F-4D97-AF65-F5344CB8AC3E}">
        <p14:creationId xmlns:p14="http://schemas.microsoft.com/office/powerpoint/2010/main" val="3366641429"/>
      </p:ext>
    </p:extLst>
  </p:cSld>
  <p:clrMapOvr>
    <a:masterClrMapping/>
  </p:clrMapOvr>
  <p:transition spd="med">
    <p:strips dir="rd"/>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Event Messaging Details</a:t>
            </a:r>
            <a:endParaRPr lang="en-US" dirty="0"/>
          </a:p>
        </p:txBody>
      </p:sp>
      <p:sp>
        <p:nvSpPr>
          <p:cNvPr id="3" name="Content Placeholder 2"/>
          <p:cNvSpPr>
            <a:spLocks noGrp="1"/>
          </p:cNvSpPr>
          <p:nvPr>
            <p:ph idx="1"/>
          </p:nvPr>
        </p:nvSpPr>
        <p:spPr/>
        <p:txBody>
          <a:bodyPr/>
          <a:lstStyle/>
          <a:p>
            <a:r>
              <a:rPr lang="en-US" dirty="0" smtClean="0"/>
              <a:t>1 producer : many listeners </a:t>
            </a:r>
            <a:br>
              <a:rPr lang="en-US" dirty="0" smtClean="0"/>
            </a:br>
            <a:r>
              <a:rPr lang="en-US" dirty="0" smtClean="0"/>
              <a:t>		to </a:t>
            </a:r>
            <a:br>
              <a:rPr lang="en-US" dirty="0" smtClean="0"/>
            </a:br>
            <a:r>
              <a:rPr lang="en-US" dirty="0" smtClean="0"/>
              <a:t>many producers : 1 listener</a:t>
            </a:r>
          </a:p>
          <a:p>
            <a:r>
              <a:rPr lang="en-US" dirty="0" smtClean="0"/>
              <a:t>One MQ can directly feed one or more other MQs, with mirroring and virtual queues</a:t>
            </a:r>
          </a:p>
          <a:p>
            <a:r>
              <a:rPr lang="en-US" dirty="0" smtClean="0"/>
              <a:t>Messages can persist beyond listener ack.</a:t>
            </a:r>
          </a:p>
          <a:p>
            <a:r>
              <a:rPr lang="en-US" dirty="0" smtClean="0"/>
              <a:t>MQs can span servers with automatic client failover</a:t>
            </a:r>
          </a:p>
          <a:p>
            <a:r>
              <a:rPr lang="en-US" dirty="0" smtClean="0"/>
              <a:t>Listeners can listen to many MQs at the same time</a:t>
            </a:r>
          </a:p>
          <a:p>
            <a:r>
              <a:rPr lang="en-US" dirty="0" smtClean="0"/>
              <a:t>C, C++, Java, C#/</a:t>
            </a:r>
            <a:r>
              <a:rPr lang="en-US" dirty="0" err="1" smtClean="0"/>
              <a:t>.Net</a:t>
            </a:r>
            <a:r>
              <a:rPr lang="en-US" dirty="0" smtClean="0"/>
              <a:t>, Perl, Ruby, Python, </a:t>
            </a:r>
            <a:r>
              <a:rPr lang="en-US" dirty="0" err="1" smtClean="0"/>
              <a:t>Javascript</a:t>
            </a:r>
            <a:endParaRPr lang="en-US" dirty="0" smtClean="0"/>
          </a:p>
          <a:p>
            <a:r>
              <a:rPr lang="en-US" dirty="0" err="1"/>
              <a:t>ActiveMQ</a:t>
            </a:r>
            <a:r>
              <a:rPr lang="en-US" dirty="0"/>
              <a:t> is what UW (and Amazon) uses</a:t>
            </a:r>
          </a:p>
          <a:p>
            <a:endParaRPr lang="en-US" dirty="0"/>
          </a:p>
        </p:txBody>
      </p:sp>
    </p:spTree>
    <p:extLst>
      <p:ext uri="{BB962C8B-B14F-4D97-AF65-F5344CB8AC3E}">
        <p14:creationId xmlns:p14="http://schemas.microsoft.com/office/powerpoint/2010/main" val="2804334981"/>
      </p:ext>
    </p:extLst>
  </p:cSld>
  <p:clrMapOvr>
    <a:masterClrMapping/>
  </p:clrMapOvr>
  <p:transition spd="med">
    <p:strips dir="rd"/>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Example: AD Group Sync</a:t>
            </a:r>
            <a:endParaRPr lang="en-US" dirty="0"/>
          </a:p>
        </p:txBody>
      </p:sp>
      <p:sp>
        <p:nvSpPr>
          <p:cNvPr id="3" name="Content Placeholder 2"/>
          <p:cNvSpPr>
            <a:spLocks noGrp="1"/>
          </p:cNvSpPr>
          <p:nvPr>
            <p:ph idx="1"/>
          </p:nvPr>
        </p:nvSpPr>
        <p:spPr/>
        <p:txBody>
          <a:bodyPr/>
          <a:lstStyle/>
          <a:p>
            <a:r>
              <a:rPr lang="en-US" sz="3200" dirty="0" smtClean="0"/>
              <a:t>Today: pulls data from </a:t>
            </a:r>
            <a:r>
              <a:rPr lang="en-US" sz="3200" dirty="0" err="1" smtClean="0"/>
              <a:t>OpenLDAP</a:t>
            </a:r>
            <a:r>
              <a:rPr lang="en-US" sz="3200" dirty="0" smtClean="0"/>
              <a:t> to AD</a:t>
            </a:r>
          </a:p>
          <a:p>
            <a:pPr lvl="1"/>
            <a:r>
              <a:rPr lang="en-US" sz="2800" dirty="0"/>
              <a:t>Periodic query w/ 1 hour </a:t>
            </a:r>
            <a:r>
              <a:rPr lang="en-US" sz="2800" dirty="0" smtClean="0"/>
              <a:t>latency</a:t>
            </a:r>
          </a:p>
          <a:p>
            <a:pPr lvl="1"/>
            <a:r>
              <a:rPr lang="en-US" sz="2800" dirty="0" smtClean="0"/>
              <a:t>Can’t process large groups often – once/day</a:t>
            </a:r>
          </a:p>
          <a:p>
            <a:pPr lvl="1"/>
            <a:r>
              <a:rPr lang="en-US" sz="2800" dirty="0" smtClean="0"/>
              <a:t>Impacts production directories</a:t>
            </a:r>
          </a:p>
          <a:p>
            <a:r>
              <a:rPr lang="en-US" sz="3200" dirty="0" smtClean="0"/>
              <a:t>Future: push-based event MQ</a:t>
            </a:r>
          </a:p>
          <a:p>
            <a:pPr lvl="1"/>
            <a:r>
              <a:rPr lang="en-US" sz="2800" dirty="0" smtClean="0"/>
              <a:t>Near real-time latency</a:t>
            </a:r>
          </a:p>
          <a:p>
            <a:pPr lvl="1"/>
            <a:r>
              <a:rPr lang="en-US" sz="2800" dirty="0"/>
              <a:t>O</a:t>
            </a:r>
            <a:r>
              <a:rPr lang="en-US" sz="2800" dirty="0" smtClean="0"/>
              <a:t>nly processes deltas, so changes to large groups are no problem</a:t>
            </a:r>
          </a:p>
          <a:p>
            <a:pPr lvl="1"/>
            <a:r>
              <a:rPr lang="en-US" sz="2800" dirty="0" smtClean="0"/>
              <a:t>Loose coupling means no direct dependency/impact on other prod </a:t>
            </a:r>
            <a:r>
              <a:rPr lang="en-US" sz="2800" dirty="0" err="1" smtClean="0"/>
              <a:t>dirs</a:t>
            </a:r>
            <a:endParaRPr lang="en-US" sz="2800" dirty="0" smtClean="0"/>
          </a:p>
          <a:p>
            <a:pPr lvl="1"/>
            <a:endParaRPr lang="en-US" dirty="0"/>
          </a:p>
        </p:txBody>
      </p:sp>
    </p:spTree>
    <p:extLst>
      <p:ext uri="{BB962C8B-B14F-4D97-AF65-F5344CB8AC3E}">
        <p14:creationId xmlns:p14="http://schemas.microsoft.com/office/powerpoint/2010/main" val="651075997"/>
      </p:ext>
    </p:extLst>
  </p:cSld>
  <p:clrMapOvr>
    <a:masterClrMapping/>
  </p:clrMapOvr>
  <p:transition spd="med">
    <p:strips dir="rd"/>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Groups to AD Event Queue</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1524000"/>
            <a:ext cx="6733309" cy="5029200"/>
          </a:xfrm>
          <a:prstGeom prst="rect">
            <a:avLst/>
          </a:prstGeom>
        </p:spPr>
      </p:pic>
    </p:spTree>
    <p:extLst>
      <p:ext uri="{BB962C8B-B14F-4D97-AF65-F5344CB8AC3E}">
        <p14:creationId xmlns:p14="http://schemas.microsoft.com/office/powerpoint/2010/main" val="1082646931"/>
      </p:ext>
    </p:extLst>
  </p:cSld>
  <p:clrMapOvr>
    <a:masterClrMapping/>
  </p:clrMapOvr>
  <p:transition spd="med">
    <p:strips dir="rd"/>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Groups Event Queue</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0" y="1600200"/>
            <a:ext cx="6733309" cy="5029200"/>
          </a:xfrm>
          <a:prstGeom prst="rect">
            <a:avLst/>
          </a:prstGeom>
        </p:spPr>
      </p:pic>
    </p:spTree>
    <p:extLst>
      <p:ext uri="{BB962C8B-B14F-4D97-AF65-F5344CB8AC3E}">
        <p14:creationId xmlns:p14="http://schemas.microsoft.com/office/powerpoint/2010/main" val="2591778120"/>
      </p:ext>
    </p:extLst>
  </p:cSld>
  <p:clrMapOvr>
    <a:masterClrMapping/>
  </p:clrMapOvr>
  <p:transition spd="med">
    <p:strips dir="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UW IAM Background &amp; Trends:</a:t>
            </a:r>
          </a:p>
          <a:p>
            <a:pPr lvl="1"/>
            <a:r>
              <a:rPr lang="en-US" dirty="0" smtClean="0"/>
              <a:t>Delegated Management</a:t>
            </a:r>
          </a:p>
          <a:p>
            <a:pPr lvl="2"/>
            <a:r>
              <a:rPr lang="en-US" dirty="0" smtClean="0"/>
              <a:t>Groups</a:t>
            </a:r>
          </a:p>
          <a:p>
            <a:pPr lvl="2"/>
            <a:r>
              <a:rPr lang="en-US" dirty="0" smtClean="0"/>
              <a:t>Some AD user management</a:t>
            </a:r>
          </a:p>
          <a:p>
            <a:pPr lvl="1"/>
            <a:r>
              <a:rPr lang="en-US" dirty="0" smtClean="0"/>
              <a:t>Improved Access Control</a:t>
            </a:r>
          </a:p>
          <a:p>
            <a:pPr lvl="2"/>
            <a:r>
              <a:rPr lang="en-US" dirty="0" smtClean="0"/>
              <a:t>Group Data Ownership and Classification </a:t>
            </a:r>
          </a:p>
          <a:p>
            <a:pPr lvl="2"/>
            <a:r>
              <a:rPr lang="en-US" dirty="0" smtClean="0"/>
              <a:t>Institutional Data Driven Groups: Department employees, student majors, student </a:t>
            </a:r>
            <a:r>
              <a:rPr lang="en-US" dirty="0"/>
              <a:t>curriculum, Shared UW </a:t>
            </a:r>
            <a:r>
              <a:rPr lang="en-US" dirty="0" err="1" smtClean="0"/>
              <a:t>NetIDs</a:t>
            </a:r>
            <a:endParaRPr lang="en-US" dirty="0" smtClean="0"/>
          </a:p>
          <a:p>
            <a:r>
              <a:rPr lang="en-US" dirty="0"/>
              <a:t>Technology Trends From EA Work</a:t>
            </a:r>
          </a:p>
          <a:p>
            <a:pPr lvl="1"/>
            <a:r>
              <a:rPr lang="en-US" dirty="0"/>
              <a:t>Messaging Bus to Enable Loosely Coupled Interaction</a:t>
            </a:r>
          </a:p>
          <a:p>
            <a:pPr lvl="1"/>
            <a:r>
              <a:rPr lang="en-US" dirty="0"/>
              <a:t>Web Services to Aggregate and Distribute </a:t>
            </a:r>
            <a:r>
              <a:rPr lang="en-US" dirty="0" smtClean="0"/>
              <a:t>Data</a:t>
            </a:r>
          </a:p>
          <a:p>
            <a:pPr lvl="1"/>
            <a:endParaRPr lang="en-US" dirty="0"/>
          </a:p>
          <a:p>
            <a:r>
              <a:rPr lang="en-US" dirty="0" smtClean="0"/>
              <a:t>EXTRA: </a:t>
            </a:r>
            <a:r>
              <a:rPr lang="en-US" dirty="0"/>
              <a:t>A Modern Enterprise Architecture for UW</a:t>
            </a:r>
          </a:p>
          <a:p>
            <a:endParaRPr lang="en-US" dirty="0" smtClean="0"/>
          </a:p>
        </p:txBody>
      </p:sp>
    </p:spTree>
  </p:cSld>
  <p:clrMapOvr>
    <a:masterClrMapping/>
  </p:clrMapOvr>
  <p:transition spd="med">
    <p:strips dir="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A Complex Example: Network Monitoring</a:t>
            </a:r>
            <a:endParaRPr lang="en-US" sz="3200"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4884" t="6072" r="4186" b="20759"/>
          <a:stretch/>
        </p:blipFill>
        <p:spPr>
          <a:xfrm>
            <a:off x="457200" y="1555897"/>
            <a:ext cx="8314662" cy="4997303"/>
          </a:xfrm>
          <a:prstGeom prst="rect">
            <a:avLst/>
          </a:prstGeom>
        </p:spPr>
      </p:pic>
    </p:spTree>
    <p:extLst>
      <p:ext uri="{BB962C8B-B14F-4D97-AF65-F5344CB8AC3E}">
        <p14:creationId xmlns:p14="http://schemas.microsoft.com/office/powerpoint/2010/main" val="374446660"/>
      </p:ext>
    </p:extLst>
  </p:cSld>
  <p:clrMapOvr>
    <a:masterClrMapping/>
  </p:clrMapOvr>
  <p:transition spd="med">
    <p:strips dir="rd"/>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Got All That?</a:t>
            </a:r>
          </a:p>
        </p:txBody>
      </p:sp>
      <p:pic>
        <p:nvPicPr>
          <p:cNvPr id="4" name="Content Placeholder 3" descr="cheese.jpg"/>
          <p:cNvPicPr>
            <a:picLocks noGrp="1" noChangeAspect="1"/>
          </p:cNvPicPr>
          <p:nvPr/>
        </p:nvPicPr>
        <p:blipFill>
          <a:blip r:embed="rId2" cstate="print"/>
          <a:stretch>
            <a:fillRect/>
          </a:stretch>
        </p:blipFill>
        <p:spPr>
          <a:xfrm>
            <a:off x="2528887" y="1406820"/>
            <a:ext cx="4086225" cy="545118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8200" y="6286500"/>
            <a:ext cx="304800" cy="304800"/>
          </a:xfrm>
          <a:prstGeom prst="rect">
            <a:avLst/>
          </a:prstGeom>
          <a:scene3d>
            <a:camera prst="orthographicFront">
              <a:rot lat="0" lon="10800000" rev="0"/>
            </a:camera>
            <a:lightRig rig="threePt" dir="t"/>
          </a:scene3d>
        </p:spPr>
      </p:pic>
    </p:spTree>
    <p:extLst>
      <p:ext uri="{BB962C8B-B14F-4D97-AF65-F5344CB8AC3E}">
        <p14:creationId xmlns:p14="http://schemas.microsoft.com/office/powerpoint/2010/main" val="155821474"/>
      </p:ext>
    </p:extLst>
  </p:cSld>
  <p:clrMapOvr>
    <a:masterClrMapping/>
  </p:clrMapOvr>
  <p:transition spd="med">
    <p:strips dir="rd"/>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Points to Take Away</a:t>
            </a:r>
            <a:endParaRPr lang="en-US" dirty="0"/>
          </a:p>
        </p:txBody>
      </p:sp>
      <p:sp>
        <p:nvSpPr>
          <p:cNvPr id="3" name="Content Placeholder 2"/>
          <p:cNvSpPr>
            <a:spLocks noGrp="1"/>
          </p:cNvSpPr>
          <p:nvPr>
            <p:ph idx="1"/>
          </p:nvPr>
        </p:nvSpPr>
        <p:spPr/>
        <p:txBody>
          <a:bodyPr/>
          <a:lstStyle/>
          <a:p>
            <a:r>
              <a:rPr lang="en-US" dirty="0"/>
              <a:t>Extending delegation of management enables central services to be more accessible/adoptable</a:t>
            </a:r>
          </a:p>
          <a:p>
            <a:r>
              <a:rPr lang="en-US" dirty="0"/>
              <a:t>Improving access control capabilities greatly improves what’s possible in all services</a:t>
            </a:r>
          </a:p>
          <a:p>
            <a:r>
              <a:rPr lang="en-US" dirty="0"/>
              <a:t>Web services are an elegant way to aggregate and distribute data</a:t>
            </a:r>
          </a:p>
          <a:p>
            <a:r>
              <a:rPr lang="en-US" dirty="0"/>
              <a:t>Event messaging bus simplifies and extends capabilities</a:t>
            </a:r>
          </a:p>
        </p:txBody>
      </p:sp>
    </p:spTree>
    <p:extLst>
      <p:ext uri="{BB962C8B-B14F-4D97-AF65-F5344CB8AC3E}">
        <p14:creationId xmlns:p14="http://schemas.microsoft.com/office/powerpoint/2010/main" val="1809402600"/>
      </p:ext>
    </p:extLst>
  </p:cSld>
  <p:clrMapOvr>
    <a:masterClrMapping/>
  </p:clrMapOvr>
  <p:transition spd="med">
    <p:strips dir="rd"/>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4" name="Rectangle 4"/>
          <p:cNvSpPr>
            <a:spLocks noGrp="1" noChangeArrowheads="1"/>
          </p:cNvSpPr>
          <p:nvPr>
            <p:ph type="ctrTitle"/>
          </p:nvPr>
        </p:nvSpPr>
        <p:spPr/>
        <p:txBody>
          <a:bodyPr/>
          <a:lstStyle/>
          <a:p>
            <a:pPr eaLnBrk="1" hangingPunct="1">
              <a:defRPr/>
            </a:pPr>
            <a:r>
              <a:rPr lang="en-US" smtClean="0"/>
              <a:t>The End</a:t>
            </a:r>
          </a:p>
        </p:txBody>
      </p:sp>
      <p:sp>
        <p:nvSpPr>
          <p:cNvPr id="21507" name="Rectangle 5"/>
          <p:cNvSpPr>
            <a:spLocks noGrp="1" noChangeArrowheads="1"/>
          </p:cNvSpPr>
          <p:nvPr>
            <p:ph type="subTitle" idx="1"/>
          </p:nvPr>
        </p:nvSpPr>
        <p:spPr>
          <a:xfrm>
            <a:off x="381000" y="4114800"/>
            <a:ext cx="6400800" cy="1143000"/>
          </a:xfrm>
        </p:spPr>
        <p:txBody>
          <a:bodyPr/>
          <a:lstStyle/>
          <a:p>
            <a:pPr eaLnBrk="1" hangingPunct="1">
              <a:lnSpc>
                <a:spcPct val="70000"/>
              </a:lnSpc>
            </a:pPr>
            <a:r>
              <a:rPr lang="en-US" sz="2000" dirty="0" smtClean="0"/>
              <a:t>Brian Arkills</a:t>
            </a:r>
          </a:p>
          <a:p>
            <a:pPr eaLnBrk="1" hangingPunct="1">
              <a:lnSpc>
                <a:spcPct val="70000"/>
              </a:lnSpc>
            </a:pPr>
            <a:r>
              <a:rPr lang="en-US" sz="2000" dirty="0" smtClean="0">
                <a:hlinkClick r:id="rId3"/>
              </a:rPr>
              <a:t>barkills@washington.edu</a:t>
            </a:r>
            <a:endParaRPr lang="en-US" sz="2000" dirty="0" smtClean="0"/>
          </a:p>
          <a:p>
            <a:pPr eaLnBrk="1" hangingPunct="1">
              <a:lnSpc>
                <a:spcPct val="70000"/>
              </a:lnSpc>
            </a:pPr>
            <a:r>
              <a:rPr lang="en-US" sz="2000" dirty="0" smtClean="0"/>
              <a:t>Identity and Access Management</a:t>
            </a:r>
          </a:p>
          <a:p>
            <a:pPr eaLnBrk="1" hangingPunct="1">
              <a:lnSpc>
                <a:spcPct val="70000"/>
              </a:lnSpc>
            </a:pPr>
            <a:r>
              <a:rPr lang="en-US" sz="1800" dirty="0" smtClean="0"/>
              <a:t>http://www.netid.washington.edu </a:t>
            </a:r>
          </a:p>
          <a:p>
            <a:pPr eaLnBrk="1" hangingPunct="1">
              <a:lnSpc>
                <a:spcPct val="70000"/>
              </a:lnSpc>
            </a:pPr>
            <a:r>
              <a:rPr lang="en-US" sz="2000" dirty="0" smtClean="0"/>
              <a:t>Blog: http://sharepoint.washington.edu/windows</a:t>
            </a:r>
          </a:p>
          <a:p>
            <a:pPr eaLnBrk="1" hangingPunct="1">
              <a:lnSpc>
                <a:spcPct val="70000"/>
              </a:lnSpc>
            </a:pPr>
            <a:endParaRPr lang="en-US" sz="1800" dirty="0" smtClean="0"/>
          </a:p>
          <a:p>
            <a:pPr eaLnBrk="1" hangingPunct="1">
              <a:lnSpc>
                <a:spcPct val="70000"/>
              </a:lnSpc>
            </a:pPr>
            <a:r>
              <a:rPr lang="en-US" sz="1800" dirty="0" smtClean="0"/>
              <a:t>Author of LDAP Directories Explained</a:t>
            </a:r>
          </a:p>
        </p:txBody>
      </p:sp>
      <p:pic>
        <p:nvPicPr>
          <p:cNvPr id="21508" name="Picture 6" descr="MMj02363030000[1]"/>
          <p:cNvPicPr>
            <a:picLocks noChangeAspect="1" noChangeArrowheads="1" noCrop="1"/>
          </p:cNvPicPr>
          <p:nvPr/>
        </p:nvPicPr>
        <p:blipFill>
          <a:blip r:embed="rId4"/>
          <a:srcRect/>
          <a:stretch>
            <a:fillRect/>
          </a:stretch>
        </p:blipFill>
        <p:spPr bwMode="auto">
          <a:xfrm>
            <a:off x="7086600" y="2514600"/>
            <a:ext cx="647700" cy="600075"/>
          </a:xfrm>
          <a:prstGeom prst="rect">
            <a:avLst/>
          </a:prstGeom>
          <a:noFill/>
          <a:ln w="9525">
            <a:noFill/>
            <a:miter lim="800000"/>
            <a:headEnd/>
            <a:tailEnd/>
          </a:ln>
        </p:spPr>
      </p:pic>
    </p:spTree>
  </p:cSld>
  <p:clrMapOvr>
    <a:masterClrMapping/>
  </p:clrMapOvr>
  <p:transition spd="med">
    <p:strips dir="r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 Demos If Time Allows</a:t>
            </a:r>
            <a:r>
              <a:rPr lang="en-US" dirty="0"/>
              <a:t/>
            </a:r>
            <a:br>
              <a:rPr lang="en-US" dirty="0"/>
            </a:br>
            <a:endParaRPr lang="en-US" dirty="0"/>
          </a:p>
        </p:txBody>
      </p:sp>
      <p:sp>
        <p:nvSpPr>
          <p:cNvPr id="3" name="Content Placeholder 2"/>
          <p:cNvSpPr>
            <a:spLocks noGrp="1"/>
          </p:cNvSpPr>
          <p:nvPr>
            <p:ph idx="1"/>
          </p:nvPr>
        </p:nvSpPr>
        <p:spPr/>
        <p:txBody>
          <a:bodyPr/>
          <a:lstStyle/>
          <a:p>
            <a:r>
              <a:rPr lang="en-US" sz="2400" dirty="0"/>
              <a:t>Support Tool</a:t>
            </a:r>
            <a:br>
              <a:rPr lang="en-US" sz="2400" dirty="0"/>
            </a:br>
            <a:r>
              <a:rPr lang="en-US" sz="2400" dirty="0">
                <a:hlinkClick r:id="rId2"/>
              </a:rPr>
              <a:t>https://uwnetid.washington.edu/support/ </a:t>
            </a:r>
            <a:endParaRPr lang="en-US" sz="2400" dirty="0" smtClean="0"/>
          </a:p>
          <a:p>
            <a:r>
              <a:rPr lang="en-US" sz="2400" dirty="0" smtClean="0"/>
              <a:t>Groups </a:t>
            </a:r>
            <a:r>
              <a:rPr lang="en-US" sz="2400" dirty="0" smtClean="0"/>
              <a:t>Service </a:t>
            </a:r>
            <a:br>
              <a:rPr lang="en-US" sz="2400" dirty="0" smtClean="0"/>
            </a:br>
            <a:r>
              <a:rPr lang="en-US" sz="2400" dirty="0" smtClean="0">
                <a:hlinkClick r:id="rId3"/>
              </a:rPr>
              <a:t>https</a:t>
            </a:r>
            <a:r>
              <a:rPr lang="en-US" sz="2400" dirty="0">
                <a:hlinkClick r:id="rId3"/>
              </a:rPr>
              <a:t>://iam-ws.u.washington.edu/group_ws/v1/</a:t>
            </a:r>
            <a:endParaRPr lang="en-US" sz="2400" dirty="0" smtClean="0"/>
          </a:p>
          <a:p>
            <a:pPr lvl="1"/>
            <a:r>
              <a:rPr lang="en-US" sz="2000" dirty="0" smtClean="0"/>
              <a:t>Membership viewer</a:t>
            </a:r>
          </a:p>
          <a:p>
            <a:pPr lvl="1"/>
            <a:r>
              <a:rPr lang="en-US" sz="2000" dirty="0" smtClean="0"/>
              <a:t>Membership details page</a:t>
            </a:r>
          </a:p>
          <a:p>
            <a:pPr lvl="1"/>
            <a:r>
              <a:rPr lang="en-US" sz="2000" dirty="0" smtClean="0"/>
              <a:t>Search capability, respecting membership viewer controls</a:t>
            </a:r>
          </a:p>
          <a:p>
            <a:pPr lvl="1"/>
            <a:r>
              <a:rPr lang="en-US" sz="2000" dirty="0" smtClean="0"/>
              <a:t>Applications feature, exchange &amp; </a:t>
            </a:r>
            <a:r>
              <a:rPr lang="en-US" sz="2000" dirty="0" err="1" smtClean="0"/>
              <a:t>google</a:t>
            </a:r>
            <a:endParaRPr lang="en-US" sz="2000" dirty="0" smtClean="0"/>
          </a:p>
          <a:p>
            <a:pPr lvl="1"/>
            <a:r>
              <a:rPr lang="en-US" sz="2000" dirty="0" smtClean="0"/>
              <a:t>History page, respecting membership viewer controls</a:t>
            </a:r>
          </a:p>
          <a:p>
            <a:pPr lvl="1"/>
            <a:r>
              <a:rPr lang="en-US" sz="2000" dirty="0" smtClean="0"/>
              <a:t>Move/rename </a:t>
            </a:r>
            <a:r>
              <a:rPr lang="en-US" sz="2000" dirty="0" smtClean="0"/>
              <a:t>capability</a:t>
            </a:r>
            <a:endParaRPr lang="en-US" sz="2400" dirty="0" smtClean="0"/>
          </a:p>
          <a:p>
            <a:r>
              <a:rPr lang="en-US" sz="2400" dirty="0" smtClean="0"/>
              <a:t>Manage </a:t>
            </a:r>
            <a:r>
              <a:rPr lang="en-US" sz="2400" dirty="0"/>
              <a:t>Tool</a:t>
            </a:r>
            <a:br>
              <a:rPr lang="en-US" sz="2400" dirty="0"/>
            </a:br>
            <a:r>
              <a:rPr lang="en-US" sz="2400" dirty="0">
                <a:hlinkClick r:id="rId4"/>
              </a:rPr>
              <a:t>https://uwnetid.washington.edu/manage</a:t>
            </a:r>
            <a:r>
              <a:rPr lang="en-US" sz="2400" dirty="0" smtClean="0">
                <a:hlinkClick r:id="rId4"/>
              </a:rPr>
              <a:t>/</a:t>
            </a:r>
            <a:r>
              <a:rPr lang="en-US" sz="2400" dirty="0" smtClean="0"/>
              <a:t> </a:t>
            </a:r>
          </a:p>
          <a:p>
            <a:r>
              <a:rPr lang="en-US" sz="2400" dirty="0"/>
              <a:t>Sponsored UW </a:t>
            </a:r>
            <a:r>
              <a:rPr lang="en-US" sz="2400" dirty="0" err="1"/>
              <a:t>NetID</a:t>
            </a:r>
            <a:r>
              <a:rPr lang="en-US" sz="2400" dirty="0"/>
              <a:t> process</a:t>
            </a:r>
            <a:br>
              <a:rPr lang="en-US" sz="2400" dirty="0"/>
            </a:br>
            <a:r>
              <a:rPr lang="en-US" sz="2400" dirty="0">
                <a:hlinkClick r:id="rId5"/>
              </a:rPr>
              <a:t>https://uwnetid.washington.edu/sponsor/</a:t>
            </a:r>
            <a:r>
              <a:rPr lang="en-US" sz="2400" dirty="0"/>
              <a:t> </a:t>
            </a:r>
          </a:p>
          <a:p>
            <a:endParaRPr lang="en-US" sz="2400" dirty="0"/>
          </a:p>
        </p:txBody>
      </p:sp>
    </p:spTree>
    <p:extLst>
      <p:ext uri="{BB962C8B-B14F-4D97-AF65-F5344CB8AC3E}">
        <p14:creationId xmlns:p14="http://schemas.microsoft.com/office/powerpoint/2010/main" val="375437803"/>
      </p:ext>
    </p:extLst>
  </p:cSld>
  <p:clrMapOvr>
    <a:masterClrMapping/>
  </p:clrMapOvr>
  <p:transition spd="med">
    <p:strips dir="rd"/>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Enterprise Architecture @ UW</a:t>
            </a:r>
            <a:endParaRPr lang="en-US" dirty="0"/>
          </a:p>
        </p:txBody>
      </p:sp>
      <p:sp>
        <p:nvSpPr>
          <p:cNvPr id="3" name="Content Placeholder 2"/>
          <p:cNvSpPr>
            <a:spLocks noGrp="1"/>
          </p:cNvSpPr>
          <p:nvPr>
            <p:ph idx="1"/>
          </p:nvPr>
        </p:nvSpPr>
        <p:spPr/>
        <p:txBody>
          <a:bodyPr/>
          <a:lstStyle/>
          <a:p>
            <a:pPr marL="0" indent="0">
              <a:buNone/>
            </a:pPr>
            <a:r>
              <a:rPr lang="en-US" dirty="0"/>
              <a:t>Re-examining our enterprise architecture came out of plans to replace the core administrative business systems at the </a:t>
            </a:r>
            <a:r>
              <a:rPr lang="en-US" dirty="0" smtClean="0"/>
              <a:t>UW. Still in development.</a:t>
            </a:r>
            <a:endParaRPr lang="en-US" dirty="0"/>
          </a:p>
          <a:p>
            <a:endParaRPr lang="en-US" dirty="0"/>
          </a:p>
          <a:p>
            <a:r>
              <a:rPr lang="en-US" dirty="0" smtClean="0"/>
              <a:t>Business </a:t>
            </a:r>
            <a:r>
              <a:rPr lang="en-US" dirty="0"/>
              <a:t>Architecture – capability requirements</a:t>
            </a:r>
          </a:p>
          <a:p>
            <a:r>
              <a:rPr lang="en-US" dirty="0"/>
              <a:t>Information Architecture – structured data</a:t>
            </a:r>
          </a:p>
          <a:p>
            <a:r>
              <a:rPr lang="en-US" dirty="0"/>
              <a:t>Application Architecture – connect the dots, provide topical capabilities</a:t>
            </a:r>
          </a:p>
          <a:p>
            <a:r>
              <a:rPr lang="en-US" dirty="0"/>
              <a:t>Technology Architecture – how the data and capabilities are delivered</a:t>
            </a:r>
          </a:p>
          <a:p>
            <a:endParaRPr lang="en-US" dirty="0"/>
          </a:p>
          <a:p>
            <a:endParaRPr lang="en-US" dirty="0"/>
          </a:p>
        </p:txBody>
      </p:sp>
    </p:spTree>
    <p:extLst>
      <p:ext uri="{BB962C8B-B14F-4D97-AF65-F5344CB8AC3E}">
        <p14:creationId xmlns:p14="http://schemas.microsoft.com/office/powerpoint/2010/main" val="2363436661"/>
      </p:ext>
    </p:extLst>
  </p:cSld>
  <p:clrMapOvr>
    <a:masterClrMapping/>
  </p:clrMapOvr>
  <p:transition spd="med">
    <p:strips dir="rd"/>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a:t>
            </a:r>
            <a:endParaRPr lang="en-US" dirty="0"/>
          </a:p>
        </p:txBody>
      </p:sp>
      <p:pic>
        <p:nvPicPr>
          <p:cNvPr id="4" name="Content Placeholder 3" descr="http://www.pinballrebel.com/fortune/zoltan/zoltan_c.jpg"/>
          <p:cNvPicPr>
            <a:picLocks noGrp="1" noChangeAspect="1" noChangeArrowheads="1"/>
          </p:cNvPicPr>
          <p:nvPr>
            <p:ph idx="1"/>
          </p:nvPr>
        </p:nvPicPr>
        <p:blipFill>
          <a:blip r:embed="rId3" cstate="print"/>
          <a:srcRect/>
          <a:stretch>
            <a:fillRect/>
          </a:stretch>
        </p:blipFill>
        <p:spPr bwMode="auto">
          <a:xfrm>
            <a:off x="2862262" y="2171700"/>
            <a:ext cx="3419475" cy="3810000"/>
          </a:xfrm>
          <a:prstGeom prst="rect">
            <a:avLst/>
          </a:prstGeom>
          <a:noFill/>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58200" y="6286500"/>
            <a:ext cx="304800" cy="304800"/>
          </a:xfrm>
          <a:prstGeom prst="rect">
            <a:avLst/>
          </a:prstGeom>
          <a:scene3d>
            <a:camera prst="orthographicFront">
              <a:rot lat="0" lon="10800000" rev="0"/>
            </a:camera>
            <a:lightRig rig="threePt" dir="t"/>
          </a:scene3d>
        </p:spPr>
      </p:pic>
    </p:spTree>
    <p:extLst>
      <p:ext uri="{BB962C8B-B14F-4D97-AF65-F5344CB8AC3E}">
        <p14:creationId xmlns:p14="http://schemas.microsoft.com/office/powerpoint/2010/main" val="3711960392"/>
      </p:ext>
    </p:extLst>
  </p:cSld>
  <p:clrMapOvr>
    <a:masterClrMapping/>
  </p:clrMapOvr>
  <p:transition spd="med">
    <p:strips dir="rd"/>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Ingredients for Success</a:t>
            </a:r>
            <a:endParaRPr lang="en-US" dirty="0"/>
          </a:p>
        </p:txBody>
      </p:sp>
      <p:sp>
        <p:nvSpPr>
          <p:cNvPr id="3" name="Content Placeholder 2"/>
          <p:cNvSpPr>
            <a:spLocks noGrp="1"/>
          </p:cNvSpPr>
          <p:nvPr>
            <p:ph idx="1"/>
          </p:nvPr>
        </p:nvSpPr>
        <p:spPr/>
        <p:txBody>
          <a:bodyPr/>
          <a:lstStyle/>
          <a:p>
            <a:endParaRPr lang="en-US" dirty="0"/>
          </a:p>
          <a:p>
            <a:pPr marL="0" indent="0">
              <a:buNone/>
            </a:pPr>
            <a:r>
              <a:rPr lang="en-US" dirty="0" smtClean="0"/>
              <a:t>To </a:t>
            </a:r>
            <a:r>
              <a:rPr lang="en-US" dirty="0"/>
              <a:t>evolve your application architecture, you </a:t>
            </a:r>
            <a:r>
              <a:rPr lang="en-US" dirty="0" smtClean="0"/>
              <a:t>will </a:t>
            </a:r>
            <a:r>
              <a:rPr lang="en-US" dirty="0"/>
              <a:t>need:</a:t>
            </a:r>
          </a:p>
          <a:p>
            <a:r>
              <a:rPr lang="en-US" dirty="0" smtClean="0"/>
              <a:t>Guiding Principles to Steer Decisions</a:t>
            </a:r>
          </a:p>
          <a:p>
            <a:r>
              <a:rPr lang="en-US" dirty="0" smtClean="0"/>
              <a:t>Business Capabilities Analysis (i.e. partnerships)</a:t>
            </a:r>
            <a:endParaRPr lang="en-US" dirty="0"/>
          </a:p>
          <a:p>
            <a:r>
              <a:rPr lang="en-US" dirty="0" smtClean="0"/>
              <a:t>Data Governance </a:t>
            </a:r>
            <a:r>
              <a:rPr lang="en-US" dirty="0"/>
              <a:t>(i.e. partnerships)</a:t>
            </a:r>
          </a:p>
          <a:p>
            <a:r>
              <a:rPr lang="en-US" dirty="0" smtClean="0"/>
              <a:t>Technology Expertise</a:t>
            </a:r>
            <a:endParaRPr lang="en-US" dirty="0"/>
          </a:p>
          <a:p>
            <a:endParaRPr lang="en-US" dirty="0"/>
          </a:p>
        </p:txBody>
      </p:sp>
    </p:spTree>
    <p:extLst>
      <p:ext uri="{BB962C8B-B14F-4D97-AF65-F5344CB8AC3E}">
        <p14:creationId xmlns:p14="http://schemas.microsoft.com/office/powerpoint/2010/main" val="2150524520"/>
      </p:ext>
    </p:extLst>
  </p:cSld>
  <p:clrMapOvr>
    <a:masterClrMapping/>
  </p:clrMapOvr>
  <p:transition spd="med">
    <p:strips dir="rd"/>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Capabilities:  </a:t>
            </a:r>
            <a:r>
              <a:rPr lang="en-US" dirty="0" err="1" smtClean="0"/>
              <a:t>HiEd</a:t>
            </a:r>
            <a:endParaRPr lang="en-US" dirty="0"/>
          </a:p>
        </p:txBody>
      </p:sp>
      <p:sp>
        <p:nvSpPr>
          <p:cNvPr id="5" name="Rounded Rectangle 4"/>
          <p:cNvSpPr/>
          <p:nvPr/>
        </p:nvSpPr>
        <p:spPr>
          <a:xfrm>
            <a:off x="152400" y="5258356"/>
            <a:ext cx="8763000" cy="990600"/>
          </a:xfrm>
          <a:prstGeom prst="roundRect">
            <a:avLst/>
          </a:prstGeom>
          <a:solidFill>
            <a:schemeClr val="tx1">
              <a:lumMod val="65000"/>
              <a:lumOff val="3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Rounded Rectangle 5"/>
          <p:cNvSpPr/>
          <p:nvPr/>
        </p:nvSpPr>
        <p:spPr>
          <a:xfrm>
            <a:off x="4343400" y="2362756"/>
            <a:ext cx="4572000" cy="2819400"/>
          </a:xfrm>
          <a:prstGeom prst="roundRect">
            <a:avLst>
              <a:gd name="adj" fmla="val 7902"/>
            </a:avLst>
          </a:prstGeom>
          <a:solidFill>
            <a:schemeClr val="bg2">
              <a:lumMod val="40000"/>
              <a:lumOff val="6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Rounded Rectangle 6"/>
          <p:cNvSpPr/>
          <p:nvPr/>
        </p:nvSpPr>
        <p:spPr>
          <a:xfrm>
            <a:off x="152400" y="2362756"/>
            <a:ext cx="4114800" cy="2819400"/>
          </a:xfrm>
          <a:prstGeom prst="roundRect">
            <a:avLst>
              <a:gd name="adj" fmla="val 6587"/>
            </a:avLst>
          </a:prstGeom>
          <a:solidFill>
            <a:schemeClr val="accent5">
              <a:lumMod val="90000"/>
            </a:schemeClr>
          </a:solidFill>
          <a:ln>
            <a:solidFill>
              <a:schemeClr val="accent1">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 name="Rounded Rectangle 7"/>
          <p:cNvSpPr/>
          <p:nvPr/>
        </p:nvSpPr>
        <p:spPr>
          <a:xfrm>
            <a:off x="152400" y="1295956"/>
            <a:ext cx="8763000" cy="99060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TextBox 3"/>
          <p:cNvSpPr txBox="1"/>
          <p:nvPr/>
        </p:nvSpPr>
        <p:spPr>
          <a:xfrm>
            <a:off x="2667000" y="1295956"/>
            <a:ext cx="3956327"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smtClean="0"/>
              <a:t>Strategic Capabilities</a:t>
            </a:r>
            <a:endParaRPr lang="en-US" sz="1400" b="1" dirty="0"/>
          </a:p>
        </p:txBody>
      </p:sp>
      <p:sp>
        <p:nvSpPr>
          <p:cNvPr id="11" name="TextBox 4"/>
          <p:cNvSpPr txBox="1"/>
          <p:nvPr/>
        </p:nvSpPr>
        <p:spPr>
          <a:xfrm rot="16200000">
            <a:off x="-715899" y="3471644"/>
            <a:ext cx="2215184"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smtClean="0"/>
              <a:t>Service Capabilities</a:t>
            </a:r>
            <a:endParaRPr lang="en-US" sz="1400" b="1" dirty="0"/>
          </a:p>
        </p:txBody>
      </p:sp>
      <p:sp>
        <p:nvSpPr>
          <p:cNvPr id="12" name="TextBox 5"/>
          <p:cNvSpPr txBox="1"/>
          <p:nvPr/>
        </p:nvSpPr>
        <p:spPr>
          <a:xfrm rot="5400000">
            <a:off x="7153160" y="3690961"/>
            <a:ext cx="3131812"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smtClean="0"/>
              <a:t>Community-Facing Capabilities</a:t>
            </a:r>
            <a:endParaRPr lang="en-US" sz="1400" b="1" dirty="0"/>
          </a:p>
        </p:txBody>
      </p:sp>
      <p:sp>
        <p:nvSpPr>
          <p:cNvPr id="13" name="TextBox 6"/>
          <p:cNvSpPr txBox="1"/>
          <p:nvPr/>
        </p:nvSpPr>
        <p:spPr>
          <a:xfrm>
            <a:off x="2560330" y="5907355"/>
            <a:ext cx="3956327"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smtClean="0">
                <a:solidFill>
                  <a:schemeClr val="bg1"/>
                </a:solidFill>
              </a:rPr>
              <a:t>Supporting Capabilities</a:t>
            </a:r>
            <a:endParaRPr lang="en-US" sz="1400" b="1" dirty="0">
              <a:solidFill>
                <a:schemeClr val="bg1"/>
              </a:solidFill>
            </a:endParaRPr>
          </a:p>
        </p:txBody>
      </p:sp>
      <p:sp>
        <p:nvSpPr>
          <p:cNvPr id="14" name="Rounded Rectangle 13"/>
          <p:cNvSpPr/>
          <p:nvPr/>
        </p:nvSpPr>
        <p:spPr>
          <a:xfrm>
            <a:off x="4572000" y="2432457"/>
            <a:ext cx="3880152" cy="534700"/>
          </a:xfrm>
          <a:prstGeom prst="roundRect">
            <a:avLst/>
          </a:prstGeom>
          <a:solidFill>
            <a:srgbClr val="92D05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b="1" dirty="0" smtClean="0"/>
              <a:t>Prospect Management</a:t>
            </a:r>
            <a:endParaRPr lang="en-US" b="1" dirty="0"/>
          </a:p>
        </p:txBody>
      </p:sp>
      <p:sp>
        <p:nvSpPr>
          <p:cNvPr id="15" name="Rounded Rectangle 14"/>
          <p:cNvSpPr/>
          <p:nvPr/>
        </p:nvSpPr>
        <p:spPr>
          <a:xfrm>
            <a:off x="4572000" y="3119928"/>
            <a:ext cx="3880152" cy="534700"/>
          </a:xfrm>
          <a:prstGeom prst="roundRect">
            <a:avLst/>
          </a:prstGeom>
          <a:solidFill>
            <a:srgbClr val="92D05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b="1" dirty="0" smtClean="0"/>
              <a:t>Relationship Management</a:t>
            </a:r>
            <a:endParaRPr lang="en-US" b="1" dirty="0"/>
          </a:p>
        </p:txBody>
      </p:sp>
      <p:sp>
        <p:nvSpPr>
          <p:cNvPr id="16" name="Rounded Rectangle 15"/>
          <p:cNvSpPr/>
          <p:nvPr/>
        </p:nvSpPr>
        <p:spPr>
          <a:xfrm>
            <a:off x="4571999" y="3807399"/>
            <a:ext cx="3886201" cy="534700"/>
          </a:xfrm>
          <a:prstGeom prst="roundRect">
            <a:avLst/>
          </a:prstGeom>
          <a:solidFill>
            <a:srgbClr val="92D05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b="1" dirty="0" smtClean="0"/>
              <a:t>Revenues &amp; Funds Management</a:t>
            </a:r>
          </a:p>
        </p:txBody>
      </p:sp>
      <p:sp>
        <p:nvSpPr>
          <p:cNvPr id="17" name="Rounded Rectangle 16"/>
          <p:cNvSpPr/>
          <p:nvPr/>
        </p:nvSpPr>
        <p:spPr>
          <a:xfrm>
            <a:off x="2877329" y="1676956"/>
            <a:ext cx="1438664" cy="534700"/>
          </a:xfrm>
          <a:prstGeom prst="roundRect">
            <a:avLst/>
          </a:prstGeom>
          <a:solidFill>
            <a:schemeClr val="accent6">
              <a:lumMod val="60000"/>
              <a:lumOff val="4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dirty="0" smtClean="0"/>
              <a:t>Knowledge Transfer</a:t>
            </a:r>
            <a:endParaRPr lang="en-US" sz="1600" dirty="0"/>
          </a:p>
        </p:txBody>
      </p:sp>
      <p:sp>
        <p:nvSpPr>
          <p:cNvPr id="18" name="Rounded Rectangle 17"/>
          <p:cNvSpPr/>
          <p:nvPr/>
        </p:nvSpPr>
        <p:spPr>
          <a:xfrm>
            <a:off x="762000" y="5334556"/>
            <a:ext cx="1438664" cy="534700"/>
          </a:xfrm>
          <a:prstGeom prst="roundRect">
            <a:avLst/>
          </a:prstGeom>
          <a:solidFill>
            <a:schemeClr val="bg1">
              <a:lumMod val="7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b="1" dirty="0" smtClean="0"/>
              <a:t>Finance</a:t>
            </a:r>
            <a:endParaRPr lang="en-US" sz="1400" b="1" dirty="0"/>
          </a:p>
        </p:txBody>
      </p:sp>
      <p:sp>
        <p:nvSpPr>
          <p:cNvPr id="19" name="Rounded Rectangle 18"/>
          <p:cNvSpPr/>
          <p:nvPr/>
        </p:nvSpPr>
        <p:spPr>
          <a:xfrm>
            <a:off x="2380497" y="5334556"/>
            <a:ext cx="1438664" cy="534700"/>
          </a:xfrm>
          <a:prstGeom prst="roundRect">
            <a:avLst/>
          </a:prstGeom>
          <a:solidFill>
            <a:schemeClr val="bg1">
              <a:lumMod val="7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b="1" dirty="0" smtClean="0"/>
              <a:t>HR/Payroll</a:t>
            </a:r>
            <a:endParaRPr lang="en-US" sz="1400" b="1" dirty="0"/>
          </a:p>
        </p:txBody>
      </p:sp>
      <p:sp>
        <p:nvSpPr>
          <p:cNvPr id="20" name="Rounded Rectangle 19"/>
          <p:cNvSpPr/>
          <p:nvPr/>
        </p:nvSpPr>
        <p:spPr>
          <a:xfrm>
            <a:off x="3909078" y="5334556"/>
            <a:ext cx="1438664" cy="534700"/>
          </a:xfrm>
          <a:prstGeom prst="roundRect">
            <a:avLst/>
          </a:prstGeom>
          <a:solidFill>
            <a:schemeClr val="bg1">
              <a:lumMod val="7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b="1" dirty="0" smtClean="0"/>
              <a:t>Asset Management</a:t>
            </a:r>
            <a:endParaRPr lang="en-US" sz="1400" b="1" dirty="0"/>
          </a:p>
        </p:txBody>
      </p:sp>
      <p:sp>
        <p:nvSpPr>
          <p:cNvPr id="21" name="Rounded Rectangle 20"/>
          <p:cNvSpPr/>
          <p:nvPr/>
        </p:nvSpPr>
        <p:spPr>
          <a:xfrm>
            <a:off x="5437659" y="5334556"/>
            <a:ext cx="1438664" cy="534700"/>
          </a:xfrm>
          <a:prstGeom prst="roundRect">
            <a:avLst/>
          </a:prstGeom>
          <a:solidFill>
            <a:schemeClr val="bg1">
              <a:lumMod val="7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b="1" dirty="0" smtClean="0"/>
              <a:t>IT</a:t>
            </a:r>
            <a:endParaRPr lang="en-US" sz="1400" b="1" dirty="0"/>
          </a:p>
        </p:txBody>
      </p:sp>
      <p:sp>
        <p:nvSpPr>
          <p:cNvPr id="22" name="Rounded Rectangle 21"/>
          <p:cNvSpPr/>
          <p:nvPr/>
        </p:nvSpPr>
        <p:spPr>
          <a:xfrm>
            <a:off x="629416" y="1676956"/>
            <a:ext cx="1438664" cy="534700"/>
          </a:xfrm>
          <a:prstGeom prst="roundRect">
            <a:avLst/>
          </a:prstGeom>
          <a:solidFill>
            <a:schemeClr val="accent6">
              <a:lumMod val="60000"/>
              <a:lumOff val="4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dirty="0" smtClean="0"/>
              <a:t>Knowledge Creation</a:t>
            </a:r>
            <a:endParaRPr lang="en-US" sz="1600" dirty="0"/>
          </a:p>
        </p:txBody>
      </p:sp>
      <p:sp>
        <p:nvSpPr>
          <p:cNvPr id="23" name="Rounded Rectangle 22"/>
          <p:cNvSpPr/>
          <p:nvPr/>
        </p:nvSpPr>
        <p:spPr>
          <a:xfrm>
            <a:off x="4571999" y="4496356"/>
            <a:ext cx="3886201" cy="534700"/>
          </a:xfrm>
          <a:prstGeom prst="roundRect">
            <a:avLst/>
          </a:prstGeom>
          <a:solidFill>
            <a:srgbClr val="92D05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b="1" dirty="0" smtClean="0"/>
              <a:t>Marketing &amp; External Affairs</a:t>
            </a:r>
            <a:endParaRPr lang="en-US" b="1" dirty="0"/>
          </a:p>
        </p:txBody>
      </p:sp>
      <p:sp>
        <p:nvSpPr>
          <p:cNvPr id="24" name="Rounded Rectangle 23"/>
          <p:cNvSpPr/>
          <p:nvPr/>
        </p:nvSpPr>
        <p:spPr>
          <a:xfrm>
            <a:off x="4945408" y="1676956"/>
            <a:ext cx="1438664" cy="534700"/>
          </a:xfrm>
          <a:prstGeom prst="roundRect">
            <a:avLst/>
          </a:prstGeom>
          <a:solidFill>
            <a:schemeClr val="accent6">
              <a:lumMod val="60000"/>
              <a:lumOff val="4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dirty="0" smtClean="0"/>
              <a:t>Innovation</a:t>
            </a:r>
            <a:endParaRPr lang="en-US" sz="1600" dirty="0"/>
          </a:p>
        </p:txBody>
      </p:sp>
      <p:sp>
        <p:nvSpPr>
          <p:cNvPr id="25" name="Rounded Rectangle 24"/>
          <p:cNvSpPr/>
          <p:nvPr/>
        </p:nvSpPr>
        <p:spPr>
          <a:xfrm>
            <a:off x="7013488" y="1676956"/>
            <a:ext cx="1438664" cy="534700"/>
          </a:xfrm>
          <a:prstGeom prst="roundRect">
            <a:avLst/>
          </a:prstGeom>
          <a:solidFill>
            <a:schemeClr val="accent6">
              <a:lumMod val="60000"/>
              <a:lumOff val="4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dirty="0" smtClean="0"/>
              <a:t>Global Citizenship</a:t>
            </a:r>
            <a:endParaRPr lang="en-US" sz="1600" dirty="0"/>
          </a:p>
        </p:txBody>
      </p:sp>
      <p:sp>
        <p:nvSpPr>
          <p:cNvPr id="26" name="Rounded Rectangle 25"/>
          <p:cNvSpPr/>
          <p:nvPr/>
        </p:nvSpPr>
        <p:spPr>
          <a:xfrm>
            <a:off x="6966239" y="5334556"/>
            <a:ext cx="1438664" cy="534700"/>
          </a:xfrm>
          <a:prstGeom prst="roundRect">
            <a:avLst/>
          </a:prstGeom>
          <a:solidFill>
            <a:schemeClr val="bg1">
              <a:lumMod val="7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b="1" dirty="0" smtClean="0"/>
              <a:t>Contract Management</a:t>
            </a:r>
            <a:endParaRPr lang="en-US" sz="1400" b="1" dirty="0"/>
          </a:p>
        </p:txBody>
      </p:sp>
      <p:sp>
        <p:nvSpPr>
          <p:cNvPr id="27" name="TextBox 26"/>
          <p:cNvSpPr txBox="1"/>
          <p:nvPr/>
        </p:nvSpPr>
        <p:spPr>
          <a:xfrm>
            <a:off x="76200" y="6458506"/>
            <a:ext cx="4724400" cy="32329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0"/>
              </a:lnSpc>
              <a:spcBef>
                <a:spcPts val="1800"/>
              </a:spcBef>
            </a:pPr>
            <a:r>
              <a:rPr lang="en-US" sz="1100" b="1" dirty="0" smtClean="0">
                <a:solidFill>
                  <a:schemeClr val="bg1"/>
                </a:solidFill>
              </a:rPr>
              <a:t>Strategic Capabilities </a:t>
            </a:r>
            <a:r>
              <a:rPr lang="en-US" sz="1100" dirty="0" smtClean="0">
                <a:solidFill>
                  <a:schemeClr val="bg1"/>
                </a:solidFill>
              </a:rPr>
              <a:t>– what outcomes we want our services to result in</a:t>
            </a:r>
            <a:endParaRPr lang="en-US" sz="1100" i="1" dirty="0" smtClean="0">
              <a:solidFill>
                <a:schemeClr val="bg1"/>
              </a:solidFill>
            </a:endParaRPr>
          </a:p>
          <a:p>
            <a:pPr>
              <a:lnSpc>
                <a:spcPts val="0"/>
              </a:lnSpc>
              <a:spcBef>
                <a:spcPts val="1800"/>
              </a:spcBef>
            </a:pPr>
            <a:r>
              <a:rPr lang="en-US" sz="1100" b="1" dirty="0" smtClean="0">
                <a:solidFill>
                  <a:schemeClr val="bg1"/>
                </a:solidFill>
              </a:rPr>
              <a:t>Service Capabilities </a:t>
            </a:r>
            <a:r>
              <a:rPr lang="en-US" sz="1100" dirty="0" smtClean="0">
                <a:solidFill>
                  <a:schemeClr val="bg1"/>
                </a:solidFill>
              </a:rPr>
              <a:t>– what we deliver</a:t>
            </a:r>
          </a:p>
        </p:txBody>
      </p:sp>
      <p:sp>
        <p:nvSpPr>
          <p:cNvPr id="28" name="TextBox 29"/>
          <p:cNvSpPr txBox="1"/>
          <p:nvPr/>
        </p:nvSpPr>
        <p:spPr>
          <a:xfrm>
            <a:off x="4267200" y="6458506"/>
            <a:ext cx="4724400" cy="32329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0"/>
              </a:lnSpc>
              <a:spcBef>
                <a:spcPts val="1800"/>
              </a:spcBef>
            </a:pPr>
            <a:r>
              <a:rPr lang="en-US" sz="1100" b="1" dirty="0" smtClean="0">
                <a:solidFill>
                  <a:schemeClr val="bg1"/>
                </a:solidFill>
              </a:rPr>
              <a:t>Community-Facing Capabilities </a:t>
            </a:r>
            <a:r>
              <a:rPr lang="en-US" sz="1100" dirty="0" smtClean="0">
                <a:solidFill>
                  <a:schemeClr val="bg1"/>
                </a:solidFill>
              </a:rPr>
              <a:t>– what we do to connect people to our services</a:t>
            </a:r>
          </a:p>
          <a:p>
            <a:pPr>
              <a:lnSpc>
                <a:spcPts val="0"/>
              </a:lnSpc>
              <a:spcBef>
                <a:spcPts val="1800"/>
              </a:spcBef>
            </a:pPr>
            <a:r>
              <a:rPr lang="en-US" sz="1100" b="1" dirty="0" smtClean="0">
                <a:solidFill>
                  <a:schemeClr val="bg1"/>
                </a:solidFill>
              </a:rPr>
              <a:t>Supporting Capabilities </a:t>
            </a:r>
            <a:r>
              <a:rPr lang="en-US" sz="1100" dirty="0" smtClean="0">
                <a:solidFill>
                  <a:schemeClr val="bg1"/>
                </a:solidFill>
              </a:rPr>
              <a:t>– what we do to support delivery of our services</a:t>
            </a:r>
          </a:p>
        </p:txBody>
      </p:sp>
      <p:sp>
        <p:nvSpPr>
          <p:cNvPr id="29" name="Rounded Rectangle 28"/>
          <p:cNvSpPr/>
          <p:nvPr/>
        </p:nvSpPr>
        <p:spPr>
          <a:xfrm>
            <a:off x="604256" y="2432457"/>
            <a:ext cx="3428999" cy="534700"/>
          </a:xfrm>
          <a:prstGeom prst="roundRect">
            <a:avLst/>
          </a:prstGeom>
          <a:solidFill>
            <a:srgbClr val="00B0F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en-US" b="1" dirty="0" smtClean="0"/>
              <a:t>Discovery</a:t>
            </a:r>
            <a:endParaRPr lang="en-US" b="1" dirty="0"/>
          </a:p>
        </p:txBody>
      </p:sp>
      <p:sp>
        <p:nvSpPr>
          <p:cNvPr id="30" name="Rounded Rectangle 29"/>
          <p:cNvSpPr/>
          <p:nvPr/>
        </p:nvSpPr>
        <p:spPr>
          <a:xfrm>
            <a:off x="604256" y="3119928"/>
            <a:ext cx="3428999" cy="534700"/>
          </a:xfrm>
          <a:prstGeom prst="roundRect">
            <a:avLst/>
          </a:prstGeom>
          <a:solidFill>
            <a:srgbClr val="00B0F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en-US" b="1" dirty="0" smtClean="0"/>
              <a:t>Learning</a:t>
            </a:r>
            <a:endParaRPr lang="en-US" b="1" dirty="0"/>
          </a:p>
        </p:txBody>
      </p:sp>
      <p:sp>
        <p:nvSpPr>
          <p:cNvPr id="31" name="Rounded Rectangle 30"/>
          <p:cNvSpPr/>
          <p:nvPr/>
        </p:nvSpPr>
        <p:spPr>
          <a:xfrm>
            <a:off x="604255" y="3807399"/>
            <a:ext cx="3434345" cy="534700"/>
          </a:xfrm>
          <a:prstGeom prst="roundRect">
            <a:avLst/>
          </a:prstGeom>
          <a:solidFill>
            <a:srgbClr val="00B0F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en-US" b="1" dirty="0" smtClean="0"/>
              <a:t>Healthcare</a:t>
            </a:r>
          </a:p>
        </p:txBody>
      </p:sp>
      <p:sp>
        <p:nvSpPr>
          <p:cNvPr id="32" name="Rounded Rectangle 31"/>
          <p:cNvSpPr/>
          <p:nvPr/>
        </p:nvSpPr>
        <p:spPr>
          <a:xfrm>
            <a:off x="604255" y="4496356"/>
            <a:ext cx="3434345" cy="534700"/>
          </a:xfrm>
          <a:prstGeom prst="roundRect">
            <a:avLst/>
          </a:prstGeom>
          <a:solidFill>
            <a:srgbClr val="00B0F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en-US" b="1" dirty="0" smtClean="0"/>
              <a:t>Community Enrichment</a:t>
            </a:r>
            <a:endParaRPr lang="en-US" b="1" dirty="0"/>
          </a:p>
        </p:txBody>
      </p:sp>
      <p:sp>
        <p:nvSpPr>
          <p:cNvPr id="33" name="Up Arrow 32"/>
          <p:cNvSpPr/>
          <p:nvPr/>
        </p:nvSpPr>
        <p:spPr>
          <a:xfrm>
            <a:off x="152400" y="4801156"/>
            <a:ext cx="457200" cy="457200"/>
          </a:xfrm>
          <a:prstGeom prst="upArrow">
            <a:avLst/>
          </a:prstGeom>
          <a:solidFill>
            <a:srgbClr val="C30101">
              <a:alpha val="65000"/>
            </a:srgb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4" name="Up Arrow 33"/>
          <p:cNvSpPr/>
          <p:nvPr/>
        </p:nvSpPr>
        <p:spPr>
          <a:xfrm rot="5400000">
            <a:off x="4114800" y="3505756"/>
            <a:ext cx="457200" cy="457200"/>
          </a:xfrm>
          <a:prstGeom prst="upArrow">
            <a:avLst/>
          </a:prstGeom>
          <a:solidFill>
            <a:srgbClr val="C30101">
              <a:alpha val="65000"/>
            </a:srgb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5" name="Up Arrow 34"/>
          <p:cNvSpPr/>
          <p:nvPr/>
        </p:nvSpPr>
        <p:spPr>
          <a:xfrm>
            <a:off x="2209800" y="2021156"/>
            <a:ext cx="457200" cy="381000"/>
          </a:xfrm>
          <a:prstGeom prst="upArrow">
            <a:avLst/>
          </a:prstGeom>
          <a:solidFill>
            <a:srgbClr val="C30101">
              <a:alpha val="65000"/>
            </a:srgb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6" name="Up Arrow 35"/>
          <p:cNvSpPr/>
          <p:nvPr/>
        </p:nvSpPr>
        <p:spPr>
          <a:xfrm>
            <a:off x="6477000" y="2021156"/>
            <a:ext cx="457200" cy="381000"/>
          </a:xfrm>
          <a:prstGeom prst="upArrow">
            <a:avLst/>
          </a:prstGeom>
          <a:solidFill>
            <a:srgbClr val="C30101">
              <a:alpha val="65000"/>
            </a:srgb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3578130781"/>
      </p:ext>
    </p:extLst>
  </p:cSld>
  <p:clrMapOvr>
    <a:masterClrMapping/>
  </p:clrMapOvr>
  <p:transition spd="med">
    <p:strips dir="rd"/>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Conceptual Data Model</a:t>
            </a:r>
            <a:endParaRPr lang="en-US" dirty="0"/>
          </a:p>
        </p:txBody>
      </p:sp>
      <p:pic>
        <p:nvPicPr>
          <p:cNvPr id="5" name="Picture 4"/>
          <p:cNvPicPr>
            <a:picLocks noChangeAspect="1" noChangeArrowheads="1"/>
          </p:cNvPicPr>
          <p:nvPr/>
        </p:nvPicPr>
        <p:blipFill>
          <a:blip r:embed="rId3" cstate="print"/>
          <a:stretch>
            <a:fillRect/>
          </a:stretch>
        </p:blipFill>
        <p:spPr bwMode="auto">
          <a:xfrm>
            <a:off x="533400" y="1371600"/>
            <a:ext cx="7772400" cy="5414332"/>
          </a:xfrm>
          <a:prstGeom prst="rect">
            <a:avLst/>
          </a:prstGeom>
          <a:noFill/>
          <a:ln w="9525">
            <a:noFill/>
            <a:miter lim="800000"/>
            <a:headEnd/>
            <a:tailEnd/>
          </a:ln>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58200" y="6286500"/>
            <a:ext cx="304800" cy="304800"/>
          </a:xfrm>
          <a:prstGeom prst="rect">
            <a:avLst/>
          </a:prstGeom>
          <a:scene3d>
            <a:camera prst="orthographicFront">
              <a:rot lat="0" lon="10800000" rev="0"/>
            </a:camera>
            <a:lightRig rig="threePt" dir="t"/>
          </a:scene3d>
        </p:spPr>
      </p:pic>
    </p:spTree>
    <p:extLst>
      <p:ext uri="{BB962C8B-B14F-4D97-AF65-F5344CB8AC3E}">
        <p14:creationId xmlns:p14="http://schemas.microsoft.com/office/powerpoint/2010/main" val="2960527912"/>
      </p:ext>
    </p:extLst>
  </p:cSld>
  <p:clrMapOvr>
    <a:masterClrMapping/>
  </p:clrMapOvr>
  <p:transition spd="med">
    <p:strips dir="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UW IAM</a:t>
            </a:r>
            <a:endParaRPr lang="en-US" dirty="0"/>
          </a:p>
        </p:txBody>
      </p:sp>
      <p:pic>
        <p:nvPicPr>
          <p:cNvPr id="4" name="Content Placeholder 3" descr="MiddlewareAuthz.jpg"/>
          <p:cNvPicPr>
            <a:picLocks noGrp="1" noChangeAspect="1"/>
          </p:cNvPicPr>
          <p:nvPr>
            <p:ph idx="1"/>
          </p:nvPr>
        </p:nvPicPr>
        <p:blipFill>
          <a:blip r:embed="rId2"/>
          <a:stretch>
            <a:fillRect/>
          </a:stretch>
        </p:blipFill>
        <p:spPr>
          <a:xfrm>
            <a:off x="1295400" y="1600200"/>
            <a:ext cx="6669977" cy="5136071"/>
          </a:xfrm>
        </p:spPr>
      </p:pic>
    </p:spTree>
    <p:extLst>
      <p:ext uri="{BB962C8B-B14F-4D97-AF65-F5344CB8AC3E}">
        <p14:creationId xmlns:p14="http://schemas.microsoft.com/office/powerpoint/2010/main" val="2598585270"/>
      </p:ext>
    </p:extLst>
  </p:cSld>
  <p:clrMapOvr>
    <a:masterClrMapping/>
  </p:clrMapOvr>
  <p:transition spd="med">
    <p:strips dir="rd"/>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Envisioning Apps</a:t>
            </a:r>
            <a:endParaRPr lang="en-US" dirty="0"/>
          </a:p>
        </p:txBody>
      </p:sp>
      <p:pic>
        <p:nvPicPr>
          <p:cNvPr id="320" name="Content Placeholder 31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494462" y="76200"/>
            <a:ext cx="4573338" cy="6553200"/>
          </a:xfrm>
        </p:spPr>
      </p:pic>
      <p:sp>
        <p:nvSpPr>
          <p:cNvPr id="321" name="TextBox 320"/>
          <p:cNvSpPr txBox="1"/>
          <p:nvPr/>
        </p:nvSpPr>
        <p:spPr>
          <a:xfrm>
            <a:off x="152400" y="1371600"/>
            <a:ext cx="4267200" cy="5355312"/>
          </a:xfrm>
          <a:prstGeom prst="rect">
            <a:avLst/>
          </a:prstGeom>
          <a:noFill/>
        </p:spPr>
        <p:txBody>
          <a:bodyPr wrap="square" rtlCol="0">
            <a:spAutoFit/>
          </a:bodyPr>
          <a:lstStyle/>
          <a:p>
            <a:pPr marL="285750" indent="-285750">
              <a:buFont typeface="Arial" pitchFamily="34" charset="0"/>
              <a:buChar char="•"/>
            </a:pPr>
            <a:r>
              <a:rPr lang="en-US" dirty="0">
                <a:solidFill>
                  <a:schemeClr val="bg1"/>
                </a:solidFill>
              </a:rPr>
              <a:t>UI: Users have single point of access for related functionality. UI separation from application layer promotes re-usability and </a:t>
            </a:r>
            <a:r>
              <a:rPr lang="en-US" dirty="0" smtClean="0">
                <a:solidFill>
                  <a:schemeClr val="bg1"/>
                </a:solidFill>
              </a:rPr>
              <a:t>consistency.</a:t>
            </a:r>
          </a:p>
          <a:p>
            <a:pPr marL="285750" indent="-285750">
              <a:buFont typeface="Arial" pitchFamily="34" charset="0"/>
              <a:buChar char="•"/>
            </a:pPr>
            <a:r>
              <a:rPr lang="en-US" dirty="0" smtClean="0">
                <a:solidFill>
                  <a:schemeClr val="bg1"/>
                </a:solidFill>
              </a:rPr>
              <a:t>App </a:t>
            </a:r>
            <a:r>
              <a:rPr lang="en-US" dirty="0">
                <a:solidFill>
                  <a:schemeClr val="bg1"/>
                </a:solidFill>
              </a:rPr>
              <a:t>layer: provides application specific logic, consumes services via </a:t>
            </a:r>
            <a:r>
              <a:rPr lang="en-US" dirty="0" err="1" smtClean="0">
                <a:solidFill>
                  <a:schemeClr val="bg1"/>
                </a:solidFill>
              </a:rPr>
              <a:t>mashups</a:t>
            </a:r>
            <a:r>
              <a:rPr lang="en-US" dirty="0" smtClean="0">
                <a:solidFill>
                  <a:schemeClr val="bg1"/>
                </a:solidFill>
              </a:rPr>
              <a:t>.</a:t>
            </a:r>
          </a:p>
          <a:p>
            <a:pPr marL="285750" indent="-285750">
              <a:buFont typeface="Arial" pitchFamily="34" charset="0"/>
              <a:buChar char="•"/>
            </a:pPr>
            <a:r>
              <a:rPr lang="en-US" dirty="0" smtClean="0">
                <a:solidFill>
                  <a:schemeClr val="bg1"/>
                </a:solidFill>
              </a:rPr>
              <a:t>Service </a:t>
            </a:r>
            <a:r>
              <a:rPr lang="en-US" dirty="0">
                <a:solidFill>
                  <a:schemeClr val="bg1"/>
                </a:solidFill>
              </a:rPr>
              <a:t>integration layer: consistent exposure of services, may support integration from multiple </a:t>
            </a:r>
            <a:r>
              <a:rPr lang="en-US" dirty="0" smtClean="0">
                <a:solidFill>
                  <a:schemeClr val="bg1"/>
                </a:solidFill>
              </a:rPr>
              <a:t>technologies</a:t>
            </a:r>
          </a:p>
          <a:p>
            <a:pPr marL="285750" indent="-285750">
              <a:buFont typeface="Arial" pitchFamily="34" charset="0"/>
              <a:buChar char="•"/>
            </a:pPr>
            <a:r>
              <a:rPr lang="en-US" dirty="0" smtClean="0">
                <a:solidFill>
                  <a:schemeClr val="bg1"/>
                </a:solidFill>
              </a:rPr>
              <a:t>Service </a:t>
            </a:r>
            <a:r>
              <a:rPr lang="en-US" dirty="0">
                <a:solidFill>
                  <a:schemeClr val="bg1"/>
                </a:solidFill>
              </a:rPr>
              <a:t>layer: provides business logic (separate from app logic), has clearly defined </a:t>
            </a:r>
            <a:r>
              <a:rPr lang="en-US" dirty="0" smtClean="0">
                <a:solidFill>
                  <a:schemeClr val="bg1"/>
                </a:solidFill>
              </a:rPr>
              <a:t>contracts</a:t>
            </a:r>
          </a:p>
          <a:p>
            <a:pPr marL="285750" indent="-285750">
              <a:buFont typeface="Arial" pitchFamily="34" charset="0"/>
              <a:buChar char="•"/>
            </a:pPr>
            <a:r>
              <a:rPr lang="en-US" dirty="0" smtClean="0">
                <a:solidFill>
                  <a:schemeClr val="bg1"/>
                </a:solidFill>
              </a:rPr>
              <a:t>Data </a:t>
            </a:r>
            <a:r>
              <a:rPr lang="en-US" dirty="0">
                <a:solidFill>
                  <a:schemeClr val="bg1"/>
                </a:solidFill>
              </a:rPr>
              <a:t>integration layer: consistent exposure of data, may support integration from multiple technologies, consolidation of data by data </a:t>
            </a:r>
            <a:r>
              <a:rPr lang="en-US" dirty="0" smtClean="0">
                <a:solidFill>
                  <a:schemeClr val="bg1"/>
                </a:solidFill>
              </a:rPr>
              <a:t>domain</a:t>
            </a:r>
          </a:p>
          <a:p>
            <a:pPr marL="285750" indent="-285750">
              <a:buFont typeface="Arial" pitchFamily="34" charset="0"/>
              <a:buChar char="•"/>
            </a:pPr>
            <a:r>
              <a:rPr lang="en-US" dirty="0" smtClean="0">
                <a:solidFill>
                  <a:schemeClr val="bg1"/>
                </a:solidFill>
              </a:rPr>
              <a:t>Data </a:t>
            </a:r>
            <a:r>
              <a:rPr lang="en-US" dirty="0">
                <a:solidFill>
                  <a:schemeClr val="bg1"/>
                </a:solidFill>
              </a:rPr>
              <a:t>layer: Raw data, definitions</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58200" y="6286500"/>
            <a:ext cx="304800" cy="304800"/>
          </a:xfrm>
          <a:prstGeom prst="rect">
            <a:avLst/>
          </a:prstGeom>
          <a:scene3d>
            <a:camera prst="orthographicFront">
              <a:rot lat="0" lon="10800000" rev="0"/>
            </a:camera>
            <a:lightRig rig="threePt" dir="t"/>
          </a:scene3d>
        </p:spPr>
      </p:pic>
    </p:spTree>
    <p:extLst>
      <p:ext uri="{BB962C8B-B14F-4D97-AF65-F5344CB8AC3E}">
        <p14:creationId xmlns:p14="http://schemas.microsoft.com/office/powerpoint/2010/main" val="2917664124"/>
      </p:ext>
    </p:extLst>
  </p:cSld>
  <p:clrMapOvr>
    <a:masterClrMapping/>
  </p:clrMapOvr>
  <p:transition spd="med">
    <p:strips dir="rd"/>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UW Application Architecture: Current State</a:t>
            </a:r>
            <a:endParaRPr lang="en-US" dirty="0"/>
          </a:p>
        </p:txBody>
      </p:sp>
      <p:sp>
        <p:nvSpPr>
          <p:cNvPr id="3" name="Content Placeholder 2"/>
          <p:cNvSpPr>
            <a:spLocks noGrp="1"/>
          </p:cNvSpPr>
          <p:nvPr>
            <p:ph idx="1"/>
          </p:nvPr>
        </p:nvSpPr>
        <p:spPr/>
        <p:txBody>
          <a:bodyPr/>
          <a:lstStyle/>
          <a:p>
            <a:r>
              <a:rPr lang="en-US" dirty="0" smtClean="0"/>
              <a:t>1000s of point-to-point integrations</a:t>
            </a:r>
          </a:p>
          <a:p>
            <a:r>
              <a:rPr lang="en-US" dirty="0" smtClean="0"/>
              <a:t>Lots of integration patterns that don’t scale:</a:t>
            </a:r>
          </a:p>
          <a:p>
            <a:pPr lvl="1"/>
            <a:r>
              <a:rPr lang="en-US" dirty="0" smtClean="0"/>
              <a:t>File transfers</a:t>
            </a:r>
          </a:p>
          <a:p>
            <a:pPr lvl="1"/>
            <a:r>
              <a:rPr lang="en-US" dirty="0" smtClean="0"/>
              <a:t>Shared databases</a:t>
            </a:r>
          </a:p>
          <a:p>
            <a:pPr lvl="1"/>
            <a:r>
              <a:rPr lang="en-US" dirty="0" smtClean="0"/>
              <a:t>Database extracts</a:t>
            </a:r>
          </a:p>
          <a:p>
            <a:r>
              <a:rPr lang="en-US" dirty="0" smtClean="0"/>
              <a:t>Many languages and platforms</a:t>
            </a:r>
          </a:p>
          <a:p>
            <a:r>
              <a:rPr lang="en-US" dirty="0" smtClean="0"/>
              <a:t>Redundant applications and functionalities</a:t>
            </a:r>
          </a:p>
          <a:p>
            <a:r>
              <a:rPr lang="en-US" dirty="0" smtClean="0"/>
              <a:t>Little coordination of app development = silos</a:t>
            </a:r>
          </a:p>
          <a:p>
            <a:r>
              <a:rPr lang="en-US" dirty="0" smtClean="0"/>
              <a:t>Tactical, not strategic decision making</a:t>
            </a:r>
          </a:p>
          <a:p>
            <a:r>
              <a:rPr lang="en-US" dirty="0" smtClean="0"/>
              <a:t>Aging legacy systems</a:t>
            </a:r>
          </a:p>
        </p:txBody>
      </p:sp>
    </p:spTree>
    <p:extLst>
      <p:ext uri="{BB962C8B-B14F-4D97-AF65-F5344CB8AC3E}">
        <p14:creationId xmlns:p14="http://schemas.microsoft.com/office/powerpoint/2010/main" val="2783736189"/>
      </p:ext>
    </p:extLst>
  </p:cSld>
  <p:clrMapOvr>
    <a:masterClrMapping/>
  </p:clrMapOvr>
  <p:transition spd="med">
    <p:strips dir="rd"/>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state: A picture</a:t>
            </a:r>
            <a:endParaRPr lang="en-US" dirty="0"/>
          </a:p>
        </p:txBody>
      </p:sp>
      <p:pic>
        <p:nvPicPr>
          <p:cNvPr id="4" name="Content Placeholder 3" descr="currentState.jpg"/>
          <p:cNvPicPr>
            <a:picLocks noGrp="1" noChangeAspect="1"/>
          </p:cNvPicPr>
          <p:nvPr>
            <p:ph idx="1"/>
          </p:nvPr>
        </p:nvPicPr>
        <p:blipFill>
          <a:blip r:embed="rId2" cstate="print"/>
          <a:stretch>
            <a:fillRect/>
          </a:stretch>
        </p:blipFill>
        <p:spPr>
          <a:xfrm>
            <a:off x="995163" y="1524000"/>
            <a:ext cx="7153674" cy="51054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8200" y="6286500"/>
            <a:ext cx="304800" cy="304800"/>
          </a:xfrm>
          <a:prstGeom prst="rect">
            <a:avLst/>
          </a:prstGeom>
          <a:scene3d>
            <a:camera prst="orthographicFront">
              <a:rot lat="0" lon="10800000" rev="0"/>
            </a:camera>
            <a:lightRig rig="threePt" dir="t"/>
          </a:scene3d>
        </p:spPr>
      </p:pic>
    </p:spTree>
    <p:extLst>
      <p:ext uri="{BB962C8B-B14F-4D97-AF65-F5344CB8AC3E}">
        <p14:creationId xmlns:p14="http://schemas.microsoft.com/office/powerpoint/2010/main" val="3864532555"/>
      </p:ext>
    </p:extLst>
  </p:cSld>
  <p:clrMapOvr>
    <a:masterClrMapping/>
  </p:clrMapOvr>
  <p:transition spd="med">
    <p:strips dir="rd"/>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State: A Game of Data Telephone</a:t>
            </a:r>
            <a:endParaRPr lang="en-US" dirty="0"/>
          </a:p>
        </p:txBody>
      </p:sp>
      <p:pic>
        <p:nvPicPr>
          <p:cNvPr id="4" name="Content Placeholder 3" descr="telephoneGame.jpg"/>
          <p:cNvPicPr>
            <a:picLocks noGrp="1" noChangeAspect="1"/>
          </p:cNvPicPr>
          <p:nvPr>
            <p:ph idx="1"/>
          </p:nvPr>
        </p:nvPicPr>
        <p:blipFill>
          <a:blip r:embed="rId2" cstate="print"/>
          <a:stretch>
            <a:fillRect/>
          </a:stretch>
        </p:blipFill>
        <p:spPr>
          <a:xfrm>
            <a:off x="2177567" y="1524000"/>
            <a:ext cx="4788865" cy="51054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8200" y="6286500"/>
            <a:ext cx="304800" cy="304800"/>
          </a:xfrm>
          <a:prstGeom prst="rect">
            <a:avLst/>
          </a:prstGeom>
          <a:scene3d>
            <a:camera prst="orthographicFront">
              <a:rot lat="0" lon="10800000" rev="0"/>
            </a:camera>
            <a:lightRig rig="threePt" dir="t"/>
          </a:scene3d>
        </p:spPr>
      </p:pic>
    </p:spTree>
    <p:extLst>
      <p:ext uri="{BB962C8B-B14F-4D97-AF65-F5344CB8AC3E}">
        <p14:creationId xmlns:p14="http://schemas.microsoft.com/office/powerpoint/2010/main" val="3949628531"/>
      </p:ext>
    </p:extLst>
  </p:cSld>
  <p:clrMapOvr>
    <a:masterClrMapping/>
  </p:clrMapOvr>
  <p:transition spd="med">
    <p:strips dir="rd"/>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State Vision</a:t>
            </a:r>
            <a:endParaRPr lang="en-US" dirty="0"/>
          </a:p>
        </p:txBody>
      </p:sp>
      <p:sp>
        <p:nvSpPr>
          <p:cNvPr id="3" name="Content Placeholder 2"/>
          <p:cNvSpPr>
            <a:spLocks noGrp="1"/>
          </p:cNvSpPr>
          <p:nvPr>
            <p:ph idx="1"/>
          </p:nvPr>
        </p:nvSpPr>
        <p:spPr/>
        <p:txBody>
          <a:bodyPr/>
          <a:lstStyle/>
          <a:p>
            <a:pPr marL="0" indent="0">
              <a:buNone/>
            </a:pPr>
            <a:r>
              <a:rPr lang="en-US" dirty="0" smtClean="0"/>
              <a:t>Characteristics:</a:t>
            </a:r>
          </a:p>
          <a:p>
            <a:pPr lvl="1"/>
            <a:r>
              <a:rPr lang="en-US" dirty="0" smtClean="0"/>
              <a:t>Loose coupling</a:t>
            </a:r>
          </a:p>
          <a:p>
            <a:pPr lvl="1"/>
            <a:r>
              <a:rPr lang="en-US" dirty="0" smtClean="0"/>
              <a:t>High availability</a:t>
            </a:r>
          </a:p>
          <a:p>
            <a:pPr lvl="1"/>
            <a:r>
              <a:rPr lang="en-US" dirty="0" smtClean="0"/>
              <a:t>High performance</a:t>
            </a:r>
          </a:p>
          <a:p>
            <a:pPr lvl="1"/>
            <a:r>
              <a:rPr lang="en-US" dirty="0" smtClean="0"/>
              <a:t>Scalable</a:t>
            </a:r>
          </a:p>
          <a:p>
            <a:pPr lvl="1"/>
            <a:r>
              <a:rPr lang="en-US" dirty="0" smtClean="0"/>
              <a:t>Secure</a:t>
            </a:r>
          </a:p>
          <a:p>
            <a:pPr lvl="1"/>
            <a:r>
              <a:rPr lang="en-US" dirty="0" smtClean="0"/>
              <a:t>Re-usable</a:t>
            </a:r>
          </a:p>
          <a:p>
            <a:pPr marL="0" indent="0">
              <a:buNone/>
            </a:pPr>
            <a:r>
              <a:rPr lang="en-US" dirty="0" smtClean="0"/>
              <a:t>Keys to Transition:</a:t>
            </a:r>
          </a:p>
          <a:p>
            <a:r>
              <a:rPr lang="en-US" dirty="0"/>
              <a:t>ROA Web Services aggregating/re-delivering structured data</a:t>
            </a:r>
          </a:p>
          <a:p>
            <a:r>
              <a:rPr lang="en-US" dirty="0"/>
              <a:t>Event messaging bus simplifying data exchange, allowing easy scale out</a:t>
            </a:r>
          </a:p>
        </p:txBody>
      </p:sp>
    </p:spTree>
    <p:extLst>
      <p:ext uri="{BB962C8B-B14F-4D97-AF65-F5344CB8AC3E}">
        <p14:creationId xmlns:p14="http://schemas.microsoft.com/office/powerpoint/2010/main" val="942752701"/>
      </p:ext>
    </p:extLst>
  </p:cSld>
  <p:clrMapOvr>
    <a:masterClrMapping/>
  </p:clrMapOvr>
  <p:transition spd="med">
    <p:strips dir="rd"/>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A Complex Example: Network Monitoring</a:t>
            </a:r>
            <a:endParaRPr lang="en-US" sz="3200"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4884" t="6072" r="4186" b="20759"/>
          <a:stretch/>
        </p:blipFill>
        <p:spPr>
          <a:xfrm>
            <a:off x="457200" y="1555897"/>
            <a:ext cx="8314662" cy="4997303"/>
          </a:xfrm>
          <a:prstGeom prst="rect">
            <a:avLst/>
          </a:prstGeom>
        </p:spPr>
      </p:pic>
    </p:spTree>
    <p:extLst>
      <p:ext uri="{BB962C8B-B14F-4D97-AF65-F5344CB8AC3E}">
        <p14:creationId xmlns:p14="http://schemas.microsoft.com/office/powerpoint/2010/main" val="2341597204"/>
      </p:ext>
    </p:extLst>
  </p:cSld>
  <p:clrMapOvr>
    <a:masterClrMapping/>
  </p:clrMapOvr>
  <p:transition spd="med">
    <p:strips dir="rd"/>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monitoring</a:t>
            </a:r>
            <a:endParaRPr lang="en-US" dirty="0"/>
          </a:p>
        </p:txBody>
      </p:sp>
      <p:sp>
        <p:nvSpPr>
          <p:cNvPr id="5" name="Content Placeholder 4"/>
          <p:cNvSpPr>
            <a:spLocks noGrp="1"/>
          </p:cNvSpPr>
          <p:nvPr>
            <p:ph idx="1"/>
          </p:nvPr>
        </p:nvSpPr>
        <p:spPr/>
        <p:txBody>
          <a:bodyPr/>
          <a:lstStyle/>
          <a:p>
            <a:r>
              <a:rPr lang="en-US" sz="2000" dirty="0" smtClean="0"/>
              <a:t>Network </a:t>
            </a:r>
            <a:r>
              <a:rPr lang="en-US" sz="2000" dirty="0"/>
              <a:t>Sources: Network </a:t>
            </a:r>
            <a:r>
              <a:rPr lang="en-US" sz="2000" dirty="0" err="1"/>
              <a:t>poller</a:t>
            </a:r>
            <a:r>
              <a:rPr lang="en-US" sz="2000" dirty="0"/>
              <a:t>, JMX </a:t>
            </a:r>
            <a:r>
              <a:rPr lang="en-US" sz="2000" dirty="0" err="1"/>
              <a:t>poller</a:t>
            </a:r>
            <a:r>
              <a:rPr lang="en-US" sz="2000" dirty="0"/>
              <a:t>, SNMP Log </a:t>
            </a:r>
            <a:r>
              <a:rPr lang="en-US" sz="2000" dirty="0" err="1"/>
              <a:t>poller</a:t>
            </a:r>
            <a:endParaRPr lang="en-US" sz="2000" dirty="0"/>
          </a:p>
          <a:p>
            <a:r>
              <a:rPr lang="en-US" sz="2000" dirty="0" smtClean="0"/>
              <a:t>These </a:t>
            </a:r>
            <a:r>
              <a:rPr lang="en-US" sz="2000" dirty="0"/>
              <a:t>sources dump all events onto event message queue “raw” </a:t>
            </a:r>
          </a:p>
          <a:p>
            <a:r>
              <a:rPr lang="en-US" sz="2000" dirty="0" smtClean="0"/>
              <a:t>A </a:t>
            </a:r>
            <a:r>
              <a:rPr lang="en-US" sz="2000" dirty="0"/>
              <a:t>listener “elevator” identifies important events on “raw” and puts them onto event queue “filtered”</a:t>
            </a:r>
          </a:p>
          <a:p>
            <a:r>
              <a:rPr lang="en-US" sz="2000" dirty="0" smtClean="0"/>
              <a:t>A </a:t>
            </a:r>
            <a:r>
              <a:rPr lang="en-US" sz="2000" dirty="0"/>
              <a:t>listener on “filtered” feeds all events into a DB which feeds to a UI, an Alert Console for operators, &amp; also feeds all events to event queue “alerts”</a:t>
            </a:r>
          </a:p>
          <a:p>
            <a:r>
              <a:rPr lang="en-US" sz="2000" dirty="0" smtClean="0"/>
              <a:t>A </a:t>
            </a:r>
            <a:r>
              <a:rPr lang="en-US" sz="2000" dirty="0"/>
              <a:t>listener on “alerts” watches for combinations of events which together have meaning, putting new events back on event queue “</a:t>
            </a:r>
            <a:r>
              <a:rPr lang="en-US" sz="2000" dirty="0" smtClean="0"/>
              <a:t>filtered”</a:t>
            </a:r>
          </a:p>
          <a:p>
            <a:r>
              <a:rPr lang="en-US" sz="2000" dirty="0" smtClean="0"/>
              <a:t>Additional </a:t>
            </a:r>
            <a:r>
              <a:rPr lang="en-US" sz="2000" dirty="0"/>
              <a:t>listeners (not pictured) on “filtered” feed our ticket tracking system, and result in pages. Also KPI is fed from DB.</a:t>
            </a:r>
          </a:p>
          <a:p>
            <a:r>
              <a:rPr lang="en-US" sz="2000" dirty="0" smtClean="0"/>
              <a:t>Note </a:t>
            </a:r>
            <a:r>
              <a:rPr lang="en-US" sz="2000" dirty="0"/>
              <a:t>how easy it is to add additional sources, consumers</a:t>
            </a:r>
          </a:p>
          <a:p>
            <a:endParaRPr lang="en-US" sz="2000" dirty="0"/>
          </a:p>
        </p:txBody>
      </p:sp>
    </p:spTree>
    <p:extLst>
      <p:ext uri="{BB962C8B-B14F-4D97-AF65-F5344CB8AC3E}">
        <p14:creationId xmlns:p14="http://schemas.microsoft.com/office/powerpoint/2010/main" val="3329648873"/>
      </p:ext>
    </p:extLst>
  </p:cSld>
  <p:clrMapOvr>
    <a:masterClrMapping/>
  </p:clrMapOvr>
  <p:transition spd="med">
    <p:strips dir="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UW IAM Background</a:t>
            </a:r>
            <a:endParaRPr lang="en-US" dirty="0"/>
          </a:p>
        </p:txBody>
      </p:sp>
      <p:sp>
        <p:nvSpPr>
          <p:cNvPr id="3" name="Content Placeholder 2"/>
          <p:cNvSpPr>
            <a:spLocks noGrp="1"/>
          </p:cNvSpPr>
          <p:nvPr>
            <p:ph idx="1"/>
          </p:nvPr>
        </p:nvSpPr>
        <p:spPr>
          <a:xfrm>
            <a:off x="457200" y="1371600"/>
            <a:ext cx="8229600" cy="5105400"/>
          </a:xfrm>
        </p:spPr>
        <p:txBody>
          <a:bodyPr/>
          <a:lstStyle/>
          <a:p>
            <a:r>
              <a:rPr lang="en-US" dirty="0"/>
              <a:t>Accounts and Passwords</a:t>
            </a:r>
          </a:p>
          <a:p>
            <a:pPr lvl="1"/>
            <a:r>
              <a:rPr lang="en-US" dirty="0"/>
              <a:t>UW </a:t>
            </a:r>
            <a:r>
              <a:rPr lang="en-US" dirty="0" err="1"/>
              <a:t>NetIDs</a:t>
            </a:r>
            <a:r>
              <a:rPr lang="en-US" dirty="0"/>
              <a:t>, Kerberos realm, 2 factor </a:t>
            </a:r>
            <a:r>
              <a:rPr lang="en-US" dirty="0" err="1" smtClean="0"/>
              <a:t>authN</a:t>
            </a:r>
            <a:r>
              <a:rPr lang="en-US" dirty="0" smtClean="0"/>
              <a:t>, CA, </a:t>
            </a:r>
            <a:r>
              <a:rPr lang="en-US" dirty="0" err="1" smtClean="0"/>
              <a:t>Weblogin</a:t>
            </a:r>
            <a:r>
              <a:rPr lang="en-US" dirty="0" smtClean="0"/>
              <a:t>, Shibboleth</a:t>
            </a:r>
            <a:endParaRPr lang="en-US" dirty="0"/>
          </a:p>
          <a:p>
            <a:r>
              <a:rPr lang="en-US" dirty="0"/>
              <a:t>Directory </a:t>
            </a:r>
            <a:r>
              <a:rPr lang="en-US" dirty="0" smtClean="0"/>
              <a:t>Services</a:t>
            </a:r>
          </a:p>
          <a:p>
            <a:pPr lvl="1"/>
            <a:r>
              <a:rPr lang="en-US" dirty="0" smtClean="0"/>
              <a:t>Person &amp; </a:t>
            </a:r>
            <a:r>
              <a:rPr lang="en-US" dirty="0" err="1"/>
              <a:t>Whitepage</a:t>
            </a:r>
            <a:r>
              <a:rPr lang="en-US" dirty="0"/>
              <a:t> </a:t>
            </a:r>
            <a:r>
              <a:rPr lang="en-US" dirty="0" smtClean="0"/>
              <a:t>Directories</a:t>
            </a:r>
          </a:p>
          <a:p>
            <a:pPr lvl="1"/>
            <a:r>
              <a:rPr lang="en-US" dirty="0" smtClean="0"/>
              <a:t>Various Registries—clearinghouses for data sources</a:t>
            </a:r>
          </a:p>
          <a:p>
            <a:r>
              <a:rPr lang="en-US" dirty="0" smtClean="0"/>
              <a:t>Access Control</a:t>
            </a:r>
          </a:p>
          <a:p>
            <a:pPr lvl="1"/>
            <a:r>
              <a:rPr lang="en-US" dirty="0" smtClean="0"/>
              <a:t>Groups Service</a:t>
            </a:r>
          </a:p>
          <a:p>
            <a:pPr lvl="1"/>
            <a:r>
              <a:rPr lang="en-US" dirty="0" smtClean="0"/>
              <a:t>ASTRA, role based </a:t>
            </a:r>
            <a:r>
              <a:rPr lang="en-US" dirty="0" err="1" smtClean="0"/>
              <a:t>authZ</a:t>
            </a:r>
            <a:endParaRPr lang="en-US" dirty="0"/>
          </a:p>
          <a:p>
            <a:r>
              <a:rPr lang="en-US" dirty="0"/>
              <a:t>Windows </a:t>
            </a:r>
            <a:r>
              <a:rPr lang="en-US" dirty="0" smtClean="0"/>
              <a:t>Infrastructure</a:t>
            </a:r>
          </a:p>
          <a:p>
            <a:pPr lvl="1"/>
            <a:r>
              <a:rPr lang="en-US" dirty="0" smtClean="0"/>
              <a:t>Windows based </a:t>
            </a:r>
            <a:r>
              <a:rPr lang="en-US" dirty="0" err="1" smtClean="0"/>
              <a:t>AuthN</a:t>
            </a:r>
            <a:r>
              <a:rPr lang="en-US" dirty="0" smtClean="0"/>
              <a:t>/</a:t>
            </a:r>
            <a:r>
              <a:rPr lang="en-US" dirty="0" err="1" smtClean="0"/>
              <a:t>AuthZ</a:t>
            </a:r>
            <a:r>
              <a:rPr lang="en-US" dirty="0" smtClean="0"/>
              <a:t> via trust</a:t>
            </a:r>
          </a:p>
          <a:p>
            <a:pPr lvl="1"/>
            <a:r>
              <a:rPr lang="en-US" dirty="0" smtClean="0"/>
              <a:t>Delegated OU service</a:t>
            </a:r>
          </a:p>
          <a:p>
            <a:pPr lvl="1"/>
            <a:r>
              <a:rPr lang="en-US" dirty="0" smtClean="0"/>
              <a:t>LDAP </a:t>
            </a:r>
            <a:r>
              <a:rPr lang="en-US" dirty="0" err="1" smtClean="0"/>
              <a:t>authN</a:t>
            </a:r>
            <a:r>
              <a:rPr lang="en-US" dirty="0" smtClean="0"/>
              <a:t>/</a:t>
            </a:r>
            <a:r>
              <a:rPr lang="en-US" dirty="0" err="1" smtClean="0"/>
              <a:t>authZ</a:t>
            </a:r>
            <a:r>
              <a:rPr lang="en-US" dirty="0" smtClean="0"/>
              <a:t> for application integration</a:t>
            </a:r>
          </a:p>
          <a:p>
            <a:pPr lvl="1"/>
            <a:r>
              <a:rPr lang="en-US" dirty="0" smtClean="0"/>
              <a:t>Assorted other services to enable Windows</a:t>
            </a:r>
            <a:endParaRPr lang="en-US" sz="2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58200" y="6286500"/>
            <a:ext cx="304800" cy="304800"/>
          </a:xfrm>
          <a:prstGeom prst="rect">
            <a:avLst/>
          </a:prstGeom>
          <a:scene3d>
            <a:camera prst="orthographicFront">
              <a:rot lat="0" lon="10800000" rev="0"/>
            </a:camera>
            <a:lightRig rig="threePt" dir="t"/>
          </a:scene3d>
        </p:spPr>
      </p:pic>
    </p:spTree>
    <p:extLst>
      <p:ext uri="{BB962C8B-B14F-4D97-AF65-F5344CB8AC3E}">
        <p14:creationId xmlns:p14="http://schemas.microsoft.com/office/powerpoint/2010/main" val="1479939407"/>
      </p:ext>
    </p:extLst>
  </p:cSld>
  <p:clrMapOvr>
    <a:masterClrMapping/>
  </p:clrMapOvr>
  <p:transition spd="med">
    <p:strips dir="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UW IAM Customer Perceptions circa 2006</a:t>
            </a:r>
            <a:endParaRPr lang="en-US" dirty="0"/>
          </a:p>
        </p:txBody>
      </p:sp>
      <p:sp>
        <p:nvSpPr>
          <p:cNvPr id="3" name="Content Placeholder 2"/>
          <p:cNvSpPr>
            <a:spLocks noGrp="1"/>
          </p:cNvSpPr>
          <p:nvPr>
            <p:ph idx="1"/>
          </p:nvPr>
        </p:nvSpPr>
        <p:spPr/>
        <p:txBody>
          <a:bodyPr/>
          <a:lstStyle/>
          <a:p>
            <a:r>
              <a:rPr lang="en-US" dirty="0" smtClean="0"/>
              <a:t>High quality services</a:t>
            </a:r>
          </a:p>
          <a:p>
            <a:r>
              <a:rPr lang="en-US" dirty="0" smtClean="0"/>
              <a:t>Perfection preferred over timeliness</a:t>
            </a:r>
          </a:p>
          <a:p>
            <a:r>
              <a:rPr lang="en-US" dirty="0" smtClean="0"/>
              <a:t>Difficult to adopt </a:t>
            </a:r>
            <a:r>
              <a:rPr lang="en-US" dirty="0"/>
              <a:t>IAM </a:t>
            </a:r>
            <a:r>
              <a:rPr lang="en-US" dirty="0" smtClean="0"/>
              <a:t>services</a:t>
            </a:r>
          </a:p>
          <a:p>
            <a:r>
              <a:rPr lang="en-US" dirty="0" smtClean="0"/>
              <a:t>Hard to engage IAM</a:t>
            </a:r>
          </a:p>
          <a:p>
            <a:r>
              <a:rPr lang="en-US" dirty="0" smtClean="0"/>
              <a:t>Missing capabilities</a:t>
            </a:r>
          </a:p>
        </p:txBody>
      </p:sp>
    </p:spTree>
    <p:extLst>
      <p:ext uri="{BB962C8B-B14F-4D97-AF65-F5344CB8AC3E}">
        <p14:creationId xmlns:p14="http://schemas.microsoft.com/office/powerpoint/2010/main" val="2072062726"/>
      </p:ext>
    </p:extLst>
  </p:cSld>
  <p:clrMapOvr>
    <a:masterClrMapping/>
  </p:clrMapOvr>
  <p:transition spd="med">
    <p:strips dir="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UW IAM Customer Perceptions circa 2011</a:t>
            </a:r>
            <a:endParaRPr lang="en-US" dirty="0"/>
          </a:p>
        </p:txBody>
      </p:sp>
      <p:sp>
        <p:nvSpPr>
          <p:cNvPr id="3" name="Content Placeholder 2"/>
          <p:cNvSpPr>
            <a:spLocks noGrp="1"/>
          </p:cNvSpPr>
          <p:nvPr>
            <p:ph idx="1"/>
          </p:nvPr>
        </p:nvSpPr>
        <p:spPr/>
        <p:txBody>
          <a:bodyPr/>
          <a:lstStyle/>
          <a:p>
            <a:r>
              <a:rPr lang="en-US" dirty="0"/>
              <a:t>Services have functionality I need</a:t>
            </a:r>
          </a:p>
          <a:p>
            <a:r>
              <a:rPr lang="en-US" dirty="0" smtClean="0"/>
              <a:t>Delivers </a:t>
            </a:r>
            <a:r>
              <a:rPr lang="en-US" dirty="0"/>
              <a:t>missing capabilities in a timely fashion</a:t>
            </a:r>
          </a:p>
          <a:p>
            <a:r>
              <a:rPr lang="en-US" dirty="0" smtClean="0"/>
              <a:t>Easy to adopt</a:t>
            </a:r>
          </a:p>
          <a:p>
            <a:r>
              <a:rPr lang="en-US" dirty="0" smtClean="0"/>
              <a:t>Easy to engage</a:t>
            </a:r>
          </a:p>
          <a:p>
            <a:r>
              <a:rPr lang="en-US" dirty="0" smtClean="0"/>
              <a:t>Considered a critical resource in any high priority UW-IT project, b/c integration with IAM services is seen as critical to success</a:t>
            </a:r>
          </a:p>
        </p:txBody>
      </p:sp>
    </p:spTree>
    <p:extLst>
      <p:ext uri="{BB962C8B-B14F-4D97-AF65-F5344CB8AC3E}">
        <p14:creationId xmlns:p14="http://schemas.microsoft.com/office/powerpoint/2010/main" val="558036707"/>
      </p:ext>
    </p:extLst>
  </p:cSld>
  <p:clrMapOvr>
    <a:masterClrMapping/>
  </p:clrMapOvr>
  <p:transition spd="med">
    <p:strips dir="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behind the transformation?</a:t>
            </a:r>
            <a:endParaRPr lang="en-US" dirty="0"/>
          </a:p>
        </p:txBody>
      </p:sp>
      <p:sp>
        <p:nvSpPr>
          <p:cNvPr id="3" name="Content Placeholder 2"/>
          <p:cNvSpPr>
            <a:spLocks noGrp="1"/>
          </p:cNvSpPr>
          <p:nvPr>
            <p:ph idx="1"/>
          </p:nvPr>
        </p:nvSpPr>
        <p:spPr/>
        <p:txBody>
          <a:bodyPr/>
          <a:lstStyle/>
          <a:p>
            <a:r>
              <a:rPr lang="en-US" dirty="0" smtClean="0"/>
              <a:t>Focus on lean &amp; agile methodologies</a:t>
            </a:r>
          </a:p>
          <a:p>
            <a:r>
              <a:rPr lang="en-US" dirty="0" smtClean="0"/>
              <a:t>Service backlogs</a:t>
            </a:r>
          </a:p>
          <a:p>
            <a:pPr lvl="1"/>
            <a:r>
              <a:rPr lang="en-US" dirty="0" smtClean="0"/>
              <a:t>Used to capture missing functionality</a:t>
            </a:r>
          </a:p>
          <a:p>
            <a:pPr lvl="1"/>
            <a:r>
              <a:rPr lang="en-US" dirty="0" smtClean="0"/>
              <a:t>Used to capture important operational work</a:t>
            </a:r>
          </a:p>
          <a:p>
            <a:pPr lvl="1"/>
            <a:r>
              <a:rPr lang="en-US" dirty="0" smtClean="0"/>
              <a:t>Used to capture bugs</a:t>
            </a:r>
          </a:p>
          <a:p>
            <a:pPr lvl="1"/>
            <a:r>
              <a:rPr lang="en-US" dirty="0" smtClean="0"/>
              <a:t>Used to prioritize work</a:t>
            </a:r>
          </a:p>
          <a:p>
            <a:pPr lvl="1"/>
            <a:r>
              <a:rPr lang="en-US" dirty="0" smtClean="0"/>
              <a:t>Used to be transparent with customers</a:t>
            </a:r>
          </a:p>
          <a:p>
            <a:r>
              <a:rPr lang="en-US" dirty="0" smtClean="0"/>
              <a:t>Use of our services means success so … goals:</a:t>
            </a:r>
          </a:p>
          <a:p>
            <a:pPr lvl="1"/>
            <a:r>
              <a:rPr lang="en-US" dirty="0" smtClean="0"/>
              <a:t>Release </a:t>
            </a:r>
            <a:r>
              <a:rPr lang="en-US" dirty="0"/>
              <a:t>3 delegated management features *every* quarter (was 2 last year</a:t>
            </a:r>
            <a:r>
              <a:rPr lang="en-US" dirty="0" smtClean="0"/>
              <a:t>)</a:t>
            </a:r>
          </a:p>
          <a:p>
            <a:pPr lvl="1"/>
            <a:r>
              <a:rPr lang="en-US" dirty="0" smtClean="0"/>
              <a:t>Improve access control capabilities</a:t>
            </a:r>
            <a:endParaRPr lang="en-US" dirty="0"/>
          </a:p>
          <a:p>
            <a:pPr lvl="1"/>
            <a:r>
              <a:rPr lang="en-US" dirty="0" smtClean="0"/>
              <a:t>Improve communication, making sure existing IAM capabilities are understood</a:t>
            </a:r>
            <a:endParaRPr lang="en-US" dirty="0"/>
          </a:p>
        </p:txBody>
      </p:sp>
    </p:spTree>
    <p:extLst>
      <p:ext uri="{BB962C8B-B14F-4D97-AF65-F5344CB8AC3E}">
        <p14:creationId xmlns:p14="http://schemas.microsoft.com/office/powerpoint/2010/main" val="2705349748"/>
      </p:ext>
    </p:extLst>
  </p:cSld>
  <p:clrMapOvr>
    <a:masterClrMapping/>
  </p:clrMapOvr>
  <p:transition spd="med">
    <p:strips dir="rd"/>
  </p:transition>
</p:sld>
</file>

<file path=ppt/theme/theme1.xml><?xml version="1.0" encoding="utf-8"?>
<a:theme xmlns:a="http://schemas.openxmlformats.org/drawingml/2006/main" name="UW Nebula Master Template-Try 1">
  <a:themeElements>
    <a:clrScheme name="UW Nebula Master Template-Try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UW Nebula Master Template-Try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UW Nebula Master Template-Try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W Nebula Master Template-Try 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UW Nebula Master Template-Try 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UW Nebula Master Template-Try 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UW Nebula Master Template-Try 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UW Nebula Master Template-Try 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UW Nebula Master Template-Try 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UW Nebula Master Template-Try 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UW Nebula Master Template-Try 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UW Nebula Master Template-Try 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UW Nebula Master Template-Try 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UW Nebula Master Template-Try 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32805</TotalTime>
  <Words>3761</Words>
  <Application>Microsoft Office PowerPoint</Application>
  <PresentationFormat>On-screen Show (4:3)</PresentationFormat>
  <Paragraphs>507</Paragraphs>
  <Slides>56</Slides>
  <Notes>23</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UW Nebula Master Template-Try 1</vt:lpstr>
      <vt:lpstr>Re-inventing Middleware in UW-IT With a Focus on Identity and Access Management</vt:lpstr>
      <vt:lpstr>A different talk for this conference</vt:lpstr>
      <vt:lpstr>Points to Take Away</vt:lpstr>
      <vt:lpstr>Agenda</vt:lpstr>
      <vt:lpstr>UW IAM</vt:lpstr>
      <vt:lpstr>UW IAM Background</vt:lpstr>
      <vt:lpstr>UW IAM Customer Perceptions circa 2006</vt:lpstr>
      <vt:lpstr>UW IAM Customer Perceptions circa 2011</vt:lpstr>
      <vt:lpstr>What’s behind the transformation?</vt:lpstr>
      <vt:lpstr>Delegated Management</vt:lpstr>
      <vt:lpstr>Why Delegated Management Features?</vt:lpstr>
      <vt:lpstr>Delegated Management –  Accounts &amp; Directories</vt:lpstr>
      <vt:lpstr>Delegated Management –  Access Control and Windows</vt:lpstr>
      <vt:lpstr>Improved Access Control</vt:lpstr>
      <vt:lpstr>Improved Access Control</vt:lpstr>
      <vt:lpstr>Groups Service</vt:lpstr>
      <vt:lpstr>Data Classification for Institutional Groups</vt:lpstr>
      <vt:lpstr>Critical Element: Data Custodian Map</vt:lpstr>
      <vt:lpstr>Classification Points of Interest</vt:lpstr>
      <vt:lpstr>Decision Points for Group Custodians</vt:lpstr>
      <vt:lpstr>Shared UW NetIDs</vt:lpstr>
      <vt:lpstr>Shared UW NetIDs as Institutional Groups</vt:lpstr>
      <vt:lpstr>Student Major Groups</vt:lpstr>
      <vt:lpstr>Curriculum Groups</vt:lpstr>
      <vt:lpstr>Department Employee Groups</vt:lpstr>
      <vt:lpstr>Department Employee Groups</vt:lpstr>
      <vt:lpstr>Where’d Event Messaging and ROA Web Services Come From?</vt:lpstr>
      <vt:lpstr>From Spaghetti Mess to Wow</vt:lpstr>
      <vt:lpstr>Application Architecture Wins</vt:lpstr>
      <vt:lpstr>Application Architecture Wins--IAM</vt:lpstr>
      <vt:lpstr>Developing Application Architecture</vt:lpstr>
      <vt:lpstr>Why Web Services? </vt:lpstr>
      <vt:lpstr>Web Service Details</vt:lpstr>
      <vt:lpstr>ROA Example</vt:lpstr>
      <vt:lpstr>Why Event Messaging?</vt:lpstr>
      <vt:lpstr>Event Messaging Details</vt:lpstr>
      <vt:lpstr>Simple Example: AD Group Sync</vt:lpstr>
      <vt:lpstr>Groups to AD Event Queue</vt:lpstr>
      <vt:lpstr>Groups Event Queue</vt:lpstr>
      <vt:lpstr>A Complex Example: Network Monitoring</vt:lpstr>
      <vt:lpstr>Got All That?</vt:lpstr>
      <vt:lpstr>Points to Take Away</vt:lpstr>
      <vt:lpstr>The End</vt:lpstr>
      <vt:lpstr>Extra Demos If Time Allows </vt:lpstr>
      <vt:lpstr>Enterprise Architecture @ UW</vt:lpstr>
      <vt:lpstr>How?</vt:lpstr>
      <vt:lpstr>Ingredients for Success</vt:lpstr>
      <vt:lpstr>Business Capabilities:  HiEd</vt:lpstr>
      <vt:lpstr>Conceptual Data Model</vt:lpstr>
      <vt:lpstr>Envisioning Apps</vt:lpstr>
      <vt:lpstr>UW Application Architecture: Current State</vt:lpstr>
      <vt:lpstr>Current state: A picture</vt:lpstr>
      <vt:lpstr>Current State: A Game of Data Telephone</vt:lpstr>
      <vt:lpstr>Future State Vision</vt:lpstr>
      <vt:lpstr>A Complex Example: Network Monitoring</vt:lpstr>
      <vt:lpstr>Network monitoring</vt:lpstr>
    </vt:vector>
  </TitlesOfParts>
  <Manager>Jim DeRoest</Manager>
  <Company>University of Washington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NetIQ AppManager 5.0</dc:title>
  <dc:subject>Windows Infrastructure</dc:subject>
  <dc:creator>David Zazzo</dc:creator>
  <cp:keywords>netiq, appmanager, infrastructure, monitoring</cp:keywords>
  <cp:lastModifiedBy>barkills</cp:lastModifiedBy>
  <cp:revision>1416</cp:revision>
  <cp:lastPrinted>2011-03-21T20:55:58Z</cp:lastPrinted>
  <dcterms:created xsi:type="dcterms:W3CDTF">2003-05-05T03:49:52Z</dcterms:created>
  <dcterms:modified xsi:type="dcterms:W3CDTF">2011-03-31T22:03:41Z</dcterms:modified>
  <cp:category>Infrastructure</cp:category>
</cp:coreProperties>
</file>