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49"/>
  </p:notesMasterIdLst>
  <p:handoutMasterIdLst>
    <p:handoutMasterId r:id="rId50"/>
  </p:handoutMasterIdLst>
  <p:sldIdLst>
    <p:sldId id="256" r:id="rId2"/>
    <p:sldId id="322" r:id="rId3"/>
    <p:sldId id="323" r:id="rId4"/>
    <p:sldId id="324" r:id="rId5"/>
    <p:sldId id="332" r:id="rId6"/>
    <p:sldId id="333" r:id="rId7"/>
    <p:sldId id="334" r:id="rId8"/>
    <p:sldId id="325" r:id="rId9"/>
    <p:sldId id="326" r:id="rId10"/>
    <p:sldId id="327" r:id="rId11"/>
    <p:sldId id="286" r:id="rId12"/>
    <p:sldId id="292" r:id="rId13"/>
    <p:sldId id="335" r:id="rId14"/>
    <p:sldId id="317" r:id="rId15"/>
    <p:sldId id="336" r:id="rId16"/>
    <p:sldId id="337" r:id="rId17"/>
    <p:sldId id="316" r:id="rId18"/>
    <p:sldId id="296" r:id="rId19"/>
    <p:sldId id="319" r:id="rId20"/>
    <p:sldId id="1851" r:id="rId21"/>
    <p:sldId id="1854" r:id="rId22"/>
    <p:sldId id="293" r:id="rId23"/>
    <p:sldId id="309" r:id="rId24"/>
    <p:sldId id="310" r:id="rId25"/>
    <p:sldId id="311" r:id="rId26"/>
    <p:sldId id="294" r:id="rId27"/>
    <p:sldId id="295" r:id="rId28"/>
    <p:sldId id="1855" r:id="rId29"/>
    <p:sldId id="1856" r:id="rId30"/>
    <p:sldId id="1857" r:id="rId31"/>
    <p:sldId id="298" r:id="rId32"/>
    <p:sldId id="299" r:id="rId33"/>
    <p:sldId id="300" r:id="rId34"/>
    <p:sldId id="308" r:id="rId35"/>
    <p:sldId id="312" r:id="rId36"/>
    <p:sldId id="304" r:id="rId37"/>
    <p:sldId id="307" r:id="rId38"/>
    <p:sldId id="305" r:id="rId39"/>
    <p:sldId id="314" r:id="rId40"/>
    <p:sldId id="315" r:id="rId41"/>
    <p:sldId id="306" r:id="rId42"/>
    <p:sldId id="331" r:id="rId43"/>
    <p:sldId id="1858" r:id="rId44"/>
    <p:sldId id="1859" r:id="rId45"/>
    <p:sldId id="1860" r:id="rId46"/>
    <p:sldId id="289" r:id="rId47"/>
    <p:sldId id="290" r:id="rId48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08D"/>
    <a:srgbClr val="4D4D73"/>
    <a:srgbClr val="565680"/>
    <a:srgbClr val="666699"/>
    <a:srgbClr val="F6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48849-EAC1-4A3E-98F8-4FF3B0C26D88}" v="102" dt="2019-10-14T21:16:21.7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21" autoAdjust="0"/>
    <p:restoredTop sz="83944" autoAdjust="0"/>
  </p:normalViewPr>
  <p:slideViewPr>
    <p:cSldViewPr>
      <p:cViewPr varScale="1">
        <p:scale>
          <a:sx n="132" d="100"/>
          <a:sy n="132" d="100"/>
        </p:scale>
        <p:origin x="253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077" y="67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614da0370c9e185" providerId="LiveId" clId="{7A900F31-A21D-4F11-A125-953BBCB1C02D}"/>
  </pc:docChgLst>
  <pc:docChgLst>
    <pc:chgData name="Brian Arkills" userId="c614da0370c9e185" providerId="LiveId" clId="{83748849-EAC1-4A3E-98F8-4FF3B0C26D88}"/>
    <pc:docChg chg="undo custSel addSld delSld modSld sldOrd">
      <pc:chgData name="Brian Arkills" userId="c614da0370c9e185" providerId="LiveId" clId="{83748849-EAC1-4A3E-98F8-4FF3B0C26D88}" dt="2019-10-14T21:16:31.027" v="6623" actId="5793"/>
      <pc:docMkLst>
        <pc:docMk/>
      </pc:docMkLst>
      <pc:sldChg chg="addSp modSp">
        <pc:chgData name="Brian Arkills" userId="c614da0370c9e185" providerId="LiveId" clId="{83748849-EAC1-4A3E-98F8-4FF3B0C26D88}" dt="2019-10-14T21:16:31.027" v="6623" actId="5793"/>
        <pc:sldMkLst>
          <pc:docMk/>
          <pc:sldMk cId="0" sldId="256"/>
        </pc:sldMkLst>
        <pc:spChg chg="add mod">
          <ac:chgData name="Brian Arkills" userId="c614da0370c9e185" providerId="LiveId" clId="{83748849-EAC1-4A3E-98F8-4FF3B0C26D88}" dt="2019-10-14T21:16:31.027" v="6623" actId="5793"/>
          <ac:spMkLst>
            <pc:docMk/>
            <pc:sldMk cId="0" sldId="256"/>
            <ac:spMk id="2" creationId="{BDAC72E3-D873-4B34-9B29-85CBBB0DA994}"/>
          </ac:spMkLst>
        </pc:spChg>
        <pc:spChg chg="mod">
          <ac:chgData name="Brian Arkills" userId="c614da0370c9e185" providerId="LiveId" clId="{83748849-EAC1-4A3E-98F8-4FF3B0C26D88}" dt="2019-09-13T21:26:26.787" v="47" actId="20577"/>
          <ac:spMkLst>
            <pc:docMk/>
            <pc:sldMk cId="0" sldId="256"/>
            <ac:spMk id="2058" creationId="{00000000-0000-0000-0000-000000000000}"/>
          </ac:spMkLst>
        </pc:spChg>
        <pc:spChg chg="mod">
          <ac:chgData name="Brian Arkills" userId="c614da0370c9e185" providerId="LiveId" clId="{83748849-EAC1-4A3E-98F8-4FF3B0C26D88}" dt="2019-09-13T21:26:33.670" v="53" actId="20577"/>
          <ac:spMkLst>
            <pc:docMk/>
            <pc:sldMk cId="0" sldId="256"/>
            <ac:spMk id="4098" creationId="{00000000-0000-0000-0000-000000000000}"/>
          </ac:spMkLst>
        </pc:spChg>
      </pc:sldChg>
      <pc:sldChg chg="addSp modSp add">
        <pc:chgData name="Brian Arkills" userId="c614da0370c9e185" providerId="LiveId" clId="{83748849-EAC1-4A3E-98F8-4FF3B0C26D88}" dt="2019-09-26T20:43:32.968" v="5672" actId="1076"/>
        <pc:sldMkLst>
          <pc:docMk/>
          <pc:sldMk cId="700892795" sldId="286"/>
        </pc:sldMkLst>
        <pc:spChg chg="mod">
          <ac:chgData name="Brian Arkills" userId="c614da0370c9e185" providerId="LiveId" clId="{83748849-EAC1-4A3E-98F8-4FF3B0C26D88}" dt="2019-09-26T20:41:35.188" v="5487" actId="20577"/>
          <ac:spMkLst>
            <pc:docMk/>
            <pc:sldMk cId="700892795" sldId="286"/>
            <ac:spMk id="2" creationId="{00000000-0000-0000-0000-000000000000}"/>
          </ac:spMkLst>
        </pc:spChg>
        <pc:spChg chg="add mod">
          <ac:chgData name="Brian Arkills" userId="c614da0370c9e185" providerId="LiveId" clId="{83748849-EAC1-4A3E-98F8-4FF3B0C26D88}" dt="2019-09-26T20:43:32.968" v="5672" actId="1076"/>
          <ac:spMkLst>
            <pc:docMk/>
            <pc:sldMk cId="700892795" sldId="286"/>
            <ac:spMk id="3" creationId="{6C32CD98-B3DE-482F-B7E0-25E89B5E1BC8}"/>
          </ac:spMkLst>
        </pc:spChg>
      </pc:sldChg>
      <pc:sldChg chg="modSp">
        <pc:chgData name="Brian Arkills" userId="c614da0370c9e185" providerId="LiveId" clId="{83748849-EAC1-4A3E-98F8-4FF3B0C26D88}" dt="2019-10-14T16:21:36.151" v="6320" actId="20577"/>
        <pc:sldMkLst>
          <pc:docMk/>
          <pc:sldMk cId="2190620339" sldId="292"/>
        </pc:sldMkLst>
        <pc:spChg chg="mod">
          <ac:chgData name="Brian Arkills" userId="c614da0370c9e185" providerId="LiveId" clId="{83748849-EAC1-4A3E-98F8-4FF3B0C26D88}" dt="2019-10-14T16:21:36.151" v="6320" actId="20577"/>
          <ac:spMkLst>
            <pc:docMk/>
            <pc:sldMk cId="2190620339" sldId="292"/>
            <ac:spMk id="3" creationId="{00000000-0000-0000-0000-000000000000}"/>
          </ac:spMkLst>
        </pc:spChg>
      </pc:sldChg>
      <pc:sldChg chg="modSp">
        <pc:chgData name="Brian Arkills" userId="c614da0370c9e185" providerId="LiveId" clId="{83748849-EAC1-4A3E-98F8-4FF3B0C26D88}" dt="2019-10-14T16:23:19.815" v="6323" actId="6549"/>
        <pc:sldMkLst>
          <pc:docMk/>
          <pc:sldMk cId="2725533719" sldId="298"/>
        </pc:sldMkLst>
        <pc:spChg chg="mod">
          <ac:chgData name="Brian Arkills" userId="c614da0370c9e185" providerId="LiveId" clId="{83748849-EAC1-4A3E-98F8-4FF3B0C26D88}" dt="2019-10-14T16:23:19.815" v="6323" actId="6549"/>
          <ac:spMkLst>
            <pc:docMk/>
            <pc:sldMk cId="2725533719" sldId="298"/>
            <ac:spMk id="3" creationId="{00000000-0000-0000-0000-000000000000}"/>
          </ac:spMkLst>
        </pc:spChg>
      </pc:sldChg>
      <pc:sldChg chg="modSp">
        <pc:chgData name="Brian Arkills" userId="c614da0370c9e185" providerId="LiveId" clId="{83748849-EAC1-4A3E-98F8-4FF3B0C26D88}" dt="2019-09-25T21:09:50.358" v="3256" actId="6549"/>
        <pc:sldMkLst>
          <pc:docMk/>
          <pc:sldMk cId="4017061117" sldId="300"/>
        </pc:sldMkLst>
        <pc:spChg chg="mod">
          <ac:chgData name="Brian Arkills" userId="c614da0370c9e185" providerId="LiveId" clId="{83748849-EAC1-4A3E-98F8-4FF3B0C26D88}" dt="2019-09-25T21:09:50.358" v="3256" actId="6549"/>
          <ac:spMkLst>
            <pc:docMk/>
            <pc:sldMk cId="4017061117" sldId="300"/>
            <ac:spMk id="3" creationId="{00000000-0000-0000-0000-000000000000}"/>
          </ac:spMkLst>
        </pc:spChg>
      </pc:sldChg>
      <pc:sldChg chg="addSp modSp">
        <pc:chgData name="Brian Arkills" userId="c614da0370c9e185" providerId="LiveId" clId="{83748849-EAC1-4A3E-98F8-4FF3B0C26D88}" dt="2019-10-14T16:25:35.970" v="6391" actId="20577"/>
        <pc:sldMkLst>
          <pc:docMk/>
          <pc:sldMk cId="4279280800" sldId="304"/>
        </pc:sldMkLst>
        <pc:spChg chg="mod">
          <ac:chgData name="Brian Arkills" userId="c614da0370c9e185" providerId="LiveId" clId="{83748849-EAC1-4A3E-98F8-4FF3B0C26D88}" dt="2019-09-25T21:24:38.953" v="3665" actId="20577"/>
          <ac:spMkLst>
            <pc:docMk/>
            <pc:sldMk cId="4279280800" sldId="304"/>
            <ac:spMk id="2" creationId="{00000000-0000-0000-0000-000000000000}"/>
          </ac:spMkLst>
        </pc:spChg>
        <pc:spChg chg="mod">
          <ac:chgData name="Brian Arkills" userId="c614da0370c9e185" providerId="LiveId" clId="{83748849-EAC1-4A3E-98F8-4FF3B0C26D88}" dt="2019-10-14T16:25:35.970" v="6391" actId="20577"/>
          <ac:spMkLst>
            <pc:docMk/>
            <pc:sldMk cId="4279280800" sldId="304"/>
            <ac:spMk id="3" creationId="{00000000-0000-0000-0000-000000000000}"/>
          </ac:spMkLst>
        </pc:spChg>
        <pc:spChg chg="add mod">
          <ac:chgData name="Brian Arkills" userId="c614da0370c9e185" providerId="LiveId" clId="{83748849-EAC1-4A3E-98F8-4FF3B0C26D88}" dt="2019-09-26T20:46:37.230" v="5680" actId="1037"/>
          <ac:spMkLst>
            <pc:docMk/>
            <pc:sldMk cId="4279280800" sldId="304"/>
            <ac:spMk id="4" creationId="{2741AF67-16B1-473F-B01F-16053DFBE6D2}"/>
          </ac:spMkLst>
        </pc:spChg>
      </pc:sldChg>
      <pc:sldChg chg="modSp">
        <pc:chgData name="Brian Arkills" userId="c614da0370c9e185" providerId="LiveId" clId="{83748849-EAC1-4A3E-98F8-4FF3B0C26D88}" dt="2019-10-14T16:59:16.213" v="6399" actId="20577"/>
        <pc:sldMkLst>
          <pc:docMk/>
          <pc:sldMk cId="1238349918" sldId="305"/>
        </pc:sldMkLst>
        <pc:spChg chg="mod">
          <ac:chgData name="Brian Arkills" userId="c614da0370c9e185" providerId="LiveId" clId="{83748849-EAC1-4A3E-98F8-4FF3B0C26D88}" dt="2019-10-14T16:59:16.213" v="6399" actId="20577"/>
          <ac:spMkLst>
            <pc:docMk/>
            <pc:sldMk cId="1238349918" sldId="305"/>
            <ac:spMk id="3" creationId="{00000000-0000-0000-0000-000000000000}"/>
          </ac:spMkLst>
        </pc:spChg>
      </pc:sldChg>
      <pc:sldChg chg="addSp delSp modSp">
        <pc:chgData name="Brian Arkills" userId="c614da0370c9e185" providerId="LiveId" clId="{83748849-EAC1-4A3E-98F8-4FF3B0C26D88}" dt="2019-09-26T21:04:35.251" v="5683"/>
        <pc:sldMkLst>
          <pc:docMk/>
          <pc:sldMk cId="749420250" sldId="306"/>
        </pc:sldMkLst>
        <pc:spChg chg="mod">
          <ac:chgData name="Brian Arkills" userId="c614da0370c9e185" providerId="LiveId" clId="{83748849-EAC1-4A3E-98F8-4FF3B0C26D88}" dt="2019-09-25T21:39:31.402" v="4212" actId="20577"/>
          <ac:spMkLst>
            <pc:docMk/>
            <pc:sldMk cId="749420250" sldId="306"/>
            <ac:spMk id="2" creationId="{00000000-0000-0000-0000-000000000000}"/>
          </ac:spMkLst>
        </pc:spChg>
        <pc:spChg chg="mod">
          <ac:chgData name="Brian Arkills" userId="c614da0370c9e185" providerId="LiveId" clId="{83748849-EAC1-4A3E-98F8-4FF3B0C26D88}" dt="2019-09-25T22:15:44.966" v="4337" actId="20577"/>
          <ac:spMkLst>
            <pc:docMk/>
            <pc:sldMk cId="749420250" sldId="306"/>
            <ac:spMk id="3" creationId="{00000000-0000-0000-0000-000000000000}"/>
          </ac:spMkLst>
        </pc:spChg>
        <pc:spChg chg="add del">
          <ac:chgData name="Brian Arkills" userId="c614da0370c9e185" providerId="LiveId" clId="{83748849-EAC1-4A3E-98F8-4FF3B0C26D88}" dt="2019-09-26T21:04:35.251" v="5683"/>
          <ac:spMkLst>
            <pc:docMk/>
            <pc:sldMk cId="749420250" sldId="306"/>
            <ac:spMk id="4" creationId="{BBF80CF0-80E0-433D-91D9-22FF2C36EB6A}"/>
          </ac:spMkLst>
        </pc:spChg>
      </pc:sldChg>
      <pc:sldChg chg="delSp modSp">
        <pc:chgData name="Brian Arkills" userId="c614da0370c9e185" providerId="LiveId" clId="{83748849-EAC1-4A3E-98F8-4FF3B0C26D88}" dt="2019-10-14T16:58:36.694" v="6395" actId="5793"/>
        <pc:sldMkLst>
          <pc:docMk/>
          <pc:sldMk cId="1661645523" sldId="307"/>
        </pc:sldMkLst>
        <pc:spChg chg="mod">
          <ac:chgData name="Brian Arkills" userId="c614da0370c9e185" providerId="LiveId" clId="{83748849-EAC1-4A3E-98F8-4FF3B0C26D88}" dt="2019-09-25T21:25:43.009" v="3668" actId="20577"/>
          <ac:spMkLst>
            <pc:docMk/>
            <pc:sldMk cId="1661645523" sldId="307"/>
            <ac:spMk id="2" creationId="{00000000-0000-0000-0000-000000000000}"/>
          </ac:spMkLst>
        </pc:spChg>
        <pc:spChg chg="mod">
          <ac:chgData name="Brian Arkills" userId="c614da0370c9e185" providerId="LiveId" clId="{83748849-EAC1-4A3E-98F8-4FF3B0C26D88}" dt="2019-10-14T16:58:36.694" v="6395" actId="5793"/>
          <ac:spMkLst>
            <pc:docMk/>
            <pc:sldMk cId="1661645523" sldId="307"/>
            <ac:spMk id="3" creationId="{00000000-0000-0000-0000-000000000000}"/>
          </ac:spMkLst>
        </pc:spChg>
        <pc:picChg chg="del">
          <ac:chgData name="Brian Arkills" userId="c614da0370c9e185" providerId="LiveId" clId="{83748849-EAC1-4A3E-98F8-4FF3B0C26D88}" dt="2019-09-25T21:25:59.375" v="3679" actId="478"/>
          <ac:picMkLst>
            <pc:docMk/>
            <pc:sldMk cId="1661645523" sldId="307"/>
            <ac:picMk id="6" creationId="{109A250F-C0C8-4EB5-A164-DF6F6B7F1179}"/>
          </ac:picMkLst>
        </pc:picChg>
      </pc:sldChg>
      <pc:sldChg chg="modSp">
        <pc:chgData name="Brian Arkills" userId="c614da0370c9e185" providerId="LiveId" clId="{83748849-EAC1-4A3E-98F8-4FF3B0C26D88}" dt="2019-10-14T16:24:16.953" v="6342" actId="20577"/>
        <pc:sldMkLst>
          <pc:docMk/>
          <pc:sldMk cId="1565129771" sldId="308"/>
        </pc:sldMkLst>
        <pc:spChg chg="mod">
          <ac:chgData name="Brian Arkills" userId="c614da0370c9e185" providerId="LiveId" clId="{83748849-EAC1-4A3E-98F8-4FF3B0C26D88}" dt="2019-10-14T16:24:16.953" v="6342" actId="20577"/>
          <ac:spMkLst>
            <pc:docMk/>
            <pc:sldMk cId="1565129771" sldId="308"/>
            <ac:spMk id="3" creationId="{00000000-0000-0000-0000-000000000000}"/>
          </ac:spMkLst>
        </pc:spChg>
      </pc:sldChg>
      <pc:sldChg chg="modSp">
        <pc:chgData name="Brian Arkills" userId="c614da0370c9e185" providerId="LiveId" clId="{83748849-EAC1-4A3E-98F8-4FF3B0C26D88}" dt="2019-10-14T16:13:55.830" v="6284" actId="20577"/>
        <pc:sldMkLst>
          <pc:docMk/>
          <pc:sldMk cId="3832919911" sldId="316"/>
        </pc:sldMkLst>
        <pc:spChg chg="mod">
          <ac:chgData name="Brian Arkills" userId="c614da0370c9e185" providerId="LiveId" clId="{83748849-EAC1-4A3E-98F8-4FF3B0C26D88}" dt="2019-10-14T16:13:55.830" v="6284" actId="20577"/>
          <ac:spMkLst>
            <pc:docMk/>
            <pc:sldMk cId="3832919911" sldId="316"/>
            <ac:spMk id="3" creationId="{0FBFBC0E-1E8B-46C8-94EB-26AD5DAA32FF}"/>
          </ac:spMkLst>
        </pc:spChg>
      </pc:sldChg>
      <pc:sldChg chg="modSp">
        <pc:chgData name="Brian Arkills" userId="c614da0370c9e185" providerId="LiveId" clId="{83748849-EAC1-4A3E-98F8-4FF3B0C26D88}" dt="2019-10-14T15:57:53.923" v="5887" actId="20577"/>
        <pc:sldMkLst>
          <pc:docMk/>
          <pc:sldMk cId="2316159615" sldId="317"/>
        </pc:sldMkLst>
        <pc:spChg chg="mod">
          <ac:chgData name="Brian Arkills" userId="c614da0370c9e185" providerId="LiveId" clId="{83748849-EAC1-4A3E-98F8-4FF3B0C26D88}" dt="2019-09-25T20:47:39.171" v="2661" actId="20577"/>
          <ac:spMkLst>
            <pc:docMk/>
            <pc:sldMk cId="2316159615" sldId="317"/>
            <ac:spMk id="2" creationId="{8E61640D-7691-4A58-B0A9-D2BCAF37BE37}"/>
          </ac:spMkLst>
        </pc:spChg>
        <pc:spChg chg="mod">
          <ac:chgData name="Brian Arkills" userId="c614da0370c9e185" providerId="LiveId" clId="{83748849-EAC1-4A3E-98F8-4FF3B0C26D88}" dt="2019-10-14T15:57:53.923" v="5887" actId="20577"/>
          <ac:spMkLst>
            <pc:docMk/>
            <pc:sldMk cId="2316159615" sldId="317"/>
            <ac:spMk id="3" creationId="{E44C0125-7455-48CE-A03E-172F18D98265}"/>
          </ac:spMkLst>
        </pc:spChg>
      </pc:sldChg>
      <pc:sldChg chg="delSp">
        <pc:chgData name="Brian Arkills" userId="c614da0370c9e185" providerId="LiveId" clId="{83748849-EAC1-4A3E-98F8-4FF3B0C26D88}" dt="2019-10-14T16:16:53.143" v="6286" actId="478"/>
        <pc:sldMkLst>
          <pc:docMk/>
          <pc:sldMk cId="2541593223" sldId="319"/>
        </pc:sldMkLst>
        <pc:spChg chg="del">
          <ac:chgData name="Brian Arkills" userId="c614da0370c9e185" providerId="LiveId" clId="{83748849-EAC1-4A3E-98F8-4FF3B0C26D88}" dt="2019-10-14T16:16:53.143" v="6286" actId="478"/>
          <ac:spMkLst>
            <pc:docMk/>
            <pc:sldMk cId="2541593223" sldId="319"/>
            <ac:spMk id="4" creationId="{B38FC8B9-E2D2-4D46-96E9-0A4921AD3588}"/>
          </ac:spMkLst>
        </pc:spChg>
      </pc:sldChg>
      <pc:sldChg chg="modSp add ord">
        <pc:chgData name="Brian Arkills" userId="c614da0370c9e185" providerId="LiveId" clId="{83748849-EAC1-4A3E-98F8-4FF3B0C26D88}" dt="2019-09-26T16:34:08.263" v="4943" actId="6549"/>
        <pc:sldMkLst>
          <pc:docMk/>
          <pc:sldMk cId="3324602267" sldId="322"/>
        </pc:sldMkLst>
        <pc:spChg chg="mod">
          <ac:chgData name="Brian Arkills" userId="c614da0370c9e185" providerId="LiveId" clId="{83748849-EAC1-4A3E-98F8-4FF3B0C26D88}" dt="2019-09-13T21:27:19.890" v="91" actId="404"/>
          <ac:spMkLst>
            <pc:docMk/>
            <pc:sldMk cId="3324602267" sldId="322"/>
            <ac:spMk id="2" creationId="{F924A183-177E-4E2F-8B2F-03D7A9201B13}"/>
          </ac:spMkLst>
        </pc:spChg>
        <pc:spChg chg="mod">
          <ac:chgData name="Brian Arkills" userId="c614da0370c9e185" providerId="LiveId" clId="{83748849-EAC1-4A3E-98F8-4FF3B0C26D88}" dt="2019-09-26T16:34:08.263" v="4943" actId="6549"/>
          <ac:spMkLst>
            <pc:docMk/>
            <pc:sldMk cId="3324602267" sldId="322"/>
            <ac:spMk id="3" creationId="{97AA04A6-2425-44FB-B7EA-2EA0567C175F}"/>
          </ac:spMkLst>
        </pc:spChg>
      </pc:sldChg>
      <pc:sldChg chg="modSp add">
        <pc:chgData name="Brian Arkills" userId="c614da0370c9e185" providerId="LiveId" clId="{83748849-EAC1-4A3E-98F8-4FF3B0C26D88}" dt="2019-09-26T16:35:50.046" v="5129" actId="20577"/>
        <pc:sldMkLst>
          <pc:docMk/>
          <pc:sldMk cId="2554898417" sldId="323"/>
        </pc:sldMkLst>
        <pc:spChg chg="mod">
          <ac:chgData name="Brian Arkills" userId="c614da0370c9e185" providerId="LiveId" clId="{83748849-EAC1-4A3E-98F8-4FF3B0C26D88}" dt="2019-09-13T21:31:40.354" v="474" actId="20577"/>
          <ac:spMkLst>
            <pc:docMk/>
            <pc:sldMk cId="2554898417" sldId="323"/>
            <ac:spMk id="2" creationId="{B0778642-BAF9-4724-A34C-78DA94CA6EAA}"/>
          </ac:spMkLst>
        </pc:spChg>
        <pc:spChg chg="mod">
          <ac:chgData name="Brian Arkills" userId="c614da0370c9e185" providerId="LiveId" clId="{83748849-EAC1-4A3E-98F8-4FF3B0C26D88}" dt="2019-09-26T16:35:50.046" v="5129" actId="20577"/>
          <ac:spMkLst>
            <pc:docMk/>
            <pc:sldMk cId="2554898417" sldId="323"/>
            <ac:spMk id="3" creationId="{1EA8889E-4C8D-4447-990D-924024B24778}"/>
          </ac:spMkLst>
        </pc:spChg>
      </pc:sldChg>
      <pc:sldChg chg="modSp add">
        <pc:chgData name="Brian Arkills" userId="c614da0370c9e185" providerId="LiveId" clId="{83748849-EAC1-4A3E-98F8-4FF3B0C26D88}" dt="2019-09-26T21:09:43.447" v="5752" actId="20577"/>
        <pc:sldMkLst>
          <pc:docMk/>
          <pc:sldMk cId="3323798502" sldId="324"/>
        </pc:sldMkLst>
        <pc:spChg chg="mod">
          <ac:chgData name="Brian Arkills" userId="c614da0370c9e185" providerId="LiveId" clId="{83748849-EAC1-4A3E-98F8-4FF3B0C26D88}" dt="2019-09-13T21:37:01.073" v="995" actId="20577"/>
          <ac:spMkLst>
            <pc:docMk/>
            <pc:sldMk cId="3323798502" sldId="324"/>
            <ac:spMk id="2" creationId="{78217274-C394-4637-B2CE-900DF08FF6D9}"/>
          </ac:spMkLst>
        </pc:spChg>
        <pc:spChg chg="mod">
          <ac:chgData name="Brian Arkills" userId="c614da0370c9e185" providerId="LiveId" clId="{83748849-EAC1-4A3E-98F8-4FF3B0C26D88}" dt="2019-09-26T21:09:43.447" v="5752" actId="20577"/>
          <ac:spMkLst>
            <pc:docMk/>
            <pc:sldMk cId="3323798502" sldId="324"/>
            <ac:spMk id="3" creationId="{1A7FBDAE-FE01-4354-80DB-96600CE10B15}"/>
          </ac:spMkLst>
        </pc:spChg>
      </pc:sldChg>
      <pc:sldChg chg="modSp add">
        <pc:chgData name="Brian Arkills" userId="c614da0370c9e185" providerId="LiveId" clId="{83748849-EAC1-4A3E-98F8-4FF3B0C26D88}" dt="2019-10-14T15:36:44.906" v="5848" actId="20577"/>
        <pc:sldMkLst>
          <pc:docMk/>
          <pc:sldMk cId="246225087" sldId="325"/>
        </pc:sldMkLst>
        <pc:spChg chg="mod">
          <ac:chgData name="Brian Arkills" userId="c614da0370c9e185" providerId="LiveId" clId="{83748849-EAC1-4A3E-98F8-4FF3B0C26D88}" dt="2019-09-13T21:44:21.653" v="1462" actId="20577"/>
          <ac:spMkLst>
            <pc:docMk/>
            <pc:sldMk cId="246225087" sldId="325"/>
            <ac:spMk id="2" creationId="{1A591B74-1C28-40BD-88E3-F486614E4EAA}"/>
          </ac:spMkLst>
        </pc:spChg>
        <pc:spChg chg="mod">
          <ac:chgData name="Brian Arkills" userId="c614da0370c9e185" providerId="LiveId" clId="{83748849-EAC1-4A3E-98F8-4FF3B0C26D88}" dt="2019-10-14T15:36:44.906" v="5848" actId="20577"/>
          <ac:spMkLst>
            <pc:docMk/>
            <pc:sldMk cId="246225087" sldId="325"/>
            <ac:spMk id="3" creationId="{BE50544E-7DA8-4607-944E-389EDDA9F699}"/>
          </ac:spMkLst>
        </pc:spChg>
      </pc:sldChg>
      <pc:sldChg chg="modSp add">
        <pc:chgData name="Brian Arkills" userId="c614da0370c9e185" providerId="LiveId" clId="{83748849-EAC1-4A3E-98F8-4FF3B0C26D88}" dt="2019-10-14T15:34:06.349" v="5835" actId="20577"/>
        <pc:sldMkLst>
          <pc:docMk/>
          <pc:sldMk cId="2290018523" sldId="326"/>
        </pc:sldMkLst>
        <pc:spChg chg="mod">
          <ac:chgData name="Brian Arkills" userId="c614da0370c9e185" providerId="LiveId" clId="{83748849-EAC1-4A3E-98F8-4FF3B0C26D88}" dt="2019-09-25T22:16:30.443" v="4339" actId="6549"/>
          <ac:spMkLst>
            <pc:docMk/>
            <pc:sldMk cId="2290018523" sldId="326"/>
            <ac:spMk id="2" creationId="{FFB1B9C1-845C-483B-A862-F6773D5F96EB}"/>
          </ac:spMkLst>
        </pc:spChg>
        <pc:spChg chg="mod">
          <ac:chgData name="Brian Arkills" userId="c614da0370c9e185" providerId="LiveId" clId="{83748849-EAC1-4A3E-98F8-4FF3B0C26D88}" dt="2019-10-14T15:34:06.349" v="5835" actId="20577"/>
          <ac:spMkLst>
            <pc:docMk/>
            <pc:sldMk cId="2290018523" sldId="326"/>
            <ac:spMk id="3" creationId="{E4350FE2-C9DD-484F-BCC1-ED7171FA9105}"/>
          </ac:spMkLst>
        </pc:spChg>
      </pc:sldChg>
      <pc:sldChg chg="modSp add">
        <pc:chgData name="Brian Arkills" userId="c614da0370c9e185" providerId="LiveId" clId="{83748849-EAC1-4A3E-98F8-4FF3B0C26D88}" dt="2019-09-26T20:39:28.740" v="5460" actId="20577"/>
        <pc:sldMkLst>
          <pc:docMk/>
          <pc:sldMk cId="663435109" sldId="327"/>
        </pc:sldMkLst>
        <pc:spChg chg="mod">
          <ac:chgData name="Brian Arkills" userId="c614da0370c9e185" providerId="LiveId" clId="{83748849-EAC1-4A3E-98F8-4FF3B0C26D88}" dt="2019-09-13T21:47:33.755" v="1591" actId="20577"/>
          <ac:spMkLst>
            <pc:docMk/>
            <pc:sldMk cId="663435109" sldId="327"/>
            <ac:spMk id="2" creationId="{C06278D3-F925-4B40-9063-C3380FC5B1B2}"/>
          </ac:spMkLst>
        </pc:spChg>
        <pc:spChg chg="mod">
          <ac:chgData name="Brian Arkills" userId="c614da0370c9e185" providerId="LiveId" clId="{83748849-EAC1-4A3E-98F8-4FF3B0C26D88}" dt="2019-09-26T20:39:28.740" v="5460" actId="20577"/>
          <ac:spMkLst>
            <pc:docMk/>
            <pc:sldMk cId="663435109" sldId="327"/>
            <ac:spMk id="3" creationId="{38B7696F-35D6-4123-9414-6D349DFE03A1}"/>
          </ac:spMkLst>
        </pc:spChg>
      </pc:sldChg>
      <pc:sldChg chg="addSp delSp modSp add del">
        <pc:chgData name="Brian Arkills" userId="c614da0370c9e185" providerId="LiveId" clId="{83748849-EAC1-4A3E-98F8-4FF3B0C26D88}" dt="2019-10-14T17:27:37.779" v="6543" actId="2696"/>
        <pc:sldMkLst>
          <pc:docMk/>
          <pc:sldMk cId="520863411" sldId="330"/>
        </pc:sldMkLst>
        <pc:spChg chg="mod">
          <ac:chgData name="Brian Arkills" userId="c614da0370c9e185" providerId="LiveId" clId="{83748849-EAC1-4A3E-98F8-4FF3B0C26D88}" dt="2019-09-25T21:30:12.450" v="4047" actId="20577"/>
          <ac:spMkLst>
            <pc:docMk/>
            <pc:sldMk cId="520863411" sldId="330"/>
            <ac:spMk id="2" creationId="{2149B4D3-A0C7-46DE-84C9-08F267ECB8A7}"/>
          </ac:spMkLst>
        </pc:spChg>
        <pc:spChg chg="mod">
          <ac:chgData name="Brian Arkills" userId="c614da0370c9e185" providerId="LiveId" clId="{83748849-EAC1-4A3E-98F8-4FF3B0C26D88}" dt="2019-10-14T17:21:01.130" v="6532" actId="20577"/>
          <ac:spMkLst>
            <pc:docMk/>
            <pc:sldMk cId="520863411" sldId="330"/>
            <ac:spMk id="3" creationId="{CBE4D9CC-6547-49F1-B08B-D2FF52FF8CB0}"/>
          </ac:spMkLst>
        </pc:spChg>
        <pc:spChg chg="add del">
          <ac:chgData name="Brian Arkills" userId="c614da0370c9e185" providerId="LiveId" clId="{83748849-EAC1-4A3E-98F8-4FF3B0C26D88}" dt="2019-10-14T17:21:48.706" v="6534" actId="478"/>
          <ac:spMkLst>
            <pc:docMk/>
            <pc:sldMk cId="520863411" sldId="330"/>
            <ac:spMk id="4" creationId="{6116BC4E-CEA7-4650-BEBA-6FBFAE41EAEB}"/>
          </ac:spMkLst>
        </pc:spChg>
      </pc:sldChg>
      <pc:sldChg chg="addSp delSp modSp add">
        <pc:chgData name="Brian Arkills" userId="c614da0370c9e185" providerId="LiveId" clId="{83748849-EAC1-4A3E-98F8-4FF3B0C26D88}" dt="2019-10-14T17:20:00.423" v="6401"/>
        <pc:sldMkLst>
          <pc:docMk/>
          <pc:sldMk cId="3450468030" sldId="331"/>
        </pc:sldMkLst>
        <pc:spChg chg="mod">
          <ac:chgData name="Brian Arkills" userId="c614da0370c9e185" providerId="LiveId" clId="{83748849-EAC1-4A3E-98F8-4FF3B0C26D88}" dt="2019-09-25T21:41:37.320" v="4320" actId="20577"/>
          <ac:spMkLst>
            <pc:docMk/>
            <pc:sldMk cId="3450468030" sldId="331"/>
            <ac:spMk id="2" creationId="{24181E93-2D9D-40A5-B9A4-07B52A0A09A4}"/>
          </ac:spMkLst>
        </pc:spChg>
        <pc:spChg chg="del">
          <ac:chgData name="Brian Arkills" userId="c614da0370c9e185" providerId="LiveId" clId="{83748849-EAC1-4A3E-98F8-4FF3B0C26D88}" dt="2019-09-25T21:41:29.800" v="4312" actId="931"/>
          <ac:spMkLst>
            <pc:docMk/>
            <pc:sldMk cId="3450468030" sldId="331"/>
            <ac:spMk id="3" creationId="{C6060256-2288-43B2-BACE-5AB87EEBE9B1}"/>
          </ac:spMkLst>
        </pc:spChg>
        <pc:spChg chg="add del">
          <ac:chgData name="Brian Arkills" userId="c614da0370c9e185" providerId="LiveId" clId="{83748849-EAC1-4A3E-98F8-4FF3B0C26D88}" dt="2019-10-14T17:20:00.423" v="6401"/>
          <ac:spMkLst>
            <pc:docMk/>
            <pc:sldMk cId="3450468030" sldId="331"/>
            <ac:spMk id="6" creationId="{33204C38-792C-4C0F-BBC2-622B2638120C}"/>
          </ac:spMkLst>
        </pc:spChg>
        <pc:picChg chg="add mod">
          <ac:chgData name="Brian Arkills" userId="c614da0370c9e185" providerId="LiveId" clId="{83748849-EAC1-4A3E-98F8-4FF3B0C26D88}" dt="2019-09-25T21:41:29.800" v="4312" actId="931"/>
          <ac:picMkLst>
            <pc:docMk/>
            <pc:sldMk cId="3450468030" sldId="331"/>
            <ac:picMk id="5" creationId="{6E483223-CFF0-43B8-A7E4-897EED4F915E}"/>
          </ac:picMkLst>
        </pc:picChg>
      </pc:sldChg>
      <pc:sldChg chg="modSp add">
        <pc:chgData name="Brian Arkills" userId="c614da0370c9e185" providerId="LiveId" clId="{83748849-EAC1-4A3E-98F8-4FF3B0C26D88}" dt="2019-09-25T22:22:10.733" v="4683" actId="20577"/>
        <pc:sldMkLst>
          <pc:docMk/>
          <pc:sldMk cId="944027036" sldId="332"/>
        </pc:sldMkLst>
        <pc:spChg chg="mod">
          <ac:chgData name="Brian Arkills" userId="c614da0370c9e185" providerId="LiveId" clId="{83748849-EAC1-4A3E-98F8-4FF3B0C26D88}" dt="2019-09-25T22:18:22.675" v="4379" actId="20577"/>
          <ac:spMkLst>
            <pc:docMk/>
            <pc:sldMk cId="944027036" sldId="332"/>
            <ac:spMk id="2" creationId="{FFFD7ADD-8709-4F9B-AB1C-7A0287AC5673}"/>
          </ac:spMkLst>
        </pc:spChg>
        <pc:spChg chg="mod">
          <ac:chgData name="Brian Arkills" userId="c614da0370c9e185" providerId="LiveId" clId="{83748849-EAC1-4A3E-98F8-4FF3B0C26D88}" dt="2019-09-25T22:22:10.733" v="4683" actId="20577"/>
          <ac:spMkLst>
            <pc:docMk/>
            <pc:sldMk cId="944027036" sldId="332"/>
            <ac:spMk id="3" creationId="{C15DC4B7-7ACB-4574-A904-33F6BBA491A5}"/>
          </ac:spMkLst>
        </pc:spChg>
      </pc:sldChg>
      <pc:sldChg chg="modSp add">
        <pc:chgData name="Brian Arkills" userId="c614da0370c9e185" providerId="LiveId" clId="{83748849-EAC1-4A3E-98F8-4FF3B0C26D88}" dt="2019-09-26T16:37:40.657" v="5133" actId="15"/>
        <pc:sldMkLst>
          <pc:docMk/>
          <pc:sldMk cId="4254189251" sldId="333"/>
        </pc:sldMkLst>
        <pc:spChg chg="mod">
          <ac:chgData name="Brian Arkills" userId="c614da0370c9e185" providerId="LiveId" clId="{83748849-EAC1-4A3E-98F8-4FF3B0C26D88}" dt="2019-09-25T22:22:27.331" v="4713" actId="20577"/>
          <ac:spMkLst>
            <pc:docMk/>
            <pc:sldMk cId="4254189251" sldId="333"/>
            <ac:spMk id="2" creationId="{698BFAEE-D548-4CCB-991A-D3E5DC66F07F}"/>
          </ac:spMkLst>
        </pc:spChg>
        <pc:spChg chg="mod">
          <ac:chgData name="Brian Arkills" userId="c614da0370c9e185" providerId="LiveId" clId="{83748849-EAC1-4A3E-98F8-4FF3B0C26D88}" dt="2019-09-26T16:37:40.657" v="5133" actId="15"/>
          <ac:spMkLst>
            <pc:docMk/>
            <pc:sldMk cId="4254189251" sldId="333"/>
            <ac:spMk id="3" creationId="{08696F8A-FE49-4EEE-88D9-3E68CE0E83AF}"/>
          </ac:spMkLst>
        </pc:spChg>
      </pc:sldChg>
      <pc:sldChg chg="modSp add">
        <pc:chgData name="Brian Arkills" userId="c614da0370c9e185" providerId="LiveId" clId="{83748849-EAC1-4A3E-98F8-4FF3B0C26D88}" dt="2019-09-26T20:39:05.103" v="5457" actId="404"/>
        <pc:sldMkLst>
          <pc:docMk/>
          <pc:sldMk cId="2210719793" sldId="334"/>
        </pc:sldMkLst>
        <pc:spChg chg="mod">
          <ac:chgData name="Brian Arkills" userId="c614da0370c9e185" providerId="LiveId" clId="{83748849-EAC1-4A3E-98F8-4FF3B0C26D88}" dt="2019-09-26T20:34:55.407" v="5281" actId="20577"/>
          <ac:spMkLst>
            <pc:docMk/>
            <pc:sldMk cId="2210719793" sldId="334"/>
            <ac:spMk id="2" creationId="{80E630FC-6AE6-4B8E-B534-833BD2233A03}"/>
          </ac:spMkLst>
        </pc:spChg>
        <pc:spChg chg="mod">
          <ac:chgData name="Brian Arkills" userId="c614da0370c9e185" providerId="LiveId" clId="{83748849-EAC1-4A3E-98F8-4FF3B0C26D88}" dt="2019-09-26T20:39:05.103" v="5457" actId="404"/>
          <ac:spMkLst>
            <pc:docMk/>
            <pc:sldMk cId="2210719793" sldId="334"/>
            <ac:spMk id="3" creationId="{E57DF388-B2D7-49EA-A5F9-56F9ADE6E3CB}"/>
          </ac:spMkLst>
        </pc:spChg>
      </pc:sldChg>
      <pc:sldChg chg="add">
        <pc:chgData name="Brian Arkills" userId="c614da0370c9e185" providerId="LiveId" clId="{83748849-EAC1-4A3E-98F8-4FF3B0C26D88}" dt="2019-10-14T15:55:45.090" v="5860"/>
        <pc:sldMkLst>
          <pc:docMk/>
          <pc:sldMk cId="943335175" sldId="335"/>
        </pc:sldMkLst>
      </pc:sldChg>
      <pc:sldChg chg="addSp modSp add">
        <pc:chgData name="Brian Arkills" userId="c614da0370c9e185" providerId="LiveId" clId="{83748849-EAC1-4A3E-98F8-4FF3B0C26D88}" dt="2019-10-14T16:00:54.493" v="5966" actId="1035"/>
        <pc:sldMkLst>
          <pc:docMk/>
          <pc:sldMk cId="2288320310" sldId="336"/>
        </pc:sldMkLst>
        <pc:spChg chg="mod">
          <ac:chgData name="Brian Arkills" userId="c614da0370c9e185" providerId="LiveId" clId="{83748849-EAC1-4A3E-98F8-4FF3B0C26D88}" dt="2019-10-14T15:59:33.669" v="5918" actId="6549"/>
          <ac:spMkLst>
            <pc:docMk/>
            <pc:sldMk cId="2288320310" sldId="336"/>
            <ac:spMk id="2" creationId="{0CFA221F-9992-468F-AE82-2C9146062F9A}"/>
          </ac:spMkLst>
        </pc:spChg>
        <pc:spChg chg="mod">
          <ac:chgData name="Brian Arkills" userId="c614da0370c9e185" providerId="LiveId" clId="{83748849-EAC1-4A3E-98F8-4FF3B0C26D88}" dt="2019-10-14T16:00:46.840" v="5940" actId="1076"/>
          <ac:spMkLst>
            <pc:docMk/>
            <pc:sldMk cId="2288320310" sldId="336"/>
            <ac:spMk id="3" creationId="{481BA31D-9A0F-4F28-8354-1612E92E9EA8}"/>
          </ac:spMkLst>
        </pc:spChg>
        <pc:picChg chg="add mod">
          <ac:chgData name="Brian Arkills" userId="c614da0370c9e185" providerId="LiveId" clId="{83748849-EAC1-4A3E-98F8-4FF3B0C26D88}" dt="2019-10-14T16:00:54.493" v="5966" actId="1035"/>
          <ac:picMkLst>
            <pc:docMk/>
            <pc:sldMk cId="2288320310" sldId="336"/>
            <ac:picMk id="5" creationId="{0DD30ACD-6541-4A59-87C4-04B58952ACEF}"/>
          </ac:picMkLst>
        </pc:picChg>
      </pc:sldChg>
      <pc:sldChg chg="modSp add">
        <pc:chgData name="Brian Arkills" userId="c614da0370c9e185" providerId="LiveId" clId="{83748849-EAC1-4A3E-98F8-4FF3B0C26D88}" dt="2019-10-14T16:09:35.848" v="6165" actId="20577"/>
        <pc:sldMkLst>
          <pc:docMk/>
          <pc:sldMk cId="4075243587" sldId="337"/>
        </pc:sldMkLst>
        <pc:spChg chg="mod">
          <ac:chgData name="Brian Arkills" userId="c614da0370c9e185" providerId="LiveId" clId="{83748849-EAC1-4A3E-98F8-4FF3B0C26D88}" dt="2019-10-14T16:06:03.064" v="5992" actId="20577"/>
          <ac:spMkLst>
            <pc:docMk/>
            <pc:sldMk cId="4075243587" sldId="337"/>
            <ac:spMk id="2" creationId="{8095FACE-C376-4BF7-91A2-8B8760FD3ACA}"/>
          </ac:spMkLst>
        </pc:spChg>
        <pc:spChg chg="mod">
          <ac:chgData name="Brian Arkills" userId="c614da0370c9e185" providerId="LiveId" clId="{83748849-EAC1-4A3E-98F8-4FF3B0C26D88}" dt="2019-10-14T16:09:35.848" v="6165" actId="20577"/>
          <ac:spMkLst>
            <pc:docMk/>
            <pc:sldMk cId="4075243587" sldId="337"/>
            <ac:spMk id="3" creationId="{B00B458A-A965-4FFE-B20D-E0549C165CC9}"/>
          </ac:spMkLst>
        </pc:spChg>
      </pc:sldChg>
      <pc:sldChg chg="add">
        <pc:chgData name="Brian Arkills" userId="c614da0370c9e185" providerId="LiveId" clId="{83748849-EAC1-4A3E-98F8-4FF3B0C26D88}" dt="2019-10-14T16:16:46.415" v="6285"/>
        <pc:sldMkLst>
          <pc:docMk/>
          <pc:sldMk cId="487581973" sldId="1851"/>
        </pc:sldMkLst>
      </pc:sldChg>
      <pc:sldChg chg="add">
        <pc:chgData name="Brian Arkills" userId="c614da0370c9e185" providerId="LiveId" clId="{83748849-EAC1-4A3E-98F8-4FF3B0C26D88}" dt="2019-10-14T16:16:46.415" v="6285"/>
        <pc:sldMkLst>
          <pc:docMk/>
          <pc:sldMk cId="351247016" sldId="1854"/>
        </pc:sldMkLst>
      </pc:sldChg>
      <pc:sldChg chg="delSp modSp add">
        <pc:chgData name="Brian Arkills" userId="c614da0370c9e185" providerId="LiveId" clId="{83748849-EAC1-4A3E-98F8-4FF3B0C26D88}" dt="2019-10-14T16:21:11.832" v="6311"/>
        <pc:sldMkLst>
          <pc:docMk/>
          <pc:sldMk cId="4119222049" sldId="1855"/>
        </pc:sldMkLst>
        <pc:spChg chg="mod">
          <ac:chgData name="Brian Arkills" userId="c614da0370c9e185" providerId="LiveId" clId="{83748849-EAC1-4A3E-98F8-4FF3B0C26D88}" dt="2019-10-14T16:20:58.412" v="6310" actId="6549"/>
          <ac:spMkLst>
            <pc:docMk/>
            <pc:sldMk cId="4119222049" sldId="1855"/>
            <ac:spMk id="3" creationId="{00000000-0000-0000-0000-000000000000}"/>
          </ac:spMkLst>
        </pc:spChg>
        <pc:spChg chg="del">
          <ac:chgData name="Brian Arkills" userId="c614da0370c9e185" providerId="LiveId" clId="{83748849-EAC1-4A3E-98F8-4FF3B0C26D88}" dt="2019-10-14T16:21:11.832" v="6311"/>
          <ac:spMkLst>
            <pc:docMk/>
            <pc:sldMk cId="4119222049" sldId="1855"/>
            <ac:spMk id="4" creationId="{F6C7BE36-5658-4BC8-B497-0931A0C81066}"/>
          </ac:spMkLst>
        </pc:spChg>
      </pc:sldChg>
      <pc:sldChg chg="addSp delSp modSp add">
        <pc:chgData name="Brian Arkills" userId="c614da0370c9e185" providerId="LiveId" clId="{83748849-EAC1-4A3E-98F8-4FF3B0C26D88}" dt="2019-10-14T16:21:17.817" v="6317"/>
        <pc:sldMkLst>
          <pc:docMk/>
          <pc:sldMk cId="3800820041" sldId="1856"/>
        </pc:sldMkLst>
        <pc:spChg chg="mod">
          <ac:chgData name="Brian Arkills" userId="c614da0370c9e185" providerId="LiveId" clId="{83748849-EAC1-4A3E-98F8-4FF3B0C26D88}" dt="2019-10-14T16:20:51.552" v="6309" actId="20577"/>
          <ac:spMkLst>
            <pc:docMk/>
            <pc:sldMk cId="3800820041" sldId="1856"/>
            <ac:spMk id="2" creationId="{E5D7F253-3F88-4D0C-8240-7285407BE1FF}"/>
          </ac:spMkLst>
        </pc:spChg>
        <pc:spChg chg="del">
          <ac:chgData name="Brian Arkills" userId="c614da0370c9e185" providerId="LiveId" clId="{83748849-EAC1-4A3E-98F8-4FF3B0C26D88}" dt="2019-10-14T16:20:27.518" v="6292" actId="931"/>
          <ac:spMkLst>
            <pc:docMk/>
            <pc:sldMk cId="3800820041" sldId="1856"/>
            <ac:spMk id="3" creationId="{33007579-E1E6-497E-B983-1DEB2EDDFDCD}"/>
          </ac:spMkLst>
        </pc:spChg>
        <pc:spChg chg="add">
          <ac:chgData name="Brian Arkills" userId="c614da0370c9e185" providerId="LiveId" clId="{83748849-EAC1-4A3E-98F8-4FF3B0C26D88}" dt="2019-10-14T16:21:17.817" v="6317"/>
          <ac:spMkLst>
            <pc:docMk/>
            <pc:sldMk cId="3800820041" sldId="1856"/>
            <ac:spMk id="6" creationId="{6E13412D-AB61-4137-8FCE-B7E08E142760}"/>
          </ac:spMkLst>
        </pc:spChg>
        <pc:picChg chg="add mod">
          <ac:chgData name="Brian Arkills" userId="c614da0370c9e185" providerId="LiveId" clId="{83748849-EAC1-4A3E-98F8-4FF3B0C26D88}" dt="2019-10-14T16:21:15.635" v="6316" actId="1035"/>
          <ac:picMkLst>
            <pc:docMk/>
            <pc:sldMk cId="3800820041" sldId="1856"/>
            <ac:picMk id="5" creationId="{A4DA0209-BBC4-4C86-9849-2F93C9DE02B9}"/>
          </ac:picMkLst>
        </pc:picChg>
      </pc:sldChg>
      <pc:sldChg chg="add">
        <pc:chgData name="Brian Arkills" userId="c614da0370c9e185" providerId="LiveId" clId="{83748849-EAC1-4A3E-98F8-4FF3B0C26D88}" dt="2019-10-14T16:22:21.991" v="6321"/>
        <pc:sldMkLst>
          <pc:docMk/>
          <pc:sldMk cId="2666107594" sldId="1857"/>
        </pc:sldMkLst>
      </pc:sldChg>
      <pc:sldChg chg="add">
        <pc:chgData name="Brian Arkills" userId="c614da0370c9e185" providerId="LiveId" clId="{83748849-EAC1-4A3E-98F8-4FF3B0C26D88}" dt="2019-10-14T17:19:48.048" v="6400"/>
        <pc:sldMkLst>
          <pc:docMk/>
          <pc:sldMk cId="3791464671" sldId="1858"/>
        </pc:sldMkLst>
      </pc:sldChg>
      <pc:sldChg chg="modSp add">
        <pc:chgData name="Brian Arkills" userId="c614da0370c9e185" providerId="LiveId" clId="{83748849-EAC1-4A3E-98F8-4FF3B0C26D88}" dt="2019-10-14T17:28:06.262" v="6566" actId="20577"/>
        <pc:sldMkLst>
          <pc:docMk/>
          <pc:sldMk cId="2383642118" sldId="1859"/>
        </pc:sldMkLst>
        <pc:spChg chg="mod">
          <ac:chgData name="Brian Arkills" userId="c614da0370c9e185" providerId="LiveId" clId="{83748849-EAC1-4A3E-98F8-4FF3B0C26D88}" dt="2019-10-14T17:28:06.262" v="6566" actId="20577"/>
          <ac:spMkLst>
            <pc:docMk/>
            <pc:sldMk cId="2383642118" sldId="1859"/>
            <ac:spMk id="3" creationId="{00000000-0000-0000-0000-000000000000}"/>
          </ac:spMkLst>
        </pc:spChg>
      </pc:sldChg>
      <pc:sldChg chg="modSp add">
        <pc:chgData name="Brian Arkills" userId="c614da0370c9e185" providerId="LiveId" clId="{83748849-EAC1-4A3E-98F8-4FF3B0C26D88}" dt="2019-10-14T17:27:25.816" v="6542" actId="20577"/>
        <pc:sldMkLst>
          <pc:docMk/>
          <pc:sldMk cId="1342621829" sldId="1860"/>
        </pc:sldMkLst>
        <pc:spChg chg="mod">
          <ac:chgData name="Brian Arkills" userId="c614da0370c9e185" providerId="LiveId" clId="{83748849-EAC1-4A3E-98F8-4FF3B0C26D88}" dt="2019-10-14T17:27:25.816" v="6542" actId="20577"/>
          <ac:spMkLst>
            <pc:docMk/>
            <pc:sldMk cId="1342621829" sldId="18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217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217" y="8841738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4D4E41-420D-46E6-B0BE-7AC271C4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2459"/>
            <a:ext cx="5642610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4467067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34459" y="8841738"/>
            <a:ext cx="101717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EAB19A-6C0B-4755-8EC4-A12081D2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38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©2006 University of Washington. All rights reserved.</a:t>
            </a:r>
          </a:p>
          <a:p>
            <a:r>
              <a:rPr lang="en-US"/>
              <a:t>This presentation is for informational purposes only. </a:t>
            </a:r>
          </a:p>
          <a:p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6505E-2221-4F5F-AD9B-A3C9D056482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8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EAB19A-6C0B-4755-8EC4-A12081D2944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94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EAB19A-6C0B-4755-8EC4-A12081D2944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0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kill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843087"/>
            <a:ext cx="8077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276600"/>
            <a:ext cx="6400800" cy="1752600"/>
          </a:xfrm>
        </p:spPr>
        <p:txBody>
          <a:bodyPr/>
          <a:lstStyle>
            <a:lvl1pPr marL="0" indent="0" algn="r">
              <a:lnSpc>
                <a:spcPct val="90000"/>
              </a:lnSpc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6035040"/>
            <a:ext cx="2743200" cy="351190"/>
          </a:xfrm>
          <a:prstGeom prst="rect">
            <a:avLst/>
          </a:prstGeom>
          <a:effectLst>
            <a:glow rad="152400">
              <a:schemeClr val="accent1"/>
            </a:glow>
          </a:effectLst>
        </p:spPr>
      </p:pic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3EA769-5577-4CAA-98B5-02E5BD67FF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hidden">
          <a:xfrm>
            <a:off x="2" y="1"/>
            <a:ext cx="9143997" cy="151892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197" y="457200"/>
            <a:ext cx="6858000" cy="553998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9793" y="2019300"/>
            <a:ext cx="8263890" cy="1686616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171450" indent="0">
              <a:buNone/>
              <a:defRPr/>
            </a:lvl2pPr>
            <a:lvl3pPr marL="342900" indent="0">
              <a:buNone/>
              <a:defRPr/>
            </a:lvl3pPr>
            <a:lvl4pPr marL="51435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9D39E5-3A5A-4A07-B14E-83AF2846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Microsoft Confidential</a:t>
            </a:r>
          </a:p>
        </p:txBody>
      </p:sp>
    </p:spTree>
    <p:extLst>
      <p:ext uri="{BB962C8B-B14F-4D97-AF65-F5344CB8AC3E}">
        <p14:creationId xmlns:p14="http://schemas.microsoft.com/office/powerpoint/2010/main" val="2101311345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905">
          <p15:clr>
            <a:srgbClr val="5ACBF0"/>
          </p15:clr>
        </p15:guide>
        <p15:guide id="4" orient="horz" pos="1272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rkills.png"/>
          <p:cNvPicPr>
            <a:picLocks noChangeAspect="1"/>
          </p:cNvPicPr>
          <p:nvPr/>
        </p:nvPicPr>
        <p:blipFill rotWithShape="1">
          <a:blip r:embed="rId14"/>
          <a:srcRect b="18934"/>
          <a:stretch/>
        </p:blipFill>
        <p:spPr bwMode="auto">
          <a:xfrm>
            <a:off x="0" y="-76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50"/>
          <a:stretch/>
        </p:blipFill>
        <p:spPr>
          <a:xfrm>
            <a:off x="8163305" y="685800"/>
            <a:ext cx="752095" cy="548640"/>
          </a:xfrm>
          <a:prstGeom prst="rect">
            <a:avLst/>
          </a:prstGeom>
          <a:effectLst>
            <a:glow rad="88900">
              <a:schemeClr val="accent1">
                <a:alpha val="75000"/>
              </a:schemeClr>
            </a:glo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7" r:id="rId12"/>
  </p:sldLayoutIdLst>
  <p:transition spd="med">
    <p:strips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13" Type="http://schemas.openxmlformats.org/officeDocument/2006/relationships/slide" Target="slide37.xml"/><Relationship Id="rId3" Type="http://schemas.openxmlformats.org/officeDocument/2006/relationships/slide" Target="slide14.xml"/><Relationship Id="rId7" Type="http://schemas.openxmlformats.org/officeDocument/2006/relationships/slide" Target="slide28.xml"/><Relationship Id="rId12" Type="http://schemas.openxmlformats.org/officeDocument/2006/relationships/slide" Target="slide36.xml"/><Relationship Id="rId2" Type="http://schemas.openxmlformats.org/officeDocument/2006/relationships/slide" Target="slide3.xml"/><Relationship Id="rId16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11" Type="http://schemas.openxmlformats.org/officeDocument/2006/relationships/slide" Target="slide35.xml"/><Relationship Id="rId5" Type="http://schemas.openxmlformats.org/officeDocument/2006/relationships/slide" Target="slide18.xml"/><Relationship Id="rId15" Type="http://schemas.openxmlformats.org/officeDocument/2006/relationships/slide" Target="slide41.xml"/><Relationship Id="rId10" Type="http://schemas.openxmlformats.org/officeDocument/2006/relationships/slide" Target="slide34.xml"/><Relationship Id="rId4" Type="http://schemas.openxmlformats.org/officeDocument/2006/relationships/slide" Target="slide17.xml"/><Relationship Id="rId9" Type="http://schemas.openxmlformats.org/officeDocument/2006/relationships/slide" Target="slide31.xml"/><Relationship Id="rId14" Type="http://schemas.openxmlformats.org/officeDocument/2006/relationships/slide" Target="slide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tconnect.uw.edu/wares/msinf/aad/new-aad-tena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cac.washington.edu/x/5wVNB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jairocadena.com/2016/11/08/how-sso-works-in-windows-10-devices/" TargetMode="External"/><Relationship Id="rId2" Type="http://schemas.openxmlformats.org/officeDocument/2006/relationships/hyperlink" Target="https://docs.microsoft.com/en-us/azure/active-directory/active-directory-configurable-token-lifetim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s.technet.microsoft.com/educloud/2017/06/14/how-to-kill-an-active-user-session-in-office-365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powershell/module/azuread/revoke-azureaduserallrefreshtoken" TargetMode="External"/><Relationship Id="rId2" Type="http://schemas.openxmlformats.org/officeDocument/2006/relationships/hyperlink" Target="https://docs.microsoft.com/powershell/module/azuread/revoke-azureadsignedinuserallrefreshtoken" TargetMode="External"/><Relationship Id="rId1" Type="http://schemas.openxmlformats.org/officeDocument/2006/relationships/slideLayout" Target="../slideLayouts/slideLayout12.xml"/><Relationship Id="rId5" Type="http://schemas.openxmlformats.org/officeDocument/2006/relationships/slide" Target="slide12.xml"/><Relationship Id="rId4" Type="http://schemas.openxmlformats.org/officeDocument/2006/relationships/hyperlink" Target="https://docs.microsoft.com/en-us/azure/active-directory/develop/v1-protocols-openid-connect-code#single-sign-out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itconnect.uw.edu/wares/msinf/aad/apps/basic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azure/architecture/reference-architectures/hybrid-networking/shared-services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sz="3600" dirty="0"/>
              <a:t>MS Tech: What’s changing at UW?</a:t>
            </a:r>
            <a:br>
              <a:rPr lang="en-US" sz="3600" dirty="0"/>
            </a:br>
            <a:r>
              <a:rPr lang="en-US" sz="2400" dirty="0"/>
              <a:t> October 2019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z="2400" u="sng" dirty="0"/>
              <a:t>Brian Arkills</a:t>
            </a:r>
          </a:p>
          <a:p>
            <a:pPr algn="l" eaLnBrk="1" hangingPunct="1"/>
            <a:r>
              <a:rPr lang="en-US" sz="2400" u="sng" dirty="0"/>
              <a:t>Microsoft Solutions Architect</a:t>
            </a:r>
          </a:p>
          <a:p>
            <a:pPr algn="l" eaLnBrk="1" hangingPunct="1"/>
            <a:r>
              <a:rPr lang="en-US" sz="2400" u="sng" dirty="0"/>
              <a:t>UW-IT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C72E3-D873-4B34-9B29-85CBBB0DA994}"/>
              </a:ext>
            </a:extLst>
          </p:cNvPr>
          <p:cNvSpPr txBox="1"/>
          <p:nvPr/>
        </p:nvSpPr>
        <p:spPr>
          <a:xfrm>
            <a:off x="152400" y="152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Managed Workstation is hiring—ask me for details! 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278D3-F925-4B40-9063-C3380FC5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Unclear when, but high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7696F-35D6-4123-9414-6D349DFE0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InTune</a:t>
            </a:r>
            <a:r>
              <a:rPr lang="en-US" dirty="0"/>
              <a:t> shared service offering</a:t>
            </a:r>
          </a:p>
          <a:p>
            <a:r>
              <a:rPr lang="en-US" dirty="0"/>
              <a:t>UW Medicine AMC domain shift?</a:t>
            </a:r>
          </a:p>
          <a:p>
            <a:r>
              <a:rPr lang="en-US" dirty="0"/>
              <a:t>Clear UW-IT strategy for MS</a:t>
            </a:r>
          </a:p>
          <a:p>
            <a:r>
              <a:rPr lang="en-US" dirty="0"/>
              <a:t>M365 A5 capabilities</a:t>
            </a:r>
          </a:p>
          <a:p>
            <a:pPr lvl="1"/>
            <a:r>
              <a:rPr lang="en-US" dirty="0"/>
              <a:t>Defender ATP, Cloud App Security, Azure Info Protection, Exchange ATP, </a:t>
            </a:r>
            <a:r>
              <a:rPr lang="en-US" dirty="0" err="1"/>
              <a:t>PowerBI</a:t>
            </a:r>
            <a:r>
              <a:rPr lang="en-US" dirty="0"/>
              <a:t>, To-Do (plan 3), Premium Encryption in O365</a:t>
            </a:r>
          </a:p>
          <a:p>
            <a:r>
              <a:rPr lang="en-US" dirty="0"/>
              <a:t>Direct group sync integration for Azure AD/O365</a:t>
            </a:r>
          </a:p>
          <a:p>
            <a:pPr lvl="1"/>
            <a:r>
              <a:rPr lang="en-US" dirty="0"/>
              <a:t>Office groups, Teams, DLs,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Modernize existing AD user provisioning integrations</a:t>
            </a:r>
          </a:p>
          <a:p>
            <a:r>
              <a:rPr lang="en-US" dirty="0"/>
              <a:t>Build economies of scale around Managed Workstation infrastructure?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35109"/>
      </p:ext>
    </p:extLst>
  </p:cSld>
  <p:clrMapOvr>
    <a:masterClrMapping/>
  </p:clrMapOvr>
  <p:transition spd="med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Questions? Unmet Business Needs?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05000"/>
            <a:ext cx="3114675" cy="156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505200"/>
            <a:ext cx="2667000" cy="2667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32CD98-B3DE-482F-B7E0-25E89B5E1BC8}"/>
              </a:ext>
            </a:extLst>
          </p:cNvPr>
          <p:cNvSpPr txBox="1"/>
          <p:nvPr/>
        </p:nvSpPr>
        <p:spPr>
          <a:xfrm>
            <a:off x="457200" y="53340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Yes, I have a bunch more slides if you don’t have questions, but I’ve dominated the direction so far, so your turn. 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92795"/>
      </p:ext>
    </p:extLst>
  </p:cSld>
  <p:clrMapOvr>
    <a:masterClrMapping/>
  </p:clrMapOvr>
  <p:transition spd="med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Informal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Lacking audience-provided topics, here are seed topics:</a:t>
            </a:r>
          </a:p>
          <a:p>
            <a:r>
              <a:rPr lang="en-US" sz="1800" dirty="0">
                <a:hlinkClick r:id="rId2" action="ppaction://hlinksldjump"/>
              </a:rPr>
              <a:t>When should new tenant be created?:</a:t>
            </a:r>
            <a:r>
              <a:rPr lang="en-US" sz="1800" dirty="0"/>
              <a:t> 1 slide</a:t>
            </a:r>
            <a:endParaRPr lang="en-US" sz="1800" dirty="0">
              <a:hlinkClick r:id="rId2" action="ppaction://hlinksldjump"/>
            </a:endParaRPr>
          </a:p>
          <a:p>
            <a:r>
              <a:rPr lang="en-US" sz="1800" dirty="0">
                <a:hlinkClick r:id="rId3" action="ppaction://hlinksldjump"/>
              </a:rPr>
              <a:t>MFA with UW Microsoft technologies</a:t>
            </a:r>
            <a:r>
              <a:rPr lang="en-US" sz="1800" dirty="0"/>
              <a:t>: 3 slides</a:t>
            </a:r>
          </a:p>
          <a:p>
            <a:r>
              <a:rPr lang="en-US" sz="1800" dirty="0">
                <a:hlinkClick r:id="rId4" action="ppaction://hlinksldjump"/>
              </a:rPr>
              <a:t>UW’s MS Campus Agreement</a:t>
            </a:r>
            <a:r>
              <a:rPr lang="en-US" sz="1800" dirty="0"/>
              <a:t> : 1 slide</a:t>
            </a:r>
          </a:p>
          <a:p>
            <a:r>
              <a:rPr lang="en-US" sz="1800" dirty="0">
                <a:hlinkClick r:id="rId5" action="ppaction://hlinksldjump"/>
              </a:rPr>
              <a:t>AAD tokens: different types, lifetime, revocation</a:t>
            </a:r>
            <a:r>
              <a:rPr lang="en-US" sz="1800" dirty="0"/>
              <a:t> : 4 slides</a:t>
            </a:r>
          </a:p>
          <a:p>
            <a:r>
              <a:rPr lang="en-US" sz="1800" dirty="0">
                <a:hlinkClick r:id="rId6" action="ppaction://hlinksldjump"/>
              </a:rPr>
              <a:t>AAD Apps: OAuth &amp; user consent</a:t>
            </a:r>
            <a:r>
              <a:rPr lang="en-US" sz="1800" dirty="0"/>
              <a:t> : 6 slides (pair with tokens topic)</a:t>
            </a:r>
          </a:p>
          <a:p>
            <a:r>
              <a:rPr lang="en-US" sz="1800" dirty="0">
                <a:hlinkClick r:id="rId7" action="ppaction://hlinksldjump"/>
              </a:rPr>
              <a:t>AAD App Proxy (Hybrid </a:t>
            </a:r>
            <a:r>
              <a:rPr lang="en-US" sz="1800" dirty="0" err="1">
                <a:hlinkClick r:id="rId7" action="ppaction://hlinksldjump"/>
              </a:rPr>
              <a:t>AuthN</a:t>
            </a:r>
            <a:r>
              <a:rPr lang="en-US" sz="1800" dirty="0">
                <a:hlinkClick r:id="rId7" action="ppaction://hlinksldjump"/>
              </a:rPr>
              <a:t>)</a:t>
            </a:r>
            <a:r>
              <a:rPr lang="en-US" sz="1800" dirty="0"/>
              <a:t> : 2 slides</a:t>
            </a:r>
          </a:p>
          <a:p>
            <a:r>
              <a:rPr lang="en-US" sz="1800" dirty="0">
                <a:hlinkClick r:id="rId8" action="ppaction://hlinksldjump"/>
              </a:rPr>
              <a:t>AAD Device Registration Service</a:t>
            </a:r>
            <a:endParaRPr lang="en-US" sz="1800" dirty="0"/>
          </a:p>
          <a:p>
            <a:r>
              <a:rPr lang="en-US" sz="1800" dirty="0">
                <a:hlinkClick r:id="rId9" action="ppaction://hlinksldjump"/>
              </a:rPr>
              <a:t>AAD Conditional Access: control token issuance</a:t>
            </a:r>
            <a:r>
              <a:rPr lang="en-US" sz="1800" dirty="0"/>
              <a:t> : 3 slides</a:t>
            </a:r>
          </a:p>
          <a:p>
            <a:r>
              <a:rPr lang="en-US" sz="1800" dirty="0" err="1">
                <a:hlinkClick r:id="rId10" action="ppaction://hlinksldjump"/>
              </a:rPr>
              <a:t>InTune</a:t>
            </a:r>
            <a:r>
              <a:rPr lang="en-US" sz="1800" dirty="0">
                <a:hlinkClick r:id="rId10" action="ppaction://hlinksldjump"/>
              </a:rPr>
              <a:t> service?</a:t>
            </a:r>
            <a:r>
              <a:rPr lang="en-US" sz="1800" dirty="0"/>
              <a:t> : 1 slide</a:t>
            </a:r>
          </a:p>
          <a:p>
            <a:r>
              <a:rPr lang="en-US" sz="1800" dirty="0">
                <a:hlinkClick r:id="rId11" action="ppaction://hlinksldjump"/>
              </a:rPr>
              <a:t>Azure Info Protection: control data access</a:t>
            </a:r>
            <a:r>
              <a:rPr lang="en-US" sz="1800" dirty="0"/>
              <a:t> : 1 slide</a:t>
            </a:r>
          </a:p>
          <a:p>
            <a:r>
              <a:rPr lang="en-US" sz="1800" dirty="0">
                <a:hlinkClick r:id="rId12" action="ppaction://hlinksldjump"/>
              </a:rPr>
              <a:t>AAD Roles: PIM, RBAC, AUs</a:t>
            </a:r>
            <a:r>
              <a:rPr lang="en-US" sz="1800" dirty="0"/>
              <a:t> : 1 slide</a:t>
            </a:r>
          </a:p>
          <a:p>
            <a:r>
              <a:rPr lang="en-US" sz="2000" dirty="0">
                <a:hlinkClick r:id="rId13" action="ppaction://hlinksldjump"/>
              </a:rPr>
              <a:t>Inactive users update</a:t>
            </a:r>
            <a:r>
              <a:rPr lang="en-US" sz="2000" dirty="0"/>
              <a:t> : 1 slide</a:t>
            </a:r>
          </a:p>
          <a:p>
            <a:r>
              <a:rPr lang="en-US" sz="2000" dirty="0">
                <a:hlinkClick r:id="rId14" action="ppaction://hlinksldjump"/>
              </a:rPr>
              <a:t>Pass the Hash mitigations: ATA, PAM, PAWs</a:t>
            </a:r>
            <a:r>
              <a:rPr lang="en-US" sz="2000" dirty="0"/>
              <a:t> : 3 slides</a:t>
            </a:r>
          </a:p>
          <a:p>
            <a:r>
              <a:rPr lang="en-US" sz="2000" dirty="0">
                <a:hlinkClick r:id="rId15" action="ppaction://hlinksldjump"/>
              </a:rPr>
              <a:t>Hybrid Cloud, DCs, &amp; AAD-DS</a:t>
            </a:r>
            <a:r>
              <a:rPr lang="en-US" sz="2000" dirty="0"/>
              <a:t> : 5 slides</a:t>
            </a:r>
          </a:p>
          <a:p>
            <a:r>
              <a:rPr lang="en-US" sz="2000" dirty="0">
                <a:hlinkClick r:id="rId16" action="ppaction://hlinksldjump"/>
              </a:rPr>
              <a:t>Architecture pictures</a:t>
            </a:r>
            <a:r>
              <a:rPr lang="en-US" sz="2000" dirty="0"/>
              <a:t>: 2 slides</a:t>
            </a:r>
          </a:p>
        </p:txBody>
      </p:sp>
    </p:spTree>
    <p:extLst>
      <p:ext uri="{BB962C8B-B14F-4D97-AF65-F5344CB8AC3E}">
        <p14:creationId xmlns:p14="http://schemas.microsoft.com/office/powerpoint/2010/main" val="2190620339"/>
      </p:ext>
    </p:extLst>
  </p:cSld>
  <p:clrMapOvr>
    <a:masterClrMapping/>
  </p:clrMapOvr>
  <p:transition spd="med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a new AAD tenant be Created?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hlinkClick r:id="rId2"/>
              </a:rPr>
              <a:t>https://itconnect.uw.edu/wares/msinf/aad/new-aad-tenant/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Visit this page! Good background &amp; subscription links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83" y="1940967"/>
            <a:ext cx="4391742" cy="29056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266" y="4604379"/>
            <a:ext cx="5258534" cy="1095528"/>
          </a:xfrm>
          <a:prstGeom prst="rect">
            <a:avLst/>
          </a:prstGeom>
          <a:effectLst>
            <a:softEdge rad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DB0125-1F58-457F-876A-0FCB7D191B75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6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35175"/>
      </p:ext>
    </p:extLst>
  </p:cSld>
  <p:clrMapOvr>
    <a:masterClrMapping/>
  </p:clrMapOvr>
  <p:transition spd="med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640D-7691-4A58-B0A9-D2BCAF37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MFA for Azure AD &amp; O365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C0125-7455-48CE-A03E-172F18D9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launched</a:t>
            </a:r>
          </a:p>
          <a:p>
            <a:r>
              <a:rPr lang="en-US" dirty="0"/>
              <a:t>Duo is primary solution; other design in progress</a:t>
            </a:r>
          </a:p>
          <a:p>
            <a:r>
              <a:rPr lang="en-US" dirty="0"/>
              <a:t>Possible outcomes: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Simplify greatly: stop doing federated authentication &amp; move to Password Hash Sync, with different UI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Continue existing double federation arch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“Remember me” to save Duo costs</a:t>
            </a:r>
          </a:p>
          <a:p>
            <a:pPr marL="514350" indent="-457200"/>
            <a:r>
              <a:rPr lang="en-US" dirty="0"/>
              <a:t>Certainties:</a:t>
            </a:r>
          </a:p>
          <a:p>
            <a:pPr marL="914400" lvl="1" indent="-457200"/>
            <a:r>
              <a:rPr lang="en-US" dirty="0"/>
              <a:t>Default result of enable: MFA required for all AAD apps</a:t>
            </a:r>
          </a:p>
          <a:p>
            <a:pPr marL="914400" lvl="1" indent="-457200"/>
            <a:r>
              <a:rPr lang="en-US" dirty="0"/>
              <a:t>Legacy clients compatibility = possible user impact</a:t>
            </a:r>
          </a:p>
          <a:p>
            <a:pPr marL="914400" lvl="1" indent="-457200"/>
            <a:r>
              <a:rPr lang="en-US" dirty="0"/>
              <a:t>Opt-in to enable?</a:t>
            </a:r>
          </a:p>
          <a:p>
            <a:pPr marL="914400" lvl="1" indent="-457200"/>
            <a:r>
              <a:rPr lang="en-US" dirty="0"/>
              <a:t>Conditional Access policies</a:t>
            </a:r>
          </a:p>
        </p:txBody>
      </p:sp>
    </p:spTree>
    <p:extLst>
      <p:ext uri="{BB962C8B-B14F-4D97-AF65-F5344CB8AC3E}">
        <p14:creationId xmlns:p14="http://schemas.microsoft.com/office/powerpoint/2010/main" val="2316159615"/>
      </p:ext>
    </p:extLst>
  </p:cSld>
  <p:clrMapOvr>
    <a:masterClrMapping/>
  </p:clrMapOvr>
  <p:transition spd="med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A221F-9992-468F-AE82-2C914606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MFA: architectural decision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BA31D-9A0F-4F28-8354-1612E92E9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2667000"/>
          </a:xfrm>
        </p:spPr>
        <p:txBody>
          <a:bodyPr/>
          <a:lstStyle/>
          <a:p>
            <a:pPr lvl="1"/>
            <a:r>
              <a:rPr lang="en-US" dirty="0"/>
              <a:t>Where do I trigger the need for MFA?</a:t>
            </a:r>
          </a:p>
          <a:p>
            <a:pPr lvl="1"/>
            <a:r>
              <a:rPr lang="en-US" dirty="0"/>
              <a:t>Where do I enforce MFA?</a:t>
            </a:r>
          </a:p>
          <a:p>
            <a:pPr lvl="1"/>
            <a:r>
              <a:rPr lang="en-US" dirty="0"/>
              <a:t>Block legacy authentication?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D30ACD-6541-4A59-87C4-04B58952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522" y="2819400"/>
            <a:ext cx="5901078" cy="379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320310"/>
      </p:ext>
    </p:extLst>
  </p:cSld>
  <p:clrMapOvr>
    <a:masterClrMapping/>
  </p:clrMapOvr>
  <p:transition spd="med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5FACE-C376-4BF7-91A2-8B8760FD3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MFA: Windows host-based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B458A-A965-4FFE-B20D-E0549C165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Aside from Hello for Business, no good way to require 2FA at AD level</a:t>
            </a:r>
          </a:p>
          <a:p>
            <a:r>
              <a:rPr lang="en-US" dirty="0" err="1"/>
              <a:t>HfB</a:t>
            </a:r>
            <a:r>
              <a:rPr lang="en-US" dirty="0"/>
              <a:t> not considered strategic -&gt; no investment planned</a:t>
            </a:r>
          </a:p>
          <a:p>
            <a:r>
              <a:rPr lang="en-US" dirty="0"/>
              <a:t>Duo integration for Windows (RDP): </a:t>
            </a:r>
            <a:r>
              <a:rPr lang="en-US" dirty="0">
                <a:hlinkClick r:id="rId2"/>
              </a:rPr>
              <a:t>https://wiki.cac.washington.edu/x/5wVNBQ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5243587"/>
      </p:ext>
    </p:extLst>
  </p:cSld>
  <p:clrMapOvr>
    <a:masterClrMapping/>
  </p:clrMapOvr>
  <p:transition spd="med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B5F03-ECC2-43DD-B620-470A9468A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UW’s MS Campus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FBC0E-1E8B-46C8-94EB-26AD5DAA3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Microsoft 365 A3 licenses in quantities equivalent to (Workday count of employees) + (IPEDS count of students)</a:t>
            </a:r>
          </a:p>
          <a:p>
            <a:r>
              <a:rPr lang="en-US" dirty="0"/>
              <a:t>UW-IT has entitled/assigned A3 to:</a:t>
            </a:r>
          </a:p>
          <a:p>
            <a:pPr lvl="1"/>
            <a:r>
              <a:rPr lang="en-US" dirty="0"/>
              <a:t>Employees (including UW Medicine workforce)</a:t>
            </a:r>
          </a:p>
          <a:p>
            <a:pPr lvl="1"/>
            <a:r>
              <a:rPr lang="en-US" dirty="0"/>
              <a:t>Students</a:t>
            </a:r>
          </a:p>
          <a:p>
            <a:pPr lvl="1"/>
            <a:r>
              <a:rPr lang="en-US" dirty="0"/>
              <a:t>PRT enabled other UW NetIDs</a:t>
            </a:r>
          </a:p>
          <a:p>
            <a:r>
              <a:rPr lang="en-US" dirty="0"/>
              <a:t>Lost entitlement -&gt; loss of license (includes mailbox)</a:t>
            </a:r>
          </a:p>
          <a:p>
            <a:r>
              <a:rPr lang="en-US" dirty="0"/>
              <a:t>Note: Lots of possible things which require shared service design &amp; central commitment to facilitate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8C418-6FCE-47DA-8C1F-CD303FF54601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19911"/>
      </p:ext>
    </p:extLst>
  </p:cSld>
  <p:clrMapOvr>
    <a:masterClrMapping/>
  </p:clrMapOvr>
  <p:transition spd="med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tokens –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000" baseline="30000" dirty="0"/>
              <a:t>References:</a:t>
            </a:r>
            <a:endParaRPr lang="en-US" sz="2000" baseline="30000" dirty="0">
              <a:hlinkClick r:id="rId2"/>
            </a:endParaRPr>
          </a:p>
          <a:p>
            <a:pPr marL="0" indent="0">
              <a:buNone/>
            </a:pPr>
            <a:r>
              <a:rPr lang="en-US" sz="1600" baseline="30000" dirty="0">
                <a:hlinkClick r:id="rId2"/>
              </a:rPr>
              <a:t>https://docs.microsoft.com/en-us/azure/active-directory/active-directory-configurable-token-lifetimes</a:t>
            </a:r>
            <a:endParaRPr lang="en-US" sz="1600" baseline="30000" dirty="0"/>
          </a:p>
          <a:p>
            <a:pPr marL="0" indent="0">
              <a:buNone/>
            </a:pPr>
            <a:r>
              <a:rPr lang="en-US" sz="1600" baseline="30000" dirty="0">
                <a:hlinkClick r:id="rId3"/>
              </a:rPr>
              <a:t>https://jairocadena.com/2016/11/08/how-sso-works-in-windows-10-devices/</a:t>
            </a:r>
            <a:endParaRPr lang="en-US" sz="1600" baseline="30000" dirty="0"/>
          </a:p>
          <a:p>
            <a:pPr marL="0" indent="0">
              <a:buNone/>
            </a:pPr>
            <a:r>
              <a:rPr lang="en-US" sz="1600" baseline="30000" dirty="0">
                <a:hlinkClick r:id="rId4"/>
              </a:rPr>
              <a:t>https://blogs.technet.microsoft.com/educloud/2017/06/14/how-to-kill-an-active-user-session-in-office-365/</a:t>
            </a:r>
            <a:endParaRPr lang="en-US" sz="1600" baseline="30000" dirty="0"/>
          </a:p>
          <a:p>
            <a:pPr marL="0" indent="0">
              <a:buNone/>
            </a:pPr>
            <a:r>
              <a:rPr lang="en-US" sz="1200" baseline="30000" dirty="0"/>
              <a:t>1 </a:t>
            </a:r>
            <a:r>
              <a:rPr lang="en-US" sz="1200" dirty="0"/>
              <a:t>Revocation is a complex topic; don’t rely on this too much w/o a deeper understanding.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" y="1295400"/>
          <a:ext cx="8305800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Token type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Restrictions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100" dirty="0"/>
                        <a:t>Access tokens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Get access to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User+client+resource</a:t>
                      </a:r>
                      <a:r>
                        <a:rPr lang="en-US" sz="1100" dirty="0"/>
                        <a:t> bound</a:t>
                      </a:r>
                      <a:r>
                        <a:rPr lang="en-US" sz="1100" baseline="0" dirty="0"/>
                        <a:t>; can’t be reused if any of those 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Can’t be revoked; can only be deleted by user or expire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Refresh token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Get a fresh access token; think</a:t>
                      </a:r>
                      <a:r>
                        <a:rPr lang="en-US" sz="1100" baseline="0" dirty="0"/>
                        <a:t> of it as a cached authorization code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User+client</a:t>
                      </a:r>
                      <a:r>
                        <a:rPr lang="en-US" sz="1100" dirty="0"/>
                        <a:t> bound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Can be revoked</a:t>
                      </a:r>
                      <a:r>
                        <a:rPr lang="en-US" sz="1100" baseline="30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ID token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Proof</a:t>
                      </a:r>
                      <a:r>
                        <a:rPr lang="en-US" sz="1100" baseline="0" dirty="0"/>
                        <a:t> of authentication. </a:t>
                      </a:r>
                      <a:r>
                        <a:rPr lang="en-US" sz="1100" dirty="0"/>
                        <a:t>Includes some user profile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User+client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SSO token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Browser cookie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KMSI=yes: persistent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KMSI=no:</a:t>
                      </a:r>
                      <a:r>
                        <a:rPr lang="en-US" sz="1100" baseline="0" dirty="0"/>
                        <a:t> session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Special version of the refresh</a:t>
                      </a:r>
                      <a:r>
                        <a:rPr lang="en-US" sz="1100" baseline="0" dirty="0"/>
                        <a:t> token (I think)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User+session</a:t>
                      </a:r>
                      <a:r>
                        <a:rPr lang="en-US" sz="1100" baseline="0" dirty="0"/>
                        <a:t> bound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Can be revoked</a:t>
                      </a:r>
                      <a:r>
                        <a:rPr lang="en-US" sz="1100" baseline="30000" dirty="0"/>
                        <a:t>1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Primary refresh</a:t>
                      </a:r>
                      <a:r>
                        <a:rPr lang="en-US" sz="1100" baseline="0" dirty="0"/>
                        <a:t> token (PRT)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/>
                        <a:t>Uber</a:t>
                      </a:r>
                      <a:r>
                        <a:rPr lang="en-US" sz="1100" baseline="0" dirty="0"/>
                        <a:t> Refresh/SSO token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err="1"/>
                        <a:t>User+device</a:t>
                      </a:r>
                      <a:r>
                        <a:rPr lang="en-US" sz="1100" baseline="0" dirty="0"/>
                        <a:t> bound</a:t>
                      </a:r>
                      <a:endParaRPr lang="en-US" sz="11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Windows</a:t>
                      </a:r>
                      <a:r>
                        <a:rPr lang="en-US" sz="1100" baseline="0" dirty="0"/>
                        <a:t> 10 only</a:t>
                      </a: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Must be AAD joined (or hybrid)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Can</a:t>
                      </a:r>
                      <a:r>
                        <a:rPr lang="en-US" sz="1100" baseline="0" dirty="0"/>
                        <a:t> only be stopped via: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Deleting</a:t>
                      </a:r>
                      <a:r>
                        <a:rPr lang="en-US" sz="1100" baseline="0" dirty="0"/>
                        <a:t> AAD device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Disable AAD user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281609"/>
      </p:ext>
    </p:extLst>
  </p:cSld>
  <p:clrMapOvr>
    <a:masterClrMapping/>
  </p:clrMapOvr>
  <p:transition spd="med"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90DE6-716D-48E4-BE0D-57682471F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tokens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1C1D7-0E48-4918-B5E4-79C07CA82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lvl="0"/>
            <a:r>
              <a:rPr lang="en-US" sz="2400" dirty="0"/>
              <a:t>KMSI dialog only governs browser cookie; no=browser session bound, yes=persists across browser sessions</a:t>
            </a:r>
          </a:p>
          <a:p>
            <a:pPr lvl="0"/>
            <a:r>
              <a:rPr lang="en-US" sz="2400" dirty="0"/>
              <a:t>Many of the AAD tokens have long lifetimes</a:t>
            </a:r>
          </a:p>
          <a:p>
            <a:pPr lvl="0"/>
            <a:r>
              <a:rPr lang="en-US" sz="2400" dirty="0"/>
              <a:t>Browsers are not only SW managing Azure AD token, e.g.</a:t>
            </a:r>
          </a:p>
          <a:p>
            <a:pPr lvl="1"/>
            <a:r>
              <a:rPr lang="en-US" sz="2000" dirty="0"/>
              <a:t>iOS: the app, unless MS Authenticator </a:t>
            </a:r>
          </a:p>
          <a:p>
            <a:pPr lvl="1"/>
            <a:r>
              <a:rPr lang="en-US" sz="2000" dirty="0"/>
              <a:t>Windows: depends on OS &amp; Office version</a:t>
            </a:r>
          </a:p>
          <a:p>
            <a:pPr lvl="1"/>
            <a:r>
              <a:rPr lang="en-US" sz="2000" dirty="0"/>
              <a:t>Federation: upstream tokens: UW ADFS &amp; UW Shibboleth</a:t>
            </a:r>
          </a:p>
          <a:p>
            <a:pPr lvl="0"/>
            <a:r>
              <a:rPr lang="en-US" sz="2400" dirty="0"/>
              <a:t>Getting rid of a cached AAD token is problem: need to know the specific client details &amp; the recipe for that specific scenario. </a:t>
            </a:r>
          </a:p>
          <a:p>
            <a:pPr lvl="0"/>
            <a:r>
              <a:rPr lang="en-US" sz="2400" dirty="0"/>
              <a:t>Recent “Outlook” incident, some corrupt cached AAD tokens had to be manually deleted.</a:t>
            </a:r>
          </a:p>
          <a:p>
            <a:pPr lvl="0"/>
            <a:r>
              <a:rPr lang="en-US" sz="2400" dirty="0"/>
              <a:t>Apps have to actually enforce token lifetime; many do not </a:t>
            </a:r>
            <a:r>
              <a:rPr lang="en-US" sz="2400" dirty="0">
                <a:sym typeface="Wingdings" panose="05000000000000000000" pitchFamily="2" charset="2"/>
              </a:rPr>
              <a:t></a:t>
            </a:r>
            <a:endParaRPr lang="en-US" sz="2400" dirty="0"/>
          </a:p>
          <a:p>
            <a:r>
              <a:rPr lang="en-US" sz="2400" dirty="0"/>
              <a:t>There’s a lot more to this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1593223"/>
      </p:ext>
    </p:extLst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4A183-177E-4E2F-8B2F-03D7A920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Status quo vs engagement &amp;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A04A6-2425-44FB-B7EA-2EA0567C1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There’s been a lot of status quo for the past 5 years</a:t>
            </a:r>
          </a:p>
          <a:p>
            <a:r>
              <a:rPr lang="en-US" dirty="0"/>
              <a:t>But change is in the air!</a:t>
            </a:r>
          </a:p>
          <a:p>
            <a:r>
              <a:rPr lang="en-US" dirty="0"/>
              <a:t>What drivers have changed?</a:t>
            </a:r>
          </a:p>
          <a:p>
            <a:pPr lvl="1"/>
            <a:r>
              <a:rPr lang="en-US" dirty="0"/>
              <a:t>Email Modernization project</a:t>
            </a:r>
          </a:p>
          <a:p>
            <a:pPr lvl="1"/>
            <a:r>
              <a:rPr lang="en-US" dirty="0"/>
              <a:t>UW Medicine ITS leadership change + strong interest in Microsoft stack</a:t>
            </a:r>
          </a:p>
          <a:p>
            <a:pPr lvl="1"/>
            <a:r>
              <a:rPr lang="en-US" dirty="0"/>
              <a:t>Microsoft maturing/refining some of its cloud solutions</a:t>
            </a:r>
          </a:p>
          <a:p>
            <a:pPr lvl="1"/>
            <a:r>
              <a:rPr lang="en-US" dirty="0"/>
              <a:t>Our comfort levels around cloud solutions</a:t>
            </a:r>
          </a:p>
          <a:p>
            <a:pPr lvl="1"/>
            <a:r>
              <a:rPr lang="en-US" dirty="0"/>
              <a:t>Renewed interest &amp; engagement</a:t>
            </a:r>
          </a:p>
        </p:txBody>
      </p:sp>
    </p:spTree>
    <p:extLst>
      <p:ext uri="{BB962C8B-B14F-4D97-AF65-F5344CB8AC3E}">
        <p14:creationId xmlns:p14="http://schemas.microsoft.com/office/powerpoint/2010/main" val="3324602267"/>
      </p:ext>
    </p:extLst>
  </p:cSld>
  <p:clrMapOvr>
    <a:masterClrMapping/>
  </p:clrMapOvr>
  <p:transition spd="med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DF8F0-14DB-4765-8C27-8C437C7D3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 Policies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B57616-0D62-4141-9E80-340296038C7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7337" y="2032056"/>
          <a:ext cx="8684926" cy="3721357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736985">
                  <a:extLst>
                    <a:ext uri="{9D8B030D-6E8A-4147-A177-3AD203B41FA5}">
                      <a16:colId xmlns:a16="http://schemas.microsoft.com/office/drawing/2014/main" val="3784397629"/>
                    </a:ext>
                  </a:extLst>
                </a:gridCol>
                <a:gridCol w="2023673">
                  <a:extLst>
                    <a:ext uri="{9D8B030D-6E8A-4147-A177-3AD203B41FA5}">
                      <a16:colId xmlns:a16="http://schemas.microsoft.com/office/drawing/2014/main" val="1532435376"/>
                    </a:ext>
                  </a:extLst>
                </a:gridCol>
                <a:gridCol w="1450298">
                  <a:extLst>
                    <a:ext uri="{9D8B030D-6E8A-4147-A177-3AD203B41FA5}">
                      <a16:colId xmlns:a16="http://schemas.microsoft.com/office/drawing/2014/main" val="1139560893"/>
                    </a:ext>
                  </a:extLst>
                </a:gridCol>
                <a:gridCol w="1736985">
                  <a:extLst>
                    <a:ext uri="{9D8B030D-6E8A-4147-A177-3AD203B41FA5}">
                      <a16:colId xmlns:a16="http://schemas.microsoft.com/office/drawing/2014/main" val="3983145039"/>
                    </a:ext>
                  </a:extLst>
                </a:gridCol>
                <a:gridCol w="1736985">
                  <a:extLst>
                    <a:ext uri="{9D8B030D-6E8A-4147-A177-3AD203B41FA5}">
                      <a16:colId xmlns:a16="http://schemas.microsoft.com/office/drawing/2014/main" val="689930613"/>
                    </a:ext>
                  </a:extLst>
                </a:gridCol>
              </a:tblGrid>
              <a:tr h="388015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Property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Affects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Default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Minimum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Maximum</a:t>
                      </a:r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2360891613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Access Token Lifetime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Access tokens, ID tokens, SAML2 tokens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 hour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 day</a:t>
                      </a:r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3306551191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Refresh Token Max Inactive Time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Refresh tokens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90 days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90 days</a:t>
                      </a:r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797244087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Single-Factor Refresh Token Max Age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Refresh tokens (for any users)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  <a:r>
                        <a:rPr lang="en-US" sz="1200" baseline="30000"/>
                        <a:t>1</a:t>
                      </a:r>
                      <a:endParaRPr lang="en-US" sz="1200"/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3608200974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Multi-Factor Refresh Token Max Age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Refresh tokens (for any users)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  <a:r>
                        <a:rPr lang="en-US" sz="1200" baseline="30000"/>
                        <a:t>1</a:t>
                      </a:r>
                      <a:endParaRPr lang="en-US" sz="1200"/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4163588866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Single-Factor Session Token Max Age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Session tokens (persistent and nonpersistent)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  <a:r>
                        <a:rPr lang="en-US" sz="1200" baseline="30000"/>
                        <a:t>1</a:t>
                      </a:r>
                      <a:endParaRPr lang="en-US" sz="1200"/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3130198372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Multi-Factor Session Token Max Age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Session tokens (persistent and nonpersistent)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Until-revoked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Until-revoked</a:t>
                      </a:r>
                      <a:r>
                        <a:rPr lang="en-US" sz="1200" baseline="30000" dirty="0"/>
                        <a:t>1</a:t>
                      </a:r>
                      <a:endParaRPr lang="en-US" sz="1200" dirty="0"/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1591524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58197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B5B69-F338-4187-A4FD-A1223595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Revocation – events instead of timeout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EAAEAC-2A13-489D-91F1-1B66254FD4F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0284" y="2049946"/>
          <a:ext cx="8523900" cy="3787007"/>
        </p:xfrm>
        <a:graphic>
          <a:graphicData uri="http://schemas.openxmlformats.org/drawingml/2006/table">
            <a:tbl>
              <a:tblPr firstRow="1" firstCol="1">
                <a:tableStyleId>{69012ECD-51FC-41F1-AA8D-1B2483CD663E}</a:tableStyleId>
              </a:tblPr>
              <a:tblGrid>
                <a:gridCol w="1831558">
                  <a:extLst>
                    <a:ext uri="{9D8B030D-6E8A-4147-A177-3AD203B41FA5}">
                      <a16:colId xmlns:a16="http://schemas.microsoft.com/office/drawing/2014/main" val="1849393290"/>
                    </a:ext>
                  </a:extLst>
                </a:gridCol>
                <a:gridCol w="1009742">
                  <a:extLst>
                    <a:ext uri="{9D8B030D-6E8A-4147-A177-3AD203B41FA5}">
                      <a16:colId xmlns:a16="http://schemas.microsoft.com/office/drawing/2014/main" val="901448067"/>
                    </a:ext>
                  </a:extLst>
                </a:gridCol>
                <a:gridCol w="1420650">
                  <a:extLst>
                    <a:ext uri="{9D8B030D-6E8A-4147-A177-3AD203B41FA5}">
                      <a16:colId xmlns:a16="http://schemas.microsoft.com/office/drawing/2014/main" val="2942324626"/>
                    </a:ext>
                  </a:extLst>
                </a:gridCol>
                <a:gridCol w="1420650">
                  <a:extLst>
                    <a:ext uri="{9D8B030D-6E8A-4147-A177-3AD203B41FA5}">
                      <a16:colId xmlns:a16="http://schemas.microsoft.com/office/drawing/2014/main" val="700914852"/>
                    </a:ext>
                  </a:extLst>
                </a:gridCol>
                <a:gridCol w="1420650">
                  <a:extLst>
                    <a:ext uri="{9D8B030D-6E8A-4147-A177-3AD203B41FA5}">
                      <a16:colId xmlns:a16="http://schemas.microsoft.com/office/drawing/2014/main" val="3859985290"/>
                    </a:ext>
                  </a:extLst>
                </a:gridCol>
                <a:gridCol w="1420650">
                  <a:extLst>
                    <a:ext uri="{9D8B030D-6E8A-4147-A177-3AD203B41FA5}">
                      <a16:colId xmlns:a16="http://schemas.microsoft.com/office/drawing/2014/main" val="4027933965"/>
                    </a:ext>
                  </a:extLst>
                </a:gridCol>
              </a:tblGrid>
              <a:tr h="38279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Password-based cookie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Password-based token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Non-password-based cookie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Non-password-based token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Confidential client token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961289"/>
                  </a:ext>
                </a:extLst>
              </a:tr>
              <a:tr h="372335">
                <a:tc>
                  <a:txBody>
                    <a:bodyPr/>
                    <a:lstStyle/>
                    <a:p>
                      <a:r>
                        <a:rPr lang="en-US" sz="1200" dirty="0"/>
                        <a:t>Password expires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84718"/>
                  </a:ext>
                </a:extLst>
              </a:tr>
              <a:tr h="531908">
                <a:tc>
                  <a:txBody>
                    <a:bodyPr/>
                    <a:lstStyle/>
                    <a:p>
                      <a:r>
                        <a:rPr lang="en-US" sz="1200"/>
                        <a:t>Password changed by user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565834"/>
                  </a:ext>
                </a:extLst>
              </a:tr>
              <a:tr h="212764">
                <a:tc>
                  <a:txBody>
                    <a:bodyPr/>
                    <a:lstStyle/>
                    <a:p>
                      <a:r>
                        <a:rPr lang="en-US" sz="1200"/>
                        <a:t>User does SSPR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950705"/>
                  </a:ext>
                </a:extLst>
              </a:tr>
              <a:tr h="372335">
                <a:tc>
                  <a:txBody>
                    <a:bodyPr/>
                    <a:lstStyle/>
                    <a:p>
                      <a:r>
                        <a:rPr lang="en-US" sz="1200"/>
                        <a:t>Admin resets password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267865"/>
                  </a:ext>
                </a:extLst>
              </a:tr>
              <a:tr h="691481">
                <a:tc>
                  <a:txBody>
                    <a:bodyPr/>
                    <a:lstStyle/>
                    <a:p>
                      <a:r>
                        <a:rPr lang="en-US" sz="1200"/>
                        <a:t>User revokes their refresh tokens </a:t>
                      </a:r>
                      <a:r>
                        <a:rPr lang="en-US" sz="1200">
                          <a:hlinkClick r:id="rId2"/>
                        </a:rPr>
                        <a:t>via PowerShell</a:t>
                      </a:r>
                      <a:endParaRPr lang="en-US" sz="1200"/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293533"/>
                  </a:ext>
                </a:extLst>
              </a:tr>
              <a:tr h="851051">
                <a:tc>
                  <a:txBody>
                    <a:bodyPr/>
                    <a:lstStyle/>
                    <a:p>
                      <a:r>
                        <a:rPr lang="en-US" sz="1200"/>
                        <a:t>Admin revokes all refresh tokens for the tenant </a:t>
                      </a:r>
                      <a:r>
                        <a:rPr lang="en-US" sz="1200">
                          <a:hlinkClick r:id="rId3"/>
                        </a:rPr>
                        <a:t>via PowerShell</a:t>
                      </a:r>
                      <a:endParaRPr lang="en-US" sz="1200"/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534792"/>
                  </a:ext>
                </a:extLst>
              </a:tr>
              <a:tr h="372335"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4"/>
                        </a:rPr>
                        <a:t>Single sign-out</a:t>
                      </a:r>
                      <a:r>
                        <a:rPr lang="en-US" sz="1200" dirty="0"/>
                        <a:t> on web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972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182512-F532-4DA7-9120-17177EAEBC41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5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701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AAD Apps: Why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SaaS apps: Azure AD Application Gallery or 1</a:t>
            </a:r>
            <a:r>
              <a:rPr lang="en-US" baseline="30000" dirty="0"/>
              <a:t>st</a:t>
            </a:r>
            <a:r>
              <a:rPr lang="en-US" dirty="0"/>
              <a:t> party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UW </a:t>
            </a:r>
            <a:r>
              <a:rPr lang="en-US" dirty="0" err="1"/>
              <a:t>AuthN</a:t>
            </a:r>
            <a:r>
              <a:rPr lang="en-US" dirty="0"/>
              <a:t> integration, links AAD user to SaaS app user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With proper licensing, could do conditional access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If app supports, automate (de)provision SaaS app user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Can get data from other AAD apps like O365 (note: some Office add-ons are this, e.g. </a:t>
            </a:r>
            <a:r>
              <a:rPr lang="en-US" dirty="0" err="1"/>
              <a:t>FindTime</a:t>
            </a:r>
            <a:r>
              <a:rPr lang="en-US" dirty="0"/>
              <a:t>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Unless you need b, c, or d, we recommend you integrate via Shibboleth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UW Developer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1a, 1b, 1c, 1d, and 1e continue to be true here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You may not actually be writing code … you may just want to enable some Azure service to use @uw.edu identities. This is a special case of 1d.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err="1">
                <a:sym typeface="Wingdings" panose="05000000000000000000" pitchFamily="2" charset="2"/>
              </a:rPr>
              <a:t>Gotcha</a:t>
            </a:r>
            <a:r>
              <a:rPr lang="en-US" dirty="0">
                <a:sym typeface="Wingdings" panose="05000000000000000000" pitchFamily="2" charset="2"/>
              </a:rPr>
              <a:t>: application identity credential expiration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20249"/>
      </p:ext>
    </p:extLst>
  </p:cSld>
  <p:clrMapOvr>
    <a:masterClrMapping/>
  </p:clrMapOvr>
  <p:transition spd="med"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AAD app example: step 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55" y="1524000"/>
            <a:ext cx="6340089" cy="5105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47083"/>
      </p:ext>
    </p:extLst>
  </p:cSld>
  <p:clrMapOvr>
    <a:masterClrMapping/>
  </p:clrMapOvr>
  <p:transition spd="med"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app example: step 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73" y="1524000"/>
            <a:ext cx="6678453" cy="5105400"/>
          </a:xfrm>
        </p:spPr>
      </p:pic>
    </p:spTree>
    <p:extLst>
      <p:ext uri="{BB962C8B-B14F-4D97-AF65-F5344CB8AC3E}">
        <p14:creationId xmlns:p14="http://schemas.microsoft.com/office/powerpoint/2010/main" val="4083735873"/>
      </p:ext>
    </p:extLst>
  </p:cSld>
  <p:clrMapOvr>
    <a:masterClrMapping/>
  </p:clrMapOvr>
  <p:transition spd="med"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app example: step 3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392" y="2414355"/>
            <a:ext cx="2791215" cy="332468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12012"/>
      </p:ext>
    </p:extLst>
  </p:cSld>
  <p:clrMapOvr>
    <a:masterClrMapping/>
  </p:clrMapOvr>
  <p:transition spd="med"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AAD Apps: What (basics)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</a:t>
            </a:r>
            <a:r>
              <a:rPr lang="en-US" u="sng" dirty="0"/>
              <a:t>identity</a:t>
            </a:r>
            <a:r>
              <a:rPr lang="en-US" dirty="0"/>
              <a:t>.</a:t>
            </a:r>
          </a:p>
          <a:p>
            <a:r>
              <a:rPr lang="en-US" dirty="0"/>
              <a:t>“Azure AD Application” = 1 Azure AD application object + many Azure AD service principal objects</a:t>
            </a:r>
          </a:p>
          <a:p>
            <a:r>
              <a:rPr lang="en-US" dirty="0"/>
              <a:t>App object: definition template. Includes needed permissions, endpoint, name, etc. Needs a credential, which expires.</a:t>
            </a:r>
          </a:p>
          <a:p>
            <a:r>
              <a:rPr lang="en-US" dirty="0"/>
              <a:t>SP object: Can assign users, tracks user consent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https://itconnect.uw.edu/wares/msinf/aad/apps/basics/</a:t>
            </a:r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18712"/>
      </p:ext>
    </p:extLst>
  </p:cSld>
  <p:clrMapOvr>
    <a:masterClrMapping/>
  </p:clrMapOvr>
  <p:transition spd="med"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Apps: </a:t>
            </a:r>
            <a:r>
              <a:rPr lang="en-US" dirty="0" err="1"/>
              <a:t>Oauth</a:t>
            </a:r>
            <a:r>
              <a:rPr lang="en-US" dirty="0"/>
              <a:t> &amp; consent - 3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6760356" cy="53532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99C409-7680-4918-9EA3-2B1E1CFD9B15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247710"/>
      </p:ext>
    </p:extLst>
  </p:cSld>
  <p:clrMapOvr>
    <a:masterClrMapping/>
  </p:clrMapOvr>
  <p:transition spd="med">
    <p:strips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App Proxy (Hybrid </a:t>
            </a:r>
            <a:r>
              <a:rPr lang="en-US" dirty="0" err="1"/>
              <a:t>AuthN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Cloud based endpoint that MS secures</a:t>
            </a:r>
          </a:p>
          <a:p>
            <a:r>
              <a:rPr lang="en-US" dirty="0"/>
              <a:t>Can add Conditional Access &amp; Azure MFA goodness in front of existing apps</a:t>
            </a:r>
          </a:p>
          <a:p>
            <a:r>
              <a:rPr lang="en-US" dirty="0"/>
              <a:t>Can easily re-invigorate existing IWA apps w/o touching their code</a:t>
            </a:r>
          </a:p>
          <a:p>
            <a:r>
              <a:rPr lang="en-US" dirty="0"/>
              <a:t>Cloud Hybrid Print</a:t>
            </a:r>
          </a:p>
          <a:p>
            <a:r>
              <a:rPr lang="en-US" dirty="0"/>
              <a:t>Only requires AAD basic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22049"/>
      </p:ext>
    </p:extLst>
  </p:cSld>
  <p:clrMapOvr>
    <a:masterClrMapping/>
  </p:clrMapOvr>
  <p:transition spd="med">
    <p:strips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7F253-3F88-4D0C-8240-7285407BE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 Proxy Diagram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DA0209-BBC4-4C86-9849-2F93C9DE02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229600" cy="461122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13412D-AB61-4137-8FCE-B7E08E142760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20041"/>
      </p:ext>
    </p:extLst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8642-BAF9-4724-A34C-78DA94CA6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Adapting to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8889E-4C8D-4447-990D-924024B24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are at heart of change: the hardest part of change is changing culture</a:t>
            </a:r>
          </a:p>
          <a:p>
            <a:r>
              <a:rPr lang="en-US" dirty="0"/>
              <a:t>This means people-friendly messaging is one of the most important things we can invest in</a:t>
            </a:r>
          </a:p>
          <a:p>
            <a:r>
              <a:rPr lang="en-US" dirty="0"/>
              <a:t>Also means adaptability is important</a:t>
            </a:r>
          </a:p>
          <a:p>
            <a:r>
              <a:rPr lang="en-US" dirty="0"/>
              <a:t>Transparency helps you level-up = trust multiplier</a:t>
            </a:r>
          </a:p>
          <a:p>
            <a:pPr lvl="1"/>
            <a:r>
              <a:rPr lang="en-US" dirty="0"/>
              <a:t>“The plan” will work better if everyone knows it</a:t>
            </a:r>
          </a:p>
          <a:p>
            <a:pPr lvl="1"/>
            <a:r>
              <a:rPr lang="en-US" dirty="0"/>
              <a:t>Those who need to know should have access to info</a:t>
            </a:r>
          </a:p>
          <a:p>
            <a:pPr lvl="1"/>
            <a:r>
              <a:rPr lang="en-US" dirty="0"/>
              <a:t>Clear responsibility expectations</a:t>
            </a:r>
          </a:p>
          <a:p>
            <a:pPr lvl="1"/>
            <a:r>
              <a:rPr lang="en-US" dirty="0"/>
              <a:t>Even being clear about failure helps multiply trust</a:t>
            </a:r>
          </a:p>
          <a:p>
            <a:pPr lvl="2"/>
            <a:r>
              <a:rPr lang="en-US" dirty="0"/>
              <a:t>You felt better hearing directly from responsible parties that the </a:t>
            </a:r>
            <a:r>
              <a:rPr lang="en-US" dirty="0" err="1"/>
              <a:t>IdP</a:t>
            </a:r>
            <a:r>
              <a:rPr lang="en-US" dirty="0"/>
              <a:t> and Groups Svc had problems on first day of school, right?</a:t>
            </a:r>
          </a:p>
        </p:txBody>
      </p:sp>
    </p:spTree>
    <p:extLst>
      <p:ext uri="{BB962C8B-B14F-4D97-AF65-F5344CB8AC3E}">
        <p14:creationId xmlns:p14="http://schemas.microsoft.com/office/powerpoint/2010/main" val="2554898417"/>
      </p:ext>
    </p:extLst>
  </p:cSld>
  <p:clrMapOvr>
    <a:masterClrMapping/>
  </p:clrMapOvr>
  <p:transition spd="med"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Device Registration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under-emphasized AAD system; does what its name suggests</a:t>
            </a:r>
          </a:p>
          <a:p>
            <a:r>
              <a:rPr lang="en-US" dirty="0"/>
              <a:t>Responsible for:</a:t>
            </a:r>
          </a:p>
          <a:p>
            <a:pPr lvl="1"/>
            <a:r>
              <a:rPr lang="en-US" dirty="0"/>
              <a:t>AAD device join</a:t>
            </a:r>
          </a:p>
          <a:p>
            <a:pPr lvl="1"/>
            <a:r>
              <a:rPr lang="en-US" dirty="0"/>
              <a:t>AAD workplace join</a:t>
            </a:r>
          </a:p>
          <a:p>
            <a:pPr lvl="1"/>
            <a:r>
              <a:rPr lang="en-US" dirty="0"/>
              <a:t>Some MDM capabilities</a:t>
            </a:r>
          </a:p>
          <a:p>
            <a:pPr lvl="1"/>
            <a:r>
              <a:rPr lang="en-US" dirty="0"/>
              <a:t>Certificate issuance related to the above for the purposes of Enterprise Data Protection, Hello for Business, + more</a:t>
            </a:r>
          </a:p>
          <a:p>
            <a:pPr lvl="1"/>
            <a:endParaRPr lang="en-US" dirty="0"/>
          </a:p>
          <a:p>
            <a:pPr marL="57150" indent="0">
              <a:buNone/>
            </a:pPr>
            <a:r>
              <a:rPr lang="en-US" dirty="0"/>
              <a:t>NOTE: only one MDM provider per tenant; must contact MS to change it.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3B29C2-29DD-45C2-BCDC-4E7B8CE599BD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07594"/>
      </p:ext>
    </p:extLst>
  </p:cSld>
  <p:clrMapOvr>
    <a:masterClrMapping/>
  </p:clrMapOvr>
  <p:transition spd="med">
    <p:strips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Conditional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Policy governs whether a given user can get an AAD access token (to a given AAD app) based on conditions.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Most common CA policies (all in use at UW):</a:t>
            </a:r>
          </a:p>
          <a:p>
            <a:r>
              <a:rPr lang="en-US" dirty="0"/>
              <a:t>For users in group A, require MFA for all AAD apps</a:t>
            </a:r>
          </a:p>
          <a:p>
            <a:r>
              <a:rPr lang="en-US" dirty="0"/>
              <a:t>For users in group B, require MFA for all AAD apps except from known locations</a:t>
            </a:r>
          </a:p>
          <a:p>
            <a:r>
              <a:rPr lang="en-US" dirty="0"/>
              <a:t>For users in group C, block access to apps X,Y, &amp; Z</a:t>
            </a:r>
          </a:p>
        </p:txBody>
      </p:sp>
    </p:spTree>
    <p:extLst>
      <p:ext uri="{BB962C8B-B14F-4D97-AF65-F5344CB8AC3E}">
        <p14:creationId xmlns:p14="http://schemas.microsoft.com/office/powerpoint/2010/main" val="2725533719"/>
      </p:ext>
    </p:extLst>
  </p:cSld>
  <p:clrMapOvr>
    <a:masterClrMapping/>
  </p:clrMapOvr>
  <p:transition spd="med">
    <p:strips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CA: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AAD app?: All or selected</a:t>
            </a:r>
          </a:p>
          <a:p>
            <a:r>
              <a:rPr lang="en-US" dirty="0"/>
              <a:t>User conditions: identity, group membership, session risk, more coming …</a:t>
            </a:r>
          </a:p>
          <a:p>
            <a:r>
              <a:rPr lang="en-US" dirty="0"/>
              <a:t>Device conditions: OS/platform, location (IP range/ country/region), client app, “compliant”, lost/stolen</a:t>
            </a:r>
          </a:p>
          <a:p>
            <a:r>
              <a:rPr lang="en-US" dirty="0"/>
              <a:t>More coming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62056"/>
      </p:ext>
    </p:extLst>
  </p:cSld>
  <p:clrMapOvr>
    <a:masterClrMapping/>
  </p:clrMapOvr>
  <p:transition spd="med">
    <p:strips dir="r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CA: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controls: allow sign-in, block sign-in, enforce MFA, “is compliant” (domain-joined), require approved client app, terms of use, 3</a:t>
            </a:r>
            <a:r>
              <a:rPr lang="en-US" baseline="30000" dirty="0"/>
              <a:t>rd</a:t>
            </a:r>
            <a:r>
              <a:rPr lang="en-US" dirty="0"/>
              <a:t> party custom controls, more coming …</a:t>
            </a:r>
          </a:p>
          <a:p>
            <a:r>
              <a:rPr lang="en-US" dirty="0"/>
              <a:t>Session controls: depends on app support (e.g. can’t download data, prevent print)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A3D705-7EF4-4B1C-BCB0-C06ABEC67048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61117"/>
      </p:ext>
    </p:extLst>
  </p:cSld>
  <p:clrMapOvr>
    <a:masterClrMapping/>
  </p:clrMapOvr>
  <p:transition spd="med">
    <p:strips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InTune</a:t>
            </a:r>
            <a:r>
              <a:rPr lang="en-US" dirty="0"/>
              <a:t> service?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Why? </a:t>
            </a:r>
          </a:p>
          <a:p>
            <a:r>
              <a:rPr lang="en-US" sz="2400" dirty="0"/>
              <a:t>Can manage non-traditional platforms: iOS, Android</a:t>
            </a:r>
          </a:p>
          <a:p>
            <a:r>
              <a:rPr lang="en-US" sz="2400" dirty="0"/>
              <a:t>Easier to deploy than SCCM; light-weight</a:t>
            </a:r>
          </a:p>
          <a:p>
            <a:r>
              <a:rPr lang="en-US" sz="2400" dirty="0"/>
              <a:t>Remote partial wipe, </a:t>
            </a:r>
            <a:r>
              <a:rPr lang="en-US" sz="2400" dirty="0" err="1"/>
              <a:t>AutoPilot</a:t>
            </a:r>
            <a:endParaRPr lang="en-US" sz="2400" dirty="0"/>
          </a:p>
          <a:p>
            <a:pPr marL="57150" indent="0">
              <a:buNone/>
            </a:pPr>
            <a:r>
              <a:rPr lang="en-US" sz="2400" dirty="0"/>
              <a:t>Barriers?</a:t>
            </a:r>
          </a:p>
          <a:p>
            <a:pPr marL="400050"/>
            <a:r>
              <a:rPr lang="en-US" sz="2400" dirty="0"/>
              <a:t>Needs to be shared service b/c only one per tenant</a:t>
            </a:r>
          </a:p>
          <a:p>
            <a:pPr marL="400050"/>
            <a:r>
              <a:rPr lang="en-US" sz="2400" dirty="0"/>
              <a:t>Shared service design needed for delegation &amp; “rules”</a:t>
            </a:r>
          </a:p>
          <a:p>
            <a:pPr marL="400050"/>
            <a:r>
              <a:rPr lang="en-US" sz="2400" dirty="0"/>
              <a:t>Device lifecycle mgmt. from MS is poor but getting better</a:t>
            </a:r>
          </a:p>
          <a:p>
            <a:pPr marL="400050"/>
            <a:r>
              <a:rPr lang="en-US" sz="2400" dirty="0"/>
              <a:t>Funding for resourcing: MWS, UW Medicine, and you?</a:t>
            </a:r>
          </a:p>
          <a:p>
            <a:pPr marL="400050"/>
            <a:r>
              <a:rPr lang="en-US" sz="2400" dirty="0"/>
              <a:t>Incremental approach?: </a:t>
            </a:r>
          </a:p>
          <a:p>
            <a:pPr marL="800100" lvl="1"/>
            <a:r>
              <a:rPr lang="en-US" sz="2000" dirty="0"/>
              <a:t>Release with 2-4 use cases, with no/limited delegation</a:t>
            </a:r>
          </a:p>
          <a:p>
            <a:pPr marL="800100" lvl="1"/>
            <a:r>
              <a:rPr lang="en-US" sz="2000" dirty="0"/>
              <a:t>Build experience &amp; partner to expand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F6A11B-8FC6-4A65-8A0E-C0B050E86ED7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29771"/>
      </p:ext>
    </p:extLst>
  </p:cSld>
  <p:clrMapOvr>
    <a:masterClrMapping/>
  </p:clrMapOvr>
  <p:transition spd="med"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Info Protection (RMS)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‘containers for files’: you enable protection and don’t have to care where the file goes</a:t>
            </a:r>
          </a:p>
          <a:p>
            <a:r>
              <a:rPr lang="en-US" dirty="0"/>
              <a:t>Rights management (via encryption) per-file</a:t>
            </a:r>
          </a:p>
          <a:p>
            <a:pPr lvl="1"/>
            <a:r>
              <a:rPr lang="en-US" dirty="0"/>
              <a:t>Restrictions for some apps (e.g. block email forward)</a:t>
            </a:r>
          </a:p>
          <a:p>
            <a:r>
              <a:rPr lang="en-US" dirty="0"/>
              <a:t>Short-lived access token issued by AAD</a:t>
            </a:r>
          </a:p>
          <a:p>
            <a:pPr lvl="1"/>
            <a:r>
              <a:rPr lang="en-US" dirty="0"/>
              <a:t>immediately revoke access </a:t>
            </a:r>
          </a:p>
          <a:p>
            <a:pPr lvl="1"/>
            <a:r>
              <a:rPr lang="en-US" dirty="0"/>
              <a:t>Central audit of who has accessed what from where</a:t>
            </a:r>
          </a:p>
          <a:p>
            <a:r>
              <a:rPr lang="en-US" dirty="0"/>
              <a:t>Ways to enable protection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Users add a label via UI (via client add-in). Each label is connected to protection policy.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Admin creates automated rule</a:t>
            </a:r>
          </a:p>
          <a:p>
            <a:pPr marL="514350" indent="-457200"/>
            <a:r>
              <a:rPr lang="en-US" dirty="0"/>
              <a:t>Depending on features requires AADp1 or AADp2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B8EFBE-0CC8-456C-B848-C39385146F41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46966"/>
      </p:ext>
    </p:extLst>
  </p:cSld>
  <p:clrMapOvr>
    <a:masterClrMapping/>
  </p:clrMapOvr>
  <p:transition spd="med">
    <p:strips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RBAC &amp;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RBAC model:</a:t>
            </a:r>
          </a:p>
          <a:p>
            <a:pPr lvl="1"/>
            <a:r>
              <a:rPr lang="en-US" dirty="0"/>
              <a:t>Role = Scope + permissions</a:t>
            </a:r>
          </a:p>
          <a:p>
            <a:pPr lvl="2"/>
            <a:r>
              <a:rPr lang="en-US" dirty="0"/>
              <a:t>Scope of affected objects: AAD Administrative Units</a:t>
            </a:r>
          </a:p>
          <a:p>
            <a:pPr lvl="2"/>
            <a:r>
              <a:rPr lang="en-US" dirty="0"/>
              <a:t>Incremental permissions defined for AAD objects, AAD applications, or even Azure resources</a:t>
            </a:r>
          </a:p>
          <a:p>
            <a:pPr lvl="1"/>
            <a:r>
              <a:rPr lang="en-US" dirty="0"/>
              <a:t>Assign users or service principals to Roles</a:t>
            </a:r>
          </a:p>
          <a:p>
            <a:r>
              <a:rPr lang="en-US" dirty="0"/>
              <a:t>Today there are a variety of canned AAD roles, Azure roles, O365 roles, </a:t>
            </a:r>
            <a:r>
              <a:rPr lang="en-US" dirty="0" err="1"/>
              <a:t>InTune</a:t>
            </a:r>
            <a:r>
              <a:rPr lang="en-US" dirty="0"/>
              <a:t> roles, and more … all based on the same underlying AAD RBAC platform</a:t>
            </a:r>
          </a:p>
          <a:p>
            <a:r>
              <a:rPr lang="en-US" dirty="0"/>
              <a:t>Administrative Units = under developed</a:t>
            </a:r>
          </a:p>
          <a:p>
            <a:r>
              <a:rPr lang="en-US" dirty="0"/>
              <a:t>Future: expect more … custom roles!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41AF67-16B1-473F-B01F-16053DFBE6D2}"/>
              </a:ext>
            </a:extLst>
          </p:cNvPr>
          <p:cNvSpPr txBox="1"/>
          <p:nvPr/>
        </p:nvSpPr>
        <p:spPr>
          <a:xfrm>
            <a:off x="83820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80800"/>
      </p:ext>
    </p:extLst>
  </p:cSld>
  <p:clrMapOvr>
    <a:masterClrMapping/>
  </p:clrMapOvr>
  <p:transition spd="med">
    <p:strips dir="r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Inactive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Success! Hundreds of thousands disabled, most to be deleted in ~6 months</a:t>
            </a:r>
          </a:p>
          <a:p>
            <a:r>
              <a:rPr lang="en-US" dirty="0"/>
              <a:t>UW Medicine missed that this change was happening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r>
              <a:rPr lang="en-US" dirty="0"/>
              <a:t>We made a minor change to allow returning users (with an entitlement which makes them “active”) to not have to reset their password</a:t>
            </a:r>
          </a:p>
          <a:p>
            <a:pPr lvl="1"/>
            <a:r>
              <a:rPr lang="en-US" dirty="0"/>
              <a:t>Change only helps users disabled after July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DA27DE-FE52-4960-889F-77FA1DDDAE0B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45523"/>
      </p:ext>
    </p:extLst>
  </p:cSld>
  <p:clrMapOvr>
    <a:masterClrMapping/>
  </p:clrMapOvr>
  <p:transition spd="med">
    <p:strips dir="r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the Hash mitigations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mitigations:</a:t>
            </a:r>
          </a:p>
          <a:p>
            <a:pPr lvl="1"/>
            <a:r>
              <a:rPr lang="en-US" dirty="0"/>
              <a:t>Azure ATP in place for NETID domain</a:t>
            </a:r>
          </a:p>
          <a:p>
            <a:pPr lvl="1"/>
            <a:r>
              <a:rPr lang="en-US" dirty="0"/>
              <a:t>Best practices:</a:t>
            </a:r>
          </a:p>
          <a:p>
            <a:pPr lvl="2"/>
            <a:r>
              <a:rPr lang="en-US" dirty="0"/>
              <a:t>Personal, </a:t>
            </a:r>
            <a:r>
              <a:rPr lang="en-US" dirty="0" err="1"/>
              <a:t>Wadm</a:t>
            </a:r>
            <a:r>
              <a:rPr lang="en-US" dirty="0"/>
              <a:t>, </a:t>
            </a:r>
            <a:r>
              <a:rPr lang="en-US" dirty="0" err="1"/>
              <a:t>Sadm</a:t>
            </a:r>
            <a:r>
              <a:rPr lang="en-US" dirty="0"/>
              <a:t>, &amp; </a:t>
            </a:r>
            <a:r>
              <a:rPr lang="en-US" dirty="0" err="1"/>
              <a:t>Eadm</a:t>
            </a:r>
            <a:r>
              <a:rPr lang="en-US" dirty="0"/>
              <a:t> UW NetIDs separate permissions already. </a:t>
            </a:r>
            <a:r>
              <a:rPr lang="en-US" b="1" dirty="0"/>
              <a:t>If we do not mix these accounts on same computer, we are in great shape</a:t>
            </a:r>
            <a:r>
              <a:rPr lang="en-US" dirty="0"/>
              <a:t>. But I’d bet money we aren’t very successful at this.</a:t>
            </a:r>
          </a:p>
          <a:p>
            <a:pPr lvl="2"/>
            <a:r>
              <a:rPr lang="en-US" dirty="0"/>
              <a:t>Do not allow the same account to have permanent admin permissions across many computers, </a:t>
            </a:r>
            <a:r>
              <a:rPr lang="en-US" u="sng" dirty="0"/>
              <a:t>especially</a:t>
            </a:r>
            <a:r>
              <a:rPr lang="en-US" dirty="0"/>
              <a:t> if that account is used by someone without good security hygiene</a:t>
            </a:r>
          </a:p>
          <a:p>
            <a:pPr lvl="2"/>
            <a:r>
              <a:rPr lang="en-US" dirty="0"/>
              <a:t>Throw away workstation model, i.e. when computers are compromised, proceed immediately to a rebuild</a:t>
            </a:r>
          </a:p>
        </p:txBody>
      </p:sp>
    </p:spTree>
    <p:extLst>
      <p:ext uri="{BB962C8B-B14F-4D97-AF65-F5344CB8AC3E}">
        <p14:creationId xmlns:p14="http://schemas.microsoft.com/office/powerpoint/2010/main" val="1238349918"/>
      </p:ext>
    </p:extLst>
  </p:cSld>
  <p:clrMapOvr>
    <a:masterClrMapping/>
  </p:clrMapOvr>
  <p:transition spd="med">
    <p:strips dir="r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B945-C251-4143-B99A-215AE167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the Hash mitigations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29DA2-EEB8-43C1-BF4A-6576C43FD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  <a:p>
            <a:pPr lvl="1"/>
            <a:r>
              <a:rPr lang="en-US" dirty="0"/>
              <a:t>Privileged Access </a:t>
            </a:r>
            <a:r>
              <a:rPr lang="en-US" dirty="0" err="1"/>
              <a:t>Mgmt</a:t>
            </a:r>
            <a:r>
              <a:rPr lang="en-US" dirty="0"/>
              <a:t> (PAM) for on-premises role activation, paired with a “red/bastion” forest to further isolate domain admins &amp; elevation control</a:t>
            </a:r>
          </a:p>
          <a:p>
            <a:pPr lvl="1"/>
            <a:r>
              <a:rPr lang="en-US" dirty="0"/>
              <a:t>Privileged Access Workstations (PAWS)</a:t>
            </a:r>
          </a:p>
          <a:p>
            <a:pPr lvl="2"/>
            <a:r>
              <a:rPr lang="en-US" dirty="0"/>
              <a:t>Multi tier or silo model.</a:t>
            </a:r>
          </a:p>
          <a:p>
            <a:pPr lvl="2"/>
            <a:r>
              <a:rPr lang="en-US" dirty="0"/>
              <a:t>Tier 0 = any system/account which can control a domain admin or domain controller. There’s a lot more here than you’d imagine.</a:t>
            </a:r>
          </a:p>
          <a:p>
            <a:pPr lvl="2"/>
            <a:r>
              <a:rPr lang="en-US" dirty="0"/>
              <a:t>Tier 0 accounts </a:t>
            </a:r>
            <a:r>
              <a:rPr lang="en-US" u="sng" dirty="0"/>
              <a:t>can only be</a:t>
            </a:r>
            <a:r>
              <a:rPr lang="en-US" dirty="0"/>
              <a:t> used from tier 0 systems.</a:t>
            </a:r>
          </a:p>
          <a:p>
            <a:pPr lvl="2"/>
            <a:r>
              <a:rPr lang="en-US" dirty="0"/>
              <a:t>IOW, can’t log in with a DA account on a system where anything *other than* other members of tier 0 can log in.</a:t>
            </a:r>
          </a:p>
          <a:p>
            <a:pPr lvl="2"/>
            <a:r>
              <a:rPr lang="en-US" dirty="0"/>
              <a:t>Other tiers are defined as you like, e.g.</a:t>
            </a:r>
          </a:p>
          <a:p>
            <a:pPr lvl="3"/>
            <a:r>
              <a:rPr lang="en-US" dirty="0"/>
              <a:t>Tier 1 = server admins</a:t>
            </a:r>
          </a:p>
          <a:p>
            <a:pPr lvl="3"/>
            <a:r>
              <a:rPr lang="en-US" dirty="0"/>
              <a:t>Tier 2 = workstation admins</a:t>
            </a:r>
          </a:p>
          <a:p>
            <a:pPr lvl="3"/>
            <a:r>
              <a:rPr lang="en-US" dirty="0"/>
              <a:t>Tier 3 = personal accounts</a:t>
            </a:r>
          </a:p>
          <a:p>
            <a:pPr lvl="2"/>
            <a:r>
              <a:rPr lang="en-US" dirty="0"/>
              <a:t>Centrally, we’d tackle tier 0 initially, with a model that could scale to tier 1</a:t>
            </a:r>
          </a:p>
          <a:p>
            <a:pPr lvl="2"/>
            <a:endParaRPr lang="en-US" dirty="0"/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139820"/>
      </p:ext>
    </p:extLst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17274-C394-4637-B2CE-900DF08FF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changed?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FBDAE-FE01-4354-80DB-96600CE10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Kerberos, SMB &amp; RDP port blocking at border (4/2019 &amp; 4/2018)</a:t>
            </a:r>
          </a:p>
          <a:p>
            <a:r>
              <a:rPr lang="en-US" sz="2400" dirty="0"/>
              <a:t>UW-IT Windows File Service replacing many departmental file services</a:t>
            </a:r>
          </a:p>
          <a:p>
            <a:r>
              <a:rPr lang="en-US" sz="2400" dirty="0"/>
              <a:t>Microsoft 365 licensing assignment mechanisms in place</a:t>
            </a:r>
          </a:p>
          <a:p>
            <a:r>
              <a:rPr lang="en-US" sz="2400" dirty="0"/>
              <a:t>Clearer approval process for provisioning Office 365</a:t>
            </a:r>
          </a:p>
          <a:p>
            <a:r>
              <a:rPr lang="en-US" sz="2400" dirty="0"/>
              <a:t>Azure AD PHS enabled</a:t>
            </a:r>
          </a:p>
          <a:p>
            <a:r>
              <a:rPr lang="en-US" sz="2400" dirty="0"/>
              <a:t>UW ExpressRoute queueing up interested customers</a:t>
            </a:r>
          </a:p>
          <a:p>
            <a:r>
              <a:rPr lang="en-US" sz="2400" dirty="0"/>
              <a:t>Log Analytics has emerged as highly useful log/search capability—all 4 UW-IT MS services using it</a:t>
            </a:r>
          </a:p>
          <a:p>
            <a:r>
              <a:rPr lang="en-US" sz="2400" dirty="0"/>
              <a:t>Other cloud analytics also emerging as highly useful, e.g. Windows Analytics</a:t>
            </a:r>
          </a:p>
        </p:txBody>
      </p:sp>
    </p:spTree>
    <p:extLst>
      <p:ext uri="{BB962C8B-B14F-4D97-AF65-F5344CB8AC3E}">
        <p14:creationId xmlns:p14="http://schemas.microsoft.com/office/powerpoint/2010/main" val="3323798502"/>
      </p:ext>
    </p:extLst>
  </p:cSld>
  <p:clrMapOvr>
    <a:masterClrMapping/>
  </p:clrMapOvr>
  <p:transition spd="med">
    <p:strips dir="r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DE9AE-A97D-4DBA-B7F4-B3F582B2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the Hash mitigations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F7AF-EB8A-4CF7-A729-B2C2AFB4D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PAWS implies dedicated additional computers for each type of account.</a:t>
            </a:r>
          </a:p>
          <a:p>
            <a:r>
              <a:rPr lang="en-US" dirty="0"/>
              <a:t>Windows 10 has a VM solution which we’ll likely look at to limit costs. This leverages shielded VMs + a host guardian watcher service (like </a:t>
            </a:r>
            <a:r>
              <a:rPr lang="en-US" dirty="0" err="1"/>
              <a:t>bitlocker’s</a:t>
            </a:r>
            <a:r>
              <a:rPr lang="en-US" dirty="0"/>
              <a:t> anti-tampering protections, but for the </a:t>
            </a:r>
            <a:r>
              <a:rPr lang="en-US"/>
              <a:t>hypervisor)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A562B7-3BD1-4C49-AF94-B873C131D812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36257"/>
      </p:ext>
    </p:extLst>
  </p:cSld>
  <p:clrMapOvr>
    <a:masterClrMapping/>
  </p:clrMapOvr>
  <p:transition spd="med">
    <p:strips dir="r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NETID DCs for cloud-based VMs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Why existing design has NETID DCs on private network:</a:t>
            </a:r>
          </a:p>
          <a:p>
            <a:pPr lvl="1"/>
            <a:r>
              <a:rPr lang="en-US" sz="2000" dirty="0"/>
              <a:t>Do you want an off-campus user logon experience of ~6 minutes or 20s?</a:t>
            </a:r>
          </a:p>
          <a:p>
            <a:r>
              <a:rPr lang="en-US" sz="2400" dirty="0"/>
              <a:t>Cloud IaaS servers can join NETID AD like any other computer. </a:t>
            </a:r>
          </a:p>
          <a:p>
            <a:pPr lvl="1"/>
            <a:r>
              <a:rPr lang="en-US" sz="2000" dirty="0"/>
              <a:t>Like any other computer off-campus, they will need VPN connectivity</a:t>
            </a:r>
          </a:p>
          <a:p>
            <a:r>
              <a:rPr lang="en-US" sz="2400" dirty="0"/>
              <a:t>Future possibility: maybe Azure based DCs in a “hub” VNET that your Azure subscription &amp; VNET can peer</a:t>
            </a:r>
          </a:p>
        </p:txBody>
      </p:sp>
    </p:spTree>
    <p:extLst>
      <p:ext uri="{BB962C8B-B14F-4D97-AF65-F5344CB8AC3E}">
        <p14:creationId xmlns:p14="http://schemas.microsoft.com/office/powerpoint/2010/main" val="749420250"/>
      </p:ext>
    </p:extLst>
  </p:cSld>
  <p:clrMapOvr>
    <a:masterClrMapping/>
  </p:clrMapOvr>
  <p:transition spd="med">
    <p:strips dir="r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81E93-2D9D-40A5-B9A4-07B52A0A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VNET Hub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483223-CFF0-43B8-A7E4-897EED4F9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43" y="1524000"/>
            <a:ext cx="6876514" cy="5105400"/>
          </a:xfrm>
        </p:spPr>
      </p:pic>
    </p:spTree>
    <p:extLst>
      <p:ext uri="{BB962C8B-B14F-4D97-AF65-F5344CB8AC3E}">
        <p14:creationId xmlns:p14="http://schemas.microsoft.com/office/powerpoint/2010/main" val="3450468030"/>
      </p:ext>
    </p:extLst>
  </p:cSld>
  <p:clrMapOvr>
    <a:masterClrMapping/>
  </p:clrMapOvr>
  <p:transition spd="med">
    <p:strips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1D45-BD1A-4366-B10C-B806CBDB0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 &amp; docs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173F8-92B8-4F53-8F22-093E9E9A8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https://docs.microsoft.com/en-us/azure/architecture/reference-architectures/hybrid-networking/shared-services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64671"/>
      </p:ext>
    </p:extLst>
  </p:cSld>
  <p:clrMapOvr>
    <a:masterClrMapping/>
  </p:clrMapOvr>
  <p:transition spd="med">
    <p:strips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AAD-DS: AAD Domain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sz="2400" dirty="0"/>
              <a:t>You end up with something like AD-DS, but in the cloud. Has LDAP and Kerberos endpoints.</a:t>
            </a:r>
          </a:p>
          <a:p>
            <a:r>
              <a:rPr lang="en-US" sz="2400" dirty="0"/>
              <a:t>It is automatically provisioned based on AAD data (so no member private groups)</a:t>
            </a:r>
          </a:p>
          <a:p>
            <a:r>
              <a:rPr lang="en-US" sz="2400" dirty="0"/>
              <a:t>You can’t administrate this like AD-DS</a:t>
            </a:r>
          </a:p>
          <a:p>
            <a:pPr lvl="1"/>
            <a:r>
              <a:rPr lang="en-US" sz="2000" dirty="0"/>
              <a:t>No ACLs, </a:t>
            </a:r>
          </a:p>
          <a:p>
            <a:pPr lvl="1"/>
            <a:r>
              <a:rPr lang="en-US" sz="2000" dirty="0"/>
              <a:t>No ability to directly create users/groups,</a:t>
            </a:r>
          </a:p>
          <a:p>
            <a:pPr lvl="1"/>
            <a:r>
              <a:rPr lang="en-US" sz="2000" dirty="0"/>
              <a:t>Only 1 GPO!!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r>
              <a:rPr lang="en-US" sz="2400" dirty="0">
                <a:sym typeface="Wingdings" panose="05000000000000000000" pitchFamily="2" charset="2"/>
              </a:rPr>
              <a:t>The endpoints are on a single Azure VNET</a:t>
            </a:r>
          </a:p>
          <a:p>
            <a:r>
              <a:rPr lang="en-US" sz="2400" dirty="0"/>
              <a:t>Pricing is based on number of objects (we’re off the published scale, probably $40K/year)</a:t>
            </a:r>
          </a:p>
          <a:p>
            <a:r>
              <a:rPr lang="en-US" sz="2400" dirty="0"/>
              <a:t>Makes sense for specific limited scenarios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42118"/>
      </p:ext>
    </p:extLst>
  </p:cSld>
  <p:clrMapOvr>
    <a:masterClrMapping/>
  </p:clrMapOvr>
  <p:transition spd="med">
    <p:strips dir="r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229600" cy="5105400"/>
          </a:xfrm>
        </p:spPr>
        <p:txBody>
          <a:bodyPr/>
          <a:lstStyle/>
          <a:p>
            <a:r>
              <a:rPr lang="en-US" dirty="0"/>
              <a:t>Significant features added:</a:t>
            </a:r>
          </a:p>
          <a:p>
            <a:pPr lvl="1"/>
            <a:r>
              <a:rPr lang="en-US" dirty="0"/>
              <a:t>LDAPS support, including option to open up this endpoint to internet</a:t>
            </a:r>
          </a:p>
          <a:p>
            <a:pPr lvl="1"/>
            <a:r>
              <a:rPr lang="en-US" dirty="0"/>
              <a:t>Custom OUs possible</a:t>
            </a:r>
          </a:p>
          <a:p>
            <a:pPr lvl="1"/>
            <a:r>
              <a:rPr lang="en-US" dirty="0"/>
              <a:t>AD-integrated DNS management</a:t>
            </a:r>
          </a:p>
          <a:p>
            <a:pPr lvl="1"/>
            <a:r>
              <a:rPr lang="en-US" dirty="0"/>
              <a:t>Non-Windows domain join</a:t>
            </a:r>
          </a:p>
          <a:p>
            <a:pPr lvl="1"/>
            <a:r>
              <a:rPr lang="en-US" dirty="0"/>
              <a:t>Automated </a:t>
            </a:r>
            <a:r>
              <a:rPr lang="en-US" dirty="0" err="1"/>
              <a:t>sidHistory</a:t>
            </a:r>
            <a:r>
              <a:rPr lang="en-US" dirty="0"/>
              <a:t> in provisioning sync</a:t>
            </a:r>
          </a:p>
          <a:p>
            <a:pPr lvl="1"/>
            <a:r>
              <a:rPr lang="en-US" dirty="0"/>
              <a:t>Azure virtual network peering support</a:t>
            </a:r>
          </a:p>
          <a:p>
            <a:r>
              <a:rPr lang="en-US" dirty="0"/>
              <a:t>MS “lift and shift” pitch</a:t>
            </a:r>
          </a:p>
          <a:p>
            <a:pPr marL="0" indent="0">
              <a:buNone/>
            </a:pPr>
            <a:r>
              <a:rPr lang="en-US" sz="3600" dirty="0"/>
              <a:t>Still lacks flexibility and control; </a:t>
            </a:r>
            <a:br>
              <a:rPr lang="en-US" sz="3600" dirty="0"/>
            </a:br>
            <a:r>
              <a:rPr lang="en-US" sz="3600" dirty="0"/>
              <a:t>likely cheaper to stick DCs in </a:t>
            </a:r>
            <a:br>
              <a:rPr lang="en-US" sz="3600" dirty="0"/>
            </a:br>
            <a:r>
              <a:rPr lang="en-US" sz="3600" dirty="0"/>
              <a:t>Azure &amp; you remain in control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219" y="2819400"/>
            <a:ext cx="2558072" cy="387927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838200"/>
          </a:xfrm>
        </p:spPr>
        <p:txBody>
          <a:bodyPr/>
          <a:lstStyle/>
          <a:p>
            <a:r>
              <a:rPr lang="en-US" dirty="0"/>
              <a:t>AAD-DS: GA 10/12/2016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700EAD-E42A-4A41-8799-285CE14594E9}"/>
              </a:ext>
            </a:extLst>
          </p:cNvPr>
          <p:cNvSpPr txBox="1"/>
          <p:nvPr/>
        </p:nvSpPr>
        <p:spPr>
          <a:xfrm>
            <a:off x="57150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4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21829"/>
      </p:ext>
    </p:extLst>
  </p:cSld>
  <p:clrMapOvr>
    <a:masterClrMapping/>
  </p:clrMapOvr>
  <p:transition spd="med">
    <p:strips dir="r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80776"/>
            <a:ext cx="8732116" cy="519622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D96FC0-B3E2-412E-899B-34D4B1CCBA5A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14365"/>
      </p:ext>
    </p:extLst>
  </p:cSld>
  <p:clrMapOvr>
    <a:masterClrMapping/>
  </p:clrMapOvr>
  <p:transition spd="med">
    <p:strips dir="r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77" y="1219200"/>
            <a:ext cx="8060891" cy="5254197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184A87-FB39-496C-B6A6-19E7CBA8354D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83028"/>
      </p:ext>
    </p:extLst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D7ADD-8709-4F9B-AB1C-7A0287AC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has 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C4B7-7ACB-4574-A904-33F6BBA4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Defender ATP pilot – MWS team (~10) using this for their computers </a:t>
            </a:r>
          </a:p>
          <a:p>
            <a:r>
              <a:rPr lang="en-US" dirty="0"/>
              <a:t>MWS ditches WSUS; now uses Windows Update for Business. Working well so far.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MWS ditching MDT for imaging; now using SCCM OSD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Working well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Push imaging (e.g. for compromised computers) &amp; ‘reimage now’ OSD features coming soon</a:t>
            </a:r>
          </a:p>
        </p:txBody>
      </p:sp>
    </p:spTree>
    <p:extLst>
      <p:ext uri="{BB962C8B-B14F-4D97-AF65-F5344CB8AC3E}">
        <p14:creationId xmlns:p14="http://schemas.microsoft.com/office/powerpoint/2010/main" val="944027036"/>
      </p:ext>
    </p:extLst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BFAEE-D548-4CCB-991A-D3E5DC66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Attempted but failed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96F8A-FE49-4EEE-88D9-3E68CE0E8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Azure Files + WFS as SMBv3 mounted disk cache on sync servers. </a:t>
            </a:r>
          </a:p>
          <a:p>
            <a:pPr lvl="1"/>
            <a:r>
              <a:rPr lang="en-US" dirty="0"/>
              <a:t>Can’t reshare SMBv3 mounted disk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endParaRPr lang="en-US" dirty="0"/>
          </a:p>
          <a:p>
            <a:r>
              <a:rPr lang="en-US" dirty="0"/>
              <a:t>Next attempt: Azure Files + Hosted server with slightly more expensive disk</a:t>
            </a:r>
          </a:p>
        </p:txBody>
      </p:sp>
    </p:spTree>
    <p:extLst>
      <p:ext uri="{BB962C8B-B14F-4D97-AF65-F5344CB8AC3E}">
        <p14:creationId xmlns:p14="http://schemas.microsoft.com/office/powerpoint/2010/main" val="4254189251"/>
      </p:ext>
    </p:extLst>
  </p:cSld>
  <p:clrMapOvr>
    <a:masterClrMapping/>
  </p:clrMapOvr>
  <p:transition spd="med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630FC-6AE6-4B8E-B534-833BD2233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Microsoft-initiated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DF388-B2D7-49EA-A5F9-56F9ADE6E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 many new things to list … and what do you count? Private preview, public preview, or GA? New products or new features?</a:t>
            </a:r>
          </a:p>
          <a:p>
            <a:r>
              <a:rPr lang="en-US" dirty="0"/>
              <a:t>Disable Exchange Online basic </a:t>
            </a:r>
            <a:r>
              <a:rPr lang="en-US" dirty="0" err="1"/>
              <a:t>authN</a:t>
            </a:r>
            <a:r>
              <a:rPr lang="en-US" dirty="0"/>
              <a:t>: 10/13/2020</a:t>
            </a:r>
          </a:p>
          <a:p>
            <a:r>
              <a:rPr lang="en-US" dirty="0"/>
              <a:t>End of life: </a:t>
            </a:r>
          </a:p>
          <a:p>
            <a:pPr lvl="1"/>
            <a:r>
              <a:rPr lang="en-US" sz="1400" dirty="0"/>
              <a:t>Windows 7                                          January 14, 2020</a:t>
            </a:r>
          </a:p>
          <a:p>
            <a:pPr lvl="1"/>
            <a:r>
              <a:rPr lang="en-US" sz="1400" dirty="0"/>
              <a:t>Windows Server 2008                     January 14, 2020</a:t>
            </a:r>
          </a:p>
          <a:p>
            <a:pPr lvl="1"/>
            <a:r>
              <a:rPr lang="en-US" sz="1400" dirty="0"/>
              <a:t>Windows Server 2008 R2              January 14, 2020</a:t>
            </a:r>
          </a:p>
          <a:p>
            <a:pPr lvl="1"/>
            <a:r>
              <a:rPr lang="en-US" sz="1400" dirty="0"/>
              <a:t>SQL Server 2008                                July 9, 2019</a:t>
            </a:r>
          </a:p>
          <a:p>
            <a:pPr lvl="1"/>
            <a:r>
              <a:rPr lang="en-US" sz="1400" dirty="0"/>
              <a:t>SQL Server 2008 R2                         July 9, 2019</a:t>
            </a:r>
          </a:p>
          <a:p>
            <a:pPr lvl="1"/>
            <a:r>
              <a:rPr lang="en-US" sz="1400" dirty="0"/>
              <a:t>Windows 10 1607                             April 9, 2019</a:t>
            </a:r>
          </a:p>
          <a:p>
            <a:pPr lvl="1"/>
            <a:r>
              <a:rPr lang="en-US" sz="1400" dirty="0"/>
              <a:t>Windows 10 1703                             October 8, 2019</a:t>
            </a:r>
          </a:p>
          <a:p>
            <a:pPr lvl="1"/>
            <a:r>
              <a:rPr lang="en-US" sz="1400" dirty="0"/>
              <a:t>Windows 10 1709                             April 14, 2020</a:t>
            </a:r>
          </a:p>
          <a:p>
            <a:pPr lvl="1"/>
            <a:r>
              <a:rPr lang="en-US" sz="1400" dirty="0"/>
              <a:t>Windows 10 1803                             November 10, 2020</a:t>
            </a:r>
          </a:p>
          <a:p>
            <a:pPr lvl="1"/>
            <a:r>
              <a:rPr lang="en-US" sz="1400" dirty="0"/>
              <a:t>Office 2010                                          October 13, 2020</a:t>
            </a:r>
          </a:p>
          <a:p>
            <a:pPr lvl="1"/>
            <a:r>
              <a:rPr lang="en-US" sz="1400" dirty="0"/>
              <a:t>Office </a:t>
            </a:r>
            <a:r>
              <a:rPr lang="en-US" sz="1400" dirty="0" err="1"/>
              <a:t>ProPlus</a:t>
            </a:r>
            <a:r>
              <a:rPr lang="en-US" sz="1400" dirty="0"/>
              <a:t> 1708 (SA)               March 12, 2019</a:t>
            </a:r>
          </a:p>
          <a:p>
            <a:pPr lvl="1"/>
            <a:r>
              <a:rPr lang="en-US" sz="1400" dirty="0"/>
              <a:t>Office </a:t>
            </a:r>
            <a:r>
              <a:rPr lang="en-US" sz="1400" dirty="0" err="1"/>
              <a:t>ProPlus</a:t>
            </a:r>
            <a:r>
              <a:rPr lang="en-US" sz="1400" dirty="0"/>
              <a:t> 1803 (SA)               September 10, 2019</a:t>
            </a:r>
          </a:p>
          <a:p>
            <a:pPr lvl="1"/>
            <a:r>
              <a:rPr lang="en-US" sz="1400" dirty="0"/>
              <a:t>Office </a:t>
            </a:r>
            <a:r>
              <a:rPr lang="en-US" sz="1400" dirty="0" err="1"/>
              <a:t>ProPlus</a:t>
            </a:r>
            <a:r>
              <a:rPr lang="en-US" sz="1400" dirty="0"/>
              <a:t> 1808 (SAT)             March 12, 2019</a:t>
            </a:r>
          </a:p>
          <a:p>
            <a:pPr lvl="1"/>
            <a:r>
              <a:rPr lang="en-US" sz="1400" dirty="0"/>
              <a:t>Office </a:t>
            </a:r>
            <a:r>
              <a:rPr lang="en-US" sz="1400" dirty="0" err="1"/>
              <a:t>ProPlus</a:t>
            </a:r>
            <a:r>
              <a:rPr lang="en-US" sz="1400" dirty="0"/>
              <a:t> 1808 (SA)               March 10, 2020</a:t>
            </a:r>
          </a:p>
        </p:txBody>
      </p:sp>
    </p:spTree>
    <p:extLst>
      <p:ext uri="{BB962C8B-B14F-4D97-AF65-F5344CB8AC3E}">
        <p14:creationId xmlns:p14="http://schemas.microsoft.com/office/powerpoint/2010/main" val="2210719793"/>
      </p:ext>
    </p:extLst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91B74-1C28-40BD-88E3-F486614E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coming soon? (6 months?)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0544E-7DA8-4607-944E-389EDDA9F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MFA for Azure AD/Office 365</a:t>
            </a:r>
          </a:p>
          <a:p>
            <a:r>
              <a:rPr lang="en-US" dirty="0"/>
              <a:t>Azure AD Application Proxy emerging, likely an offering soon</a:t>
            </a:r>
          </a:p>
          <a:p>
            <a:r>
              <a:rPr lang="en-US" dirty="0"/>
              <a:t>UW </a:t>
            </a:r>
            <a:r>
              <a:rPr lang="en-US" dirty="0" err="1"/>
              <a:t>Sharepoint</a:t>
            </a:r>
            <a:r>
              <a:rPr lang="en-US" dirty="0"/>
              <a:t> 2010 shutdown (3/31/2020)</a:t>
            </a:r>
          </a:p>
          <a:p>
            <a:r>
              <a:rPr lang="en-US" dirty="0"/>
              <a:t>Hybrid AAD join enabled for NETID</a:t>
            </a:r>
          </a:p>
          <a:p>
            <a:r>
              <a:rPr lang="en-US" dirty="0"/>
              <a:t>Office </a:t>
            </a:r>
            <a:r>
              <a:rPr lang="en-US" dirty="0" err="1"/>
              <a:t>ProPlus</a:t>
            </a:r>
            <a:r>
              <a:rPr lang="en-US" dirty="0"/>
              <a:t> device based licensing (v1909+)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5087"/>
      </p:ext>
    </p:extLst>
  </p:cSld>
  <p:clrMapOvr>
    <a:masterClrMapping/>
  </p:clrMapOvr>
  <p:transition spd="med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1B9C1-845C-483B-A862-F6773D5F9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coming (1 year?)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50FE2-C9DD-484F-BCC1-ED7171FA9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Hub-spoke Azure VNET architecture, with NETID DC in hub VNET (only DC communication permitted)</a:t>
            </a:r>
          </a:p>
          <a:p>
            <a:r>
              <a:rPr lang="en-US" dirty="0"/>
              <a:t>Domain/Global Admin risk mitigations?</a:t>
            </a:r>
          </a:p>
          <a:p>
            <a:pPr lvl="1"/>
            <a:r>
              <a:rPr lang="en-US" dirty="0"/>
              <a:t>just-in-time roles</a:t>
            </a:r>
          </a:p>
          <a:p>
            <a:pPr lvl="1"/>
            <a:r>
              <a:rPr lang="en-US" dirty="0"/>
              <a:t>privileged-admin-workstations &amp; trust tiers</a:t>
            </a:r>
          </a:p>
          <a:p>
            <a:pPr lvl="1"/>
            <a:r>
              <a:rPr lang="en-US" dirty="0"/>
              <a:t>risk mapping, &amp; </a:t>
            </a:r>
          </a:p>
          <a:p>
            <a:pPr lvl="1"/>
            <a:r>
              <a:rPr lang="en-US" dirty="0"/>
              <a:t>other pass-the-hash help and risk practices</a:t>
            </a:r>
          </a:p>
          <a:p>
            <a:r>
              <a:rPr lang="en-US" dirty="0"/>
              <a:t>Azure AD Domain Services?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18523"/>
      </p:ext>
    </p:extLst>
  </p:cSld>
  <p:clrMapOvr>
    <a:masterClrMapping/>
  </p:clrMapOvr>
  <p:transition spd="med">
    <p:strips dir="rd"/>
  </p:transition>
</p:sld>
</file>

<file path=ppt/theme/theme1.xml><?xml version="1.0" encoding="utf-8"?>
<a:theme xmlns:a="http://schemas.openxmlformats.org/drawingml/2006/main" name="UW Nebula Master Template-Try 1">
  <a:themeElements>
    <a:clrScheme name="UW Nebula Master Template-Try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Nebula Master Template-Tr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W Nebula Master Template-Try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49489</TotalTime>
  <Words>3098</Words>
  <Application>Microsoft Office PowerPoint</Application>
  <PresentationFormat>On-screen Show (4:3)</PresentationFormat>
  <Paragraphs>450</Paragraphs>
  <Slides>47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Segoe</vt:lpstr>
      <vt:lpstr>Wingdings</vt:lpstr>
      <vt:lpstr>UW Nebula Master Template-Try 1</vt:lpstr>
      <vt:lpstr>MS Tech: What’s changing at UW?  October 2019</vt:lpstr>
      <vt:lpstr>Status quo vs engagement &amp; change</vt:lpstr>
      <vt:lpstr>Adapting to change</vt:lpstr>
      <vt:lpstr>What has changed?</vt:lpstr>
      <vt:lpstr>More has changed</vt:lpstr>
      <vt:lpstr>Attempted but failed change</vt:lpstr>
      <vt:lpstr>Microsoft-initiated change</vt:lpstr>
      <vt:lpstr>What is coming soon? (6 months?)</vt:lpstr>
      <vt:lpstr>What is coming (1 year?)</vt:lpstr>
      <vt:lpstr>Unclear when, but high interest</vt:lpstr>
      <vt:lpstr>Your Questions? Unmet Business Needs?</vt:lpstr>
      <vt:lpstr>Goal: Informal interaction</vt:lpstr>
      <vt:lpstr>When should a new AAD tenant be Created?</vt:lpstr>
      <vt:lpstr>MFA for Azure AD &amp; O365</vt:lpstr>
      <vt:lpstr>MFA: architectural decision points</vt:lpstr>
      <vt:lpstr>MFA: Windows host-based</vt:lpstr>
      <vt:lpstr>UW’s MS Campus Agreement</vt:lpstr>
      <vt:lpstr>AAD tokens – 1</vt:lpstr>
      <vt:lpstr>AAD tokens - 2</vt:lpstr>
      <vt:lpstr>Lifetime Policies</vt:lpstr>
      <vt:lpstr>Revocation – events instead of timeout</vt:lpstr>
      <vt:lpstr>AAD Apps: Why - 1</vt:lpstr>
      <vt:lpstr>An AAD app example: step 1</vt:lpstr>
      <vt:lpstr>AAD app example: step 2</vt:lpstr>
      <vt:lpstr>AAD app example: step 3</vt:lpstr>
      <vt:lpstr>AAD Apps: What (basics) - 2</vt:lpstr>
      <vt:lpstr>AAD Apps: Oauth &amp; consent - 3</vt:lpstr>
      <vt:lpstr>AAD App Proxy (Hybrid AuthN)</vt:lpstr>
      <vt:lpstr>App Proxy Diagram</vt:lpstr>
      <vt:lpstr>AAD Device Registration Service</vt:lpstr>
      <vt:lpstr>AAD Conditional Access</vt:lpstr>
      <vt:lpstr>AAD CA: conditions</vt:lpstr>
      <vt:lpstr>AAD CA: controls</vt:lpstr>
      <vt:lpstr>InTune service?</vt:lpstr>
      <vt:lpstr>Azure Info Protection (RMS)</vt:lpstr>
      <vt:lpstr>AAD RBAC &amp; Roles</vt:lpstr>
      <vt:lpstr>Inactive Users</vt:lpstr>
      <vt:lpstr>Pass the Hash mitigations - 1</vt:lpstr>
      <vt:lpstr>Pass the Hash mitigations - 2</vt:lpstr>
      <vt:lpstr>Pass the Hash mitigations - 3</vt:lpstr>
      <vt:lpstr>NETID DCs for cloud-based VMs</vt:lpstr>
      <vt:lpstr>VNET Hub</vt:lpstr>
      <vt:lpstr>Pic &amp; docs here</vt:lpstr>
      <vt:lpstr>AAD-DS: AAD Domain Services</vt:lpstr>
      <vt:lpstr>AAD-DS: GA 10/12/2016</vt:lpstr>
      <vt:lpstr>PowerPoint Presentation</vt:lpstr>
      <vt:lpstr>PowerPoint Presentation</vt:lpstr>
    </vt:vector>
  </TitlesOfParts>
  <Manager>Jim DeRoest</Manager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Azure AD Customer Advisory Board</dc:title>
  <dc:subject>Windows Infrastructure</dc:subject>
  <dc:creator>David Zazzo</dc:creator>
  <cp:keywords/>
  <cp:lastModifiedBy>Brian Arkills</cp:lastModifiedBy>
  <cp:revision>1453</cp:revision>
  <cp:lastPrinted>2014-10-03T20:34:23Z</cp:lastPrinted>
  <dcterms:created xsi:type="dcterms:W3CDTF">2003-05-05T03:49:52Z</dcterms:created>
  <dcterms:modified xsi:type="dcterms:W3CDTF">2019-10-14T21:16:37Z</dcterms:modified>
  <cp:category>Infrastructure</cp:category>
</cp:coreProperties>
</file>