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2" r:id="rId3"/>
    <p:sldId id="317" r:id="rId4"/>
    <p:sldId id="318" r:id="rId5"/>
    <p:sldId id="303" r:id="rId6"/>
    <p:sldId id="316" r:id="rId7"/>
    <p:sldId id="296" r:id="rId8"/>
    <p:sldId id="319" r:id="rId9"/>
    <p:sldId id="293" r:id="rId10"/>
    <p:sldId id="309" r:id="rId11"/>
    <p:sldId id="310" r:id="rId12"/>
    <p:sldId id="311" r:id="rId13"/>
    <p:sldId id="294" r:id="rId14"/>
    <p:sldId id="295" r:id="rId15"/>
    <p:sldId id="298" r:id="rId16"/>
    <p:sldId id="299" r:id="rId17"/>
    <p:sldId id="300" r:id="rId18"/>
    <p:sldId id="302" r:id="rId19"/>
    <p:sldId id="308" r:id="rId20"/>
    <p:sldId id="320" r:id="rId21"/>
    <p:sldId id="321" r:id="rId22"/>
    <p:sldId id="312" r:id="rId23"/>
    <p:sldId id="304" r:id="rId24"/>
    <p:sldId id="313" r:id="rId25"/>
    <p:sldId id="307" r:id="rId26"/>
    <p:sldId id="305" r:id="rId27"/>
    <p:sldId id="314" r:id="rId28"/>
    <p:sldId id="315" r:id="rId29"/>
    <p:sldId id="306" r:id="rId30"/>
    <p:sldId id="289" r:id="rId31"/>
    <p:sldId id="290" r:id="rId32"/>
    <p:sldId id="291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1" autoAdjust="0"/>
    <p:restoredTop sz="83944" autoAdjust="0"/>
  </p:normalViewPr>
  <p:slideViewPr>
    <p:cSldViewPr>
      <p:cViewPr varScale="1">
        <p:scale>
          <a:sx n="132" d="100"/>
          <a:sy n="132" d="100"/>
        </p:scale>
        <p:origin x="2532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614da0370c9e185" providerId="LiveId" clId="{7A900F31-A21D-4F11-A125-953BBCB1C02D}"/>
    <pc:docChg chg="undo custSel addSld delSld modSld sldOrd">
      <pc:chgData name="" userId="c614da0370c9e185" providerId="LiveId" clId="{7A900F31-A21D-4F11-A125-953BBCB1C02D}" dt="2018-04-18T17:23:45.344" v="5708" actId="1035"/>
      <pc:docMkLst>
        <pc:docMk/>
      </pc:docMkLst>
      <pc:sldChg chg="addSp">
        <pc:chgData name="" userId="c614da0370c9e185" providerId="LiveId" clId="{7A900F31-A21D-4F11-A125-953BBCB1C02D}" dt="2018-04-10T17:14:33.737" v="2859" actId="20577"/>
        <pc:sldMkLst>
          <pc:docMk/>
          <pc:sldMk cId="4129114365" sldId="289"/>
        </pc:sldMkLst>
        <pc:spChg chg="add">
          <ac:chgData name="" userId="c614da0370c9e185" providerId="LiveId" clId="{7A900F31-A21D-4F11-A125-953BBCB1C02D}" dt="2018-04-10T17:14:33.737" v="2859" actId="20577"/>
          <ac:spMkLst>
            <pc:docMk/>
            <pc:sldMk cId="4129114365" sldId="289"/>
            <ac:spMk id="3" creationId="{0BD96FC0-B3E2-412E-899B-34D4B1CCBA5A}"/>
          </ac:spMkLst>
        </pc:spChg>
      </pc:sldChg>
      <pc:sldChg chg="addSp">
        <pc:chgData name="" userId="c614da0370c9e185" providerId="LiveId" clId="{7A900F31-A21D-4F11-A125-953BBCB1C02D}" dt="2018-04-10T17:14:36.774" v="2860" actId="20577"/>
        <pc:sldMkLst>
          <pc:docMk/>
          <pc:sldMk cId="3819483028" sldId="290"/>
        </pc:sldMkLst>
        <pc:spChg chg="add">
          <ac:chgData name="" userId="c614da0370c9e185" providerId="LiveId" clId="{7A900F31-A21D-4F11-A125-953BBCB1C02D}" dt="2018-04-10T17:14:36.774" v="2860" actId="20577"/>
          <ac:spMkLst>
            <pc:docMk/>
            <pc:sldMk cId="3819483028" sldId="290"/>
            <ac:spMk id="3" creationId="{4C184A87-FB39-496C-B6A6-19E7CBA8354D}"/>
          </ac:spMkLst>
        </pc:spChg>
      </pc:sldChg>
      <pc:sldChg chg="addSp">
        <pc:chgData name="" userId="c614da0370c9e185" providerId="LiveId" clId="{7A900F31-A21D-4F11-A125-953BBCB1C02D}" dt="2018-04-10T17:14:40.440" v="2861" actId="20577"/>
        <pc:sldMkLst>
          <pc:docMk/>
          <pc:sldMk cId="1881009626" sldId="291"/>
        </pc:sldMkLst>
        <pc:spChg chg="add">
          <ac:chgData name="" userId="c614da0370c9e185" providerId="LiveId" clId="{7A900F31-A21D-4F11-A125-953BBCB1C02D}" dt="2018-04-10T17:14:40.440" v="2861" actId="20577"/>
          <ac:spMkLst>
            <pc:docMk/>
            <pc:sldMk cId="1881009626" sldId="291"/>
            <ac:spMk id="3" creationId="{63E474DD-266E-4163-BFBA-23B5E1B148D4}"/>
          </ac:spMkLst>
        </pc:spChg>
      </pc:sldChg>
      <pc:sldChg chg="addSp delSp modSp">
        <pc:chgData name="" userId="c614da0370c9e185" providerId="LiveId" clId="{7A900F31-A21D-4F11-A125-953BBCB1C02D}" dt="2018-04-18T17:11:08.241" v="5641" actId="20577"/>
        <pc:sldMkLst>
          <pc:docMk/>
          <pc:sldMk cId="2190620339" sldId="292"/>
        </pc:sldMkLst>
        <pc:spChg chg="mod">
          <ac:chgData name="" userId="c614da0370c9e185" providerId="LiveId" clId="{7A900F31-A21D-4F11-A125-953BBCB1C02D}" dt="2018-04-18T17:11:08.241" v="5641" actId="20577"/>
          <ac:spMkLst>
            <pc:docMk/>
            <pc:sldMk cId="2190620339" sldId="292"/>
            <ac:spMk id="3" creationId="{00000000-0000-0000-0000-000000000000}"/>
          </ac:spMkLst>
        </pc:spChg>
        <pc:graphicFrameChg chg="add del modGraphic">
          <ac:chgData name="" userId="c614da0370c9e185" providerId="LiveId" clId="{7A900F31-A21D-4F11-A125-953BBCB1C02D}" dt="2018-04-10T15:58:59.551" v="2543" actId="478"/>
          <ac:graphicFrameMkLst>
            <pc:docMk/>
            <pc:sldMk cId="2190620339" sldId="292"/>
            <ac:graphicFrameMk id="5" creationId="{25E172BC-137C-4358-A37F-061D1EB3F1D0}"/>
          </ac:graphicFrameMkLst>
        </pc:graphicFrameChg>
      </pc:sldChg>
      <pc:sldChg chg="addSp modSp">
        <pc:chgData name="" userId="c614da0370c9e185" providerId="LiveId" clId="{7A900F31-A21D-4F11-A125-953BBCB1C02D}" dt="2018-04-10T17:13:00.756" v="2841" actId="14100"/>
        <pc:sldMkLst>
          <pc:docMk/>
          <pc:sldMk cId="3130247710" sldId="295"/>
        </pc:sldMkLst>
        <pc:spChg chg="add mod">
          <ac:chgData name="" userId="c614da0370c9e185" providerId="LiveId" clId="{7A900F31-A21D-4F11-A125-953BBCB1C02D}" dt="2018-04-10T17:13:00.756" v="2841" actId="14100"/>
          <ac:spMkLst>
            <pc:docMk/>
            <pc:sldMk cId="3130247710" sldId="295"/>
            <ac:spMk id="3" creationId="{5699C409-7680-4918-9EA3-2B1E1CFD9B15}"/>
          </ac:spMkLst>
        </pc:spChg>
        <pc:picChg chg="mod">
          <ac:chgData name="" userId="c614da0370c9e185" providerId="LiveId" clId="{7A900F31-A21D-4F11-A125-953BBCB1C02D}" dt="2018-04-10T17:11:32.556" v="2797" actId="1037"/>
          <ac:picMkLst>
            <pc:docMk/>
            <pc:sldMk cId="3130247710" sldId="295"/>
            <ac:picMk id="10" creationId="{00000000-0000-0000-0000-000000000000}"/>
          </ac:picMkLst>
        </pc:picChg>
      </pc:sldChg>
      <pc:sldChg chg="delSp modSp add">
        <pc:chgData name="" userId="c614da0370c9e185" providerId="LiveId" clId="{7A900F31-A21D-4F11-A125-953BBCB1C02D}" dt="2018-04-17T14:26:23.745" v="5065" actId="20577"/>
        <pc:sldMkLst>
          <pc:docMk/>
          <pc:sldMk cId="1994281609" sldId="296"/>
        </pc:sldMkLst>
        <pc:spChg chg="mod">
          <ac:chgData name="" userId="c614da0370c9e185" providerId="LiveId" clId="{7A900F31-A21D-4F11-A125-953BBCB1C02D}" dt="2018-04-16T22:29:37.023" v="4942" actId="20577"/>
          <ac:spMkLst>
            <pc:docMk/>
            <pc:sldMk cId="1994281609" sldId="296"/>
            <ac:spMk id="2" creationId="{00000000-0000-0000-0000-000000000000}"/>
          </ac:spMkLst>
        </pc:spChg>
        <pc:spChg chg="del">
          <ac:chgData name="" userId="c614da0370c9e185" providerId="LiveId" clId="{7A900F31-A21D-4F11-A125-953BBCB1C02D}" dt="2018-04-17T14:26:23.745" v="5065" actId="20577"/>
          <ac:spMkLst>
            <pc:docMk/>
            <pc:sldMk cId="1994281609" sldId="296"/>
            <ac:spMk id="5" creationId="{660CA6F2-D463-493A-9F58-55DACFF54247}"/>
          </ac:spMkLst>
        </pc:spChg>
      </pc:sldChg>
      <pc:sldChg chg="addSp">
        <pc:chgData name="" userId="c614da0370c9e185" providerId="LiveId" clId="{7A900F31-A21D-4F11-A125-953BBCB1C02D}" dt="2018-04-10T17:13:13.490" v="2843" actId="20577"/>
        <pc:sldMkLst>
          <pc:docMk/>
          <pc:sldMk cId="4017061117" sldId="300"/>
        </pc:sldMkLst>
        <pc:spChg chg="add">
          <ac:chgData name="" userId="c614da0370c9e185" providerId="LiveId" clId="{7A900F31-A21D-4F11-A125-953BBCB1C02D}" dt="2018-04-10T17:13:13.490" v="2843" actId="20577"/>
          <ac:spMkLst>
            <pc:docMk/>
            <pc:sldMk cId="4017061117" sldId="300"/>
            <ac:spMk id="4" creationId="{A0A3D705-7EF4-4B1C-BCB0-C06ABEC67048}"/>
          </ac:spMkLst>
        </pc:spChg>
      </pc:sldChg>
      <pc:sldChg chg="add">
        <pc:chgData name="" userId="c614da0370c9e185" providerId="LiveId" clId="{7A900F31-A21D-4F11-A125-953BBCB1C02D}" dt="2018-04-10T22:27:31.592" v="4855" actId="20577"/>
        <pc:sldMkLst>
          <pc:docMk/>
          <pc:sldMk cId="3258669885" sldId="302"/>
        </pc:sldMkLst>
      </pc:sldChg>
      <pc:sldChg chg="add">
        <pc:chgData name="" userId="c614da0370c9e185" providerId="LiveId" clId="{7A900F31-A21D-4F11-A125-953BBCB1C02D}" dt="2018-04-10T22:25:33.705" v="4847" actId="20577"/>
        <pc:sldMkLst>
          <pc:docMk/>
          <pc:sldMk cId="1880522105" sldId="303"/>
        </pc:sldMkLst>
      </pc:sldChg>
      <pc:sldChg chg="addSp delSp">
        <pc:chgData name="" userId="c614da0370c9e185" providerId="LiveId" clId="{7A900F31-A21D-4F11-A125-953BBCB1C02D}" dt="2018-04-10T17:13:40.813" v="2850" actId="20577"/>
        <pc:sldMkLst>
          <pc:docMk/>
          <pc:sldMk cId="4279280800" sldId="304"/>
        </pc:sldMkLst>
        <pc:spChg chg="add del">
          <ac:chgData name="" userId="c614da0370c9e185" providerId="LiveId" clId="{7A900F31-A21D-4F11-A125-953BBCB1C02D}" dt="2018-04-10T17:13:40.813" v="2850" actId="20577"/>
          <ac:spMkLst>
            <pc:docMk/>
            <pc:sldMk cId="4279280800" sldId="304"/>
            <ac:spMk id="4" creationId="{1E0D5242-7360-4E6F-916D-35D1777F0AC9}"/>
          </ac:spMkLst>
        </pc:spChg>
      </pc:sldChg>
      <pc:sldChg chg="modSp">
        <pc:chgData name="" userId="c614da0370c9e185" providerId="LiveId" clId="{7A900F31-A21D-4F11-A125-953BBCB1C02D}" dt="2018-04-09T18:23:19.403" v="144" actId="15"/>
        <pc:sldMkLst>
          <pc:docMk/>
          <pc:sldMk cId="1238349918" sldId="305"/>
        </pc:sldMkLst>
        <pc:spChg chg="mod">
          <ac:chgData name="" userId="c614da0370c9e185" providerId="LiveId" clId="{7A900F31-A21D-4F11-A125-953BBCB1C02D}" dt="2018-04-09T18:23:19.403" v="144" actId="15"/>
          <ac:spMkLst>
            <pc:docMk/>
            <pc:sldMk cId="1238349918" sldId="305"/>
            <ac:spMk id="3" creationId="{00000000-0000-0000-0000-000000000000}"/>
          </ac:spMkLst>
        </pc:spChg>
      </pc:sldChg>
      <pc:sldChg chg="addSp modSp">
        <pc:chgData name="" userId="c614da0370c9e185" providerId="LiveId" clId="{7A900F31-A21D-4F11-A125-953BBCB1C02D}" dt="2018-04-10T17:14:21.040" v="2855" actId="20577"/>
        <pc:sldMkLst>
          <pc:docMk/>
          <pc:sldMk cId="749420250" sldId="306"/>
        </pc:sldMkLst>
        <pc:spChg chg="mod">
          <ac:chgData name="" userId="c614da0370c9e185" providerId="LiveId" clId="{7A900F31-A21D-4F11-A125-953BBCB1C02D}" dt="2018-04-09T18:35:11.252" v="1078" actId="15"/>
          <ac:spMkLst>
            <pc:docMk/>
            <pc:sldMk cId="749420250" sldId="306"/>
            <ac:spMk id="3" creationId="{00000000-0000-0000-0000-000000000000}"/>
          </ac:spMkLst>
        </pc:spChg>
        <pc:spChg chg="add">
          <ac:chgData name="" userId="c614da0370c9e185" providerId="LiveId" clId="{7A900F31-A21D-4F11-A125-953BBCB1C02D}" dt="2018-04-10T17:14:21.040" v="2855" actId="20577"/>
          <ac:spMkLst>
            <pc:docMk/>
            <pc:sldMk cId="749420250" sldId="306"/>
            <ac:spMk id="4" creationId="{BBF80CF0-80E0-433D-91D9-22FF2C36EB6A}"/>
          </ac:spMkLst>
        </pc:spChg>
      </pc:sldChg>
      <pc:sldChg chg="add">
        <pc:chgData name="" userId="c614da0370c9e185" providerId="LiveId" clId="{7A900F31-A21D-4F11-A125-953BBCB1C02D}" dt="2018-04-10T22:28:19.276" v="4859" actId="20577"/>
        <pc:sldMkLst>
          <pc:docMk/>
          <pc:sldMk cId="1661645523" sldId="307"/>
        </pc:sldMkLst>
      </pc:sldChg>
      <pc:sldChg chg="add">
        <pc:chgData name="" userId="c614da0370c9e185" providerId="LiveId" clId="{7A900F31-A21D-4F11-A125-953BBCB1C02D}" dt="2018-04-10T22:27:45.292" v="4857" actId="20577"/>
        <pc:sldMkLst>
          <pc:docMk/>
          <pc:sldMk cId="1565129771" sldId="308"/>
        </pc:sldMkLst>
      </pc:sldChg>
      <pc:sldChg chg="addSp">
        <pc:chgData name="" userId="c614da0370c9e185" providerId="LiveId" clId="{7A900F31-A21D-4F11-A125-953BBCB1C02D}" dt="2018-04-10T17:13:28.373" v="2846" actId="20577"/>
        <pc:sldMkLst>
          <pc:docMk/>
          <pc:sldMk cId="2846046966" sldId="312"/>
        </pc:sldMkLst>
        <pc:spChg chg="add">
          <ac:chgData name="" userId="c614da0370c9e185" providerId="LiveId" clId="{7A900F31-A21D-4F11-A125-953BBCB1C02D}" dt="2018-04-10T17:13:28.373" v="2846" actId="20577"/>
          <ac:spMkLst>
            <pc:docMk/>
            <pc:sldMk cId="2846046966" sldId="312"/>
            <ac:spMk id="4" creationId="{53B8EFBE-0CC8-456C-B848-C39385146F41}"/>
          </ac:spMkLst>
        </pc:spChg>
      </pc:sldChg>
      <pc:sldChg chg="addSp add">
        <pc:chgData name="" userId="c614da0370c9e185" providerId="LiveId" clId="{7A900F31-A21D-4F11-A125-953BBCB1C02D}" dt="2018-04-10T17:13:45.149" v="2851" actId="20577"/>
        <pc:sldMkLst>
          <pc:docMk/>
          <pc:sldMk cId="2371219479" sldId="313"/>
        </pc:sldMkLst>
        <pc:spChg chg="add">
          <ac:chgData name="" userId="c614da0370c9e185" providerId="LiveId" clId="{7A900F31-A21D-4F11-A125-953BBCB1C02D}" dt="2018-04-10T17:13:45.149" v="2851" actId="20577"/>
          <ac:spMkLst>
            <pc:docMk/>
            <pc:sldMk cId="2371219479" sldId="313"/>
            <ac:spMk id="4" creationId="{BC637581-AF9A-45C5-8342-826E637B6414}"/>
          </ac:spMkLst>
        </pc:spChg>
      </pc:sldChg>
      <pc:sldChg chg="modSp add">
        <pc:chgData name="" userId="c614da0370c9e185" providerId="LiveId" clId="{7A900F31-A21D-4F11-A125-953BBCB1C02D}" dt="2018-04-09T18:25:11.795" v="184" actId="20577"/>
        <pc:sldMkLst>
          <pc:docMk/>
          <pc:sldMk cId="4082139820" sldId="314"/>
        </pc:sldMkLst>
        <pc:spChg chg="mod">
          <ac:chgData name="" userId="c614da0370c9e185" providerId="LiveId" clId="{7A900F31-A21D-4F11-A125-953BBCB1C02D}" dt="2018-03-30T22:24:38.708" v="2" actId="20577"/>
          <ac:spMkLst>
            <pc:docMk/>
            <pc:sldMk cId="4082139820" sldId="314"/>
            <ac:spMk id="2" creationId="{8BEEB945-C251-4143-B99A-215AE167541B}"/>
          </ac:spMkLst>
        </pc:spChg>
        <pc:spChg chg="mod">
          <ac:chgData name="" userId="c614da0370c9e185" providerId="LiveId" clId="{7A900F31-A21D-4F11-A125-953BBCB1C02D}" dt="2018-04-09T18:25:11.795" v="184" actId="20577"/>
          <ac:spMkLst>
            <pc:docMk/>
            <pc:sldMk cId="4082139820" sldId="314"/>
            <ac:spMk id="3" creationId="{BCD29DA2-EEB8-43C1-BF4A-6576C43FDEDC}"/>
          </ac:spMkLst>
        </pc:spChg>
      </pc:sldChg>
      <pc:sldChg chg="addSp modSp add">
        <pc:chgData name="" userId="c614da0370c9e185" providerId="LiveId" clId="{7A900F31-A21D-4F11-A125-953BBCB1C02D}" dt="2018-04-10T17:14:14.912" v="2854" actId="1036"/>
        <pc:sldMkLst>
          <pc:docMk/>
          <pc:sldMk cId="3956036257" sldId="315"/>
        </pc:sldMkLst>
        <pc:spChg chg="mod">
          <ac:chgData name="" userId="c614da0370c9e185" providerId="LiveId" clId="{7A900F31-A21D-4F11-A125-953BBCB1C02D}" dt="2018-03-30T22:31:44.412" v="4" actId="20577"/>
          <ac:spMkLst>
            <pc:docMk/>
            <pc:sldMk cId="3956036257" sldId="315"/>
            <ac:spMk id="2" creationId="{88ADE9AE-A97D-4DBA-B7F4-B3F582B2A6E8}"/>
          </ac:spMkLst>
        </pc:spChg>
        <pc:spChg chg="add mod">
          <ac:chgData name="" userId="c614da0370c9e185" providerId="LiveId" clId="{7A900F31-A21D-4F11-A125-953BBCB1C02D}" dt="2018-04-10T17:14:14.912" v="2854" actId="1036"/>
          <ac:spMkLst>
            <pc:docMk/>
            <pc:sldMk cId="3956036257" sldId="315"/>
            <ac:spMk id="4" creationId="{F8A562B7-3BD1-4C49-AF94-B873C131D812}"/>
          </ac:spMkLst>
        </pc:spChg>
      </pc:sldChg>
      <pc:sldChg chg="modSp add">
        <pc:chgData name="" userId="c614da0370c9e185" providerId="LiveId" clId="{7A900F31-A21D-4F11-A125-953BBCB1C02D}" dt="2018-04-17T14:33:14.429" v="5355" actId="20577"/>
        <pc:sldMkLst>
          <pc:docMk/>
          <pc:sldMk cId="3832919911" sldId="316"/>
        </pc:sldMkLst>
        <pc:spChg chg="mod">
          <ac:chgData name="" userId="c614da0370c9e185" providerId="LiveId" clId="{7A900F31-A21D-4F11-A125-953BBCB1C02D}" dt="2018-04-17T14:33:14.429" v="5355" actId="20577"/>
          <ac:spMkLst>
            <pc:docMk/>
            <pc:sldMk cId="3832919911" sldId="316"/>
            <ac:spMk id="3" creationId="{0FBFBC0E-1E8B-46C8-94EB-26AD5DAA32FF}"/>
          </ac:spMkLst>
        </pc:spChg>
      </pc:sldChg>
      <pc:sldChg chg="modSp add">
        <pc:chgData name="" userId="c614da0370c9e185" providerId="LiveId" clId="{7A900F31-A21D-4F11-A125-953BBCB1C02D}" dt="2018-04-10T22:31:23.662" v="4913" actId="20577"/>
        <pc:sldMkLst>
          <pc:docMk/>
          <pc:sldMk cId="2316159615" sldId="317"/>
        </pc:sldMkLst>
        <pc:spChg chg="mod">
          <ac:chgData name="" userId="c614da0370c9e185" providerId="LiveId" clId="{7A900F31-A21D-4F11-A125-953BBCB1C02D}" dt="2018-04-10T22:31:23.662" v="4913" actId="20577"/>
          <ac:spMkLst>
            <pc:docMk/>
            <pc:sldMk cId="2316159615" sldId="317"/>
            <ac:spMk id="3" creationId="{E44C0125-7455-48CE-A03E-172F18D98265}"/>
          </ac:spMkLst>
        </pc:spChg>
      </pc:sldChg>
      <pc:sldChg chg="modSp add">
        <pc:chgData name="" userId="c614da0370c9e185" providerId="LiveId" clId="{7A900F31-A21D-4F11-A125-953BBCB1C02D}" dt="2018-04-18T14:56:30.106" v="5537" actId="20577"/>
        <pc:sldMkLst>
          <pc:docMk/>
          <pc:sldMk cId="2550667211" sldId="318"/>
        </pc:sldMkLst>
        <pc:spChg chg="mod">
          <ac:chgData name="" userId="c614da0370c9e185" providerId="LiveId" clId="{7A900F31-A21D-4F11-A125-953BBCB1C02D}" dt="2018-04-18T14:56:30.106" v="5537" actId="20577"/>
          <ac:spMkLst>
            <pc:docMk/>
            <pc:sldMk cId="2550667211" sldId="318"/>
            <ac:spMk id="3" creationId="{9FC2EE0D-89E2-4D7C-B688-1127D59B2B31}"/>
          </ac:spMkLst>
        </pc:spChg>
      </pc:sldChg>
      <pc:sldChg chg="addSp modSp add">
        <pc:chgData name="" userId="c614da0370c9e185" providerId="LiveId" clId="{7A900F31-A21D-4F11-A125-953BBCB1C02D}" dt="2018-04-18T17:23:45.344" v="5708" actId="1035"/>
        <pc:sldMkLst>
          <pc:docMk/>
          <pc:sldMk cId="2541593223" sldId="319"/>
        </pc:sldMkLst>
        <pc:spChg chg="mod">
          <ac:chgData name="" userId="c614da0370c9e185" providerId="LiveId" clId="{7A900F31-A21D-4F11-A125-953BBCB1C02D}" dt="2018-04-16T22:29:27.024" v="4933" actId="20577"/>
          <ac:spMkLst>
            <pc:docMk/>
            <pc:sldMk cId="2541593223" sldId="319"/>
            <ac:spMk id="2" creationId="{38D90DE6-716D-48E4-BE0D-57682471FB3F}"/>
          </ac:spMkLst>
        </pc:spChg>
        <pc:spChg chg="mod">
          <ac:chgData name="" userId="c614da0370c9e185" providerId="LiveId" clId="{7A900F31-A21D-4F11-A125-953BBCB1C02D}" dt="2018-04-18T17:23:45.344" v="5708" actId="1035"/>
          <ac:spMkLst>
            <pc:docMk/>
            <pc:sldMk cId="2541593223" sldId="319"/>
            <ac:spMk id="3" creationId="{C931C1D7-0E48-4918-B5E4-79C07CA824FF}"/>
          </ac:spMkLst>
        </pc:spChg>
        <pc:spChg chg="add">
          <ac:chgData name="" userId="c614da0370c9e185" providerId="LiveId" clId="{7A900F31-A21D-4F11-A125-953BBCB1C02D}" dt="2018-04-17T14:26:27.045" v="5066" actId="20577"/>
          <ac:spMkLst>
            <pc:docMk/>
            <pc:sldMk cId="2541593223" sldId="319"/>
            <ac:spMk id="4" creationId="{B38FC8B9-E2D2-4D46-96E9-0A4921AD3588}"/>
          </ac:spMkLst>
        </pc:spChg>
      </pc:sldChg>
      <pc:sldChg chg="addSp delSp modSp add">
        <pc:chgData name="" userId="c614da0370c9e185" providerId="LiveId" clId="{7A900F31-A21D-4F11-A125-953BBCB1C02D}" dt="2018-04-18T16:41:00.618" v="5573" actId="931"/>
        <pc:sldMkLst>
          <pc:docMk/>
          <pc:sldMk cId="2240268620" sldId="320"/>
        </pc:sldMkLst>
        <pc:spChg chg="mod">
          <ac:chgData name="" userId="c614da0370c9e185" providerId="LiveId" clId="{7A900F31-A21D-4F11-A125-953BBCB1C02D}" dt="2018-04-18T16:40:32.669" v="5572" actId="20577"/>
          <ac:spMkLst>
            <pc:docMk/>
            <pc:sldMk cId="2240268620" sldId="320"/>
            <ac:spMk id="2" creationId="{01D90F0C-5661-48E2-AEEE-D8321535AF06}"/>
          </ac:spMkLst>
        </pc:spChg>
        <pc:spChg chg="del">
          <ac:chgData name="" userId="c614da0370c9e185" providerId="LiveId" clId="{7A900F31-A21D-4F11-A125-953BBCB1C02D}" dt="2018-04-18T16:41:00.618" v="5573" actId="931"/>
          <ac:spMkLst>
            <pc:docMk/>
            <pc:sldMk cId="2240268620" sldId="320"/>
            <ac:spMk id="3" creationId="{5C756B1D-4A5B-44AE-96D9-6A4434469CFD}"/>
          </ac:spMkLst>
        </pc:spChg>
        <pc:picChg chg="add mod">
          <ac:chgData name="" userId="c614da0370c9e185" providerId="LiveId" clId="{7A900F31-A21D-4F11-A125-953BBCB1C02D}" dt="2018-04-18T16:41:00.618" v="5573" actId="931"/>
          <ac:picMkLst>
            <pc:docMk/>
            <pc:sldMk cId="2240268620" sldId="320"/>
            <ac:picMk id="5" creationId="{22E1EF93-222D-4BBA-8F69-09FC30AB8101}"/>
          </ac:picMkLst>
        </pc:picChg>
      </pc:sldChg>
      <pc:sldChg chg="addSp delSp modSp add">
        <pc:chgData name="" userId="c614da0370c9e185" providerId="LiveId" clId="{7A900F31-A21D-4F11-A125-953BBCB1C02D}" dt="2018-04-18T16:44:24.544" v="5609" actId="1037"/>
        <pc:sldMkLst>
          <pc:docMk/>
          <pc:sldMk cId="4093513282" sldId="321"/>
        </pc:sldMkLst>
        <pc:spChg chg="mod">
          <ac:chgData name="" userId="c614da0370c9e185" providerId="LiveId" clId="{7A900F31-A21D-4F11-A125-953BBCB1C02D}" dt="2018-04-18T16:42:59.619" v="5591" actId="20577"/>
          <ac:spMkLst>
            <pc:docMk/>
            <pc:sldMk cId="4093513282" sldId="321"/>
            <ac:spMk id="2" creationId="{7E8BDDEB-EEF0-4EAD-9486-8405143C4642}"/>
          </ac:spMkLst>
        </pc:spChg>
        <pc:spChg chg="del">
          <ac:chgData name="" userId="c614da0370c9e185" providerId="LiveId" clId="{7A900F31-A21D-4F11-A125-953BBCB1C02D}" dt="2018-04-18T16:43:14.519" v="5592" actId="931"/>
          <ac:spMkLst>
            <pc:docMk/>
            <pc:sldMk cId="4093513282" sldId="321"/>
            <ac:spMk id="3" creationId="{3C820E90-FB16-433F-B8FD-D2BF50DB39B0}"/>
          </ac:spMkLst>
        </pc:spChg>
        <pc:spChg chg="add">
          <ac:chgData name="" userId="c614da0370c9e185" providerId="LiveId" clId="{7A900F31-A21D-4F11-A125-953BBCB1C02D}" dt="2018-04-18T16:44:18.169" v="5606"/>
          <ac:spMkLst>
            <pc:docMk/>
            <pc:sldMk cId="4093513282" sldId="321"/>
            <ac:spMk id="6" creationId="{2D23ABE2-90D2-4229-BDDD-34E76F4D0290}"/>
          </ac:spMkLst>
        </pc:spChg>
        <pc:picChg chg="add mod">
          <ac:chgData name="" userId="c614da0370c9e185" providerId="LiveId" clId="{7A900F31-A21D-4F11-A125-953BBCB1C02D}" dt="2018-04-18T16:44:24.544" v="5609" actId="1037"/>
          <ac:picMkLst>
            <pc:docMk/>
            <pc:sldMk cId="4093513282" sldId="321"/>
            <ac:picMk id="5" creationId="{64749518-2443-4CD7-8FCF-A30BF811A35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©2006 University of Washington. All rights reserved.</a:t>
            </a:r>
          </a:p>
          <a:p>
            <a:r>
              <a:rPr lang="en-US"/>
              <a:t>This presentation is for informational purposes only. </a:t>
            </a:r>
          </a:p>
          <a:p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tconnect.uw.edu/wares/msinf/aad/apps/basic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26.xml"/><Relationship Id="rId3" Type="http://schemas.openxmlformats.org/officeDocument/2006/relationships/slide" Target="slide6.xml"/><Relationship Id="rId7" Type="http://schemas.openxmlformats.org/officeDocument/2006/relationships/slide" Target="slide18.xml"/><Relationship Id="rId12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23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10" Type="http://schemas.openxmlformats.org/officeDocument/2006/relationships/slide" Target="slide22.xml"/><Relationship Id="rId4" Type="http://schemas.openxmlformats.org/officeDocument/2006/relationships/slide" Target="slide7.xml"/><Relationship Id="rId9" Type="http://schemas.openxmlformats.org/officeDocument/2006/relationships/slide" Target="slide20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jairocadena.com/2016/11/08/how-sso-works-in-windows-10-devices/" TargetMode="External"/><Relationship Id="rId2" Type="http://schemas.openxmlformats.org/officeDocument/2006/relationships/hyperlink" Target="https://docs.microsoft.com/en-us/azure/active-directory/active-directory-configurable-token-lifetim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technet.microsoft.com/educloud/2017/06/14/how-to-kill-an-active-user-session-in-office-365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sz="3600" dirty="0"/>
              <a:t>Interactive Overview of Emerging MS Tech</a:t>
            </a:r>
            <a:br>
              <a:rPr lang="en-US" dirty="0"/>
            </a:br>
            <a:r>
              <a:rPr lang="en-US" sz="2400" dirty="0"/>
              <a:t>April 2018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/>
              <a:t>Brian Arkills</a:t>
            </a:r>
          </a:p>
          <a:p>
            <a:pPr algn="l" eaLnBrk="1" hangingPunct="1"/>
            <a:r>
              <a:rPr lang="en-US" sz="2400" u="sng" dirty="0"/>
              <a:t>Microsoft Solutions Architect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AAD app example: step 1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55" y="1524000"/>
            <a:ext cx="6340089" cy="510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47083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73" y="1524000"/>
            <a:ext cx="6678453" cy="5105400"/>
          </a:xfrm>
        </p:spPr>
      </p:pic>
    </p:spTree>
    <p:extLst>
      <p:ext uri="{BB962C8B-B14F-4D97-AF65-F5344CB8AC3E}">
        <p14:creationId xmlns:p14="http://schemas.microsoft.com/office/powerpoint/2010/main" val="4083735873"/>
      </p:ext>
    </p:extLst>
  </p:cSld>
  <p:clrMapOvr>
    <a:masterClrMapping/>
  </p:clrMapOvr>
  <p:transition spd="med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 example: step 3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392" y="2414355"/>
            <a:ext cx="2791215" cy="33246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0"/>
            <a:ext cx="319088" cy="2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12012"/>
      </p:ext>
    </p:extLst>
  </p:cSld>
  <p:clrMapOvr>
    <a:masterClrMapping/>
  </p:clrMapOvr>
  <p:transition spd="med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What (basics)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</a:t>
            </a:r>
            <a:r>
              <a:rPr lang="en-US" u="sng" dirty="0"/>
              <a:t>identity</a:t>
            </a:r>
            <a:r>
              <a:rPr lang="en-US" dirty="0"/>
              <a:t>.</a:t>
            </a:r>
          </a:p>
          <a:p>
            <a:r>
              <a:rPr lang="en-US" dirty="0"/>
              <a:t>“Azure AD Application” = 1 Azure AD application object + many Azure AD service principal objects</a:t>
            </a:r>
          </a:p>
          <a:p>
            <a:r>
              <a:rPr lang="en-US" dirty="0"/>
              <a:t>App object: definition template. Includes needed permissions, endpoint, name, etc. Needs a credential, which expires.</a:t>
            </a:r>
          </a:p>
          <a:p>
            <a:r>
              <a:rPr lang="en-US" dirty="0"/>
              <a:t>SP object: Can assign users, tracks user consent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https://itconnect.uw.edu/wares/msinf/aad/apps/basics/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18712"/>
      </p:ext>
    </p:extLst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Apps: </a:t>
            </a:r>
            <a:r>
              <a:rPr lang="en-US" dirty="0" err="1"/>
              <a:t>Oauth</a:t>
            </a:r>
            <a:r>
              <a:rPr lang="en-US" dirty="0"/>
              <a:t> &amp; consent - 3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6760356" cy="53532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99C409-7680-4918-9EA3-2B1E1CFD9B15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247710"/>
      </p:ext>
    </p:extLst>
  </p:cSld>
  <p:clrMapOvr>
    <a:masterClrMapping/>
  </p:clrMapOvr>
  <p:transition spd="med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Conditional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 AAD application policy that governs whether a given user can get an AAD access token based on conditions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Requires AADp1 license per user covered by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33719"/>
      </p:ext>
    </p:extLst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AAD app?: All or selected</a:t>
            </a:r>
          </a:p>
          <a:p>
            <a:r>
              <a:rPr lang="en-US" dirty="0"/>
              <a:t>User conditions: identity, group membership, session risk, more coming …</a:t>
            </a:r>
          </a:p>
          <a:p>
            <a:r>
              <a:rPr lang="en-US" dirty="0"/>
              <a:t>Device conditions: OS/platform, location (IP range/ country/region), client app, “compliant”, lost/stolen</a:t>
            </a:r>
          </a:p>
          <a:p>
            <a:r>
              <a:rPr lang="en-US" dirty="0"/>
              <a:t>More coming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62056"/>
      </p:ext>
    </p:extLst>
  </p:cSld>
  <p:clrMapOvr>
    <a:masterClrMapping/>
  </p:clrMapOvr>
  <p:transition spd="med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CA: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controls: allow sign-in, block sign-in, enforce MFA, “is compliant” (domain-joined), require approved client app, terms of use, 3</a:t>
            </a:r>
            <a:r>
              <a:rPr lang="en-US" baseline="30000" dirty="0"/>
              <a:t>rd</a:t>
            </a:r>
            <a:r>
              <a:rPr lang="en-US" dirty="0"/>
              <a:t> party custom controls (AAD P2), more coming …</a:t>
            </a:r>
          </a:p>
          <a:p>
            <a:r>
              <a:rPr lang="en-US" dirty="0"/>
              <a:t>Session controls: in preview now, depends on app support (e.g. can’t download data, prevent print)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A3D705-7EF4-4B1C-BCB0-C06ABEC67048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061117"/>
      </p:ext>
    </p:extLst>
  </p:cSld>
  <p:clrMapOvr>
    <a:masterClrMapping/>
  </p:clrMapOvr>
  <p:transition spd="med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AADJ &amp; DJ++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AADJ: Azure AD Domain Join</a:t>
            </a:r>
          </a:p>
          <a:p>
            <a:r>
              <a:rPr lang="en-US" dirty="0"/>
              <a:t>DJ++: AD domain join with hybrid AAD registration</a:t>
            </a:r>
          </a:p>
          <a:p>
            <a:r>
              <a:rPr lang="en-US" dirty="0"/>
              <a:t>Initial availability: no value to UW, so block AAD DJ</a:t>
            </a:r>
          </a:p>
          <a:p>
            <a:r>
              <a:rPr lang="en-US" dirty="0"/>
              <a:t>Now:</a:t>
            </a:r>
          </a:p>
          <a:p>
            <a:pPr lvl="1"/>
            <a:r>
              <a:rPr lang="en-US" dirty="0"/>
              <a:t>Can integrate non-traditional platforms: iOS, Android</a:t>
            </a:r>
          </a:p>
          <a:p>
            <a:pPr lvl="1"/>
            <a:r>
              <a:rPr lang="en-US" dirty="0"/>
              <a:t>Hybrid authentication features, including improved SSO</a:t>
            </a:r>
          </a:p>
          <a:p>
            <a:pPr lvl="1"/>
            <a:r>
              <a:rPr lang="en-US" dirty="0"/>
              <a:t>MDM (</a:t>
            </a:r>
            <a:r>
              <a:rPr lang="en-US" dirty="0" err="1"/>
              <a:t>InTune</a:t>
            </a:r>
            <a:r>
              <a:rPr lang="en-US" dirty="0"/>
              <a:t>) features approaching SCCM parity</a:t>
            </a:r>
          </a:p>
          <a:p>
            <a:pPr lvl="1"/>
            <a:r>
              <a:rPr lang="en-US" dirty="0"/>
              <a:t>Some </a:t>
            </a:r>
            <a:r>
              <a:rPr lang="en-US" dirty="0" err="1"/>
              <a:t>InTune</a:t>
            </a:r>
            <a:r>
              <a:rPr lang="en-US" dirty="0"/>
              <a:t> features surpass SCCM (e.g. remote partial device wipe, </a:t>
            </a:r>
            <a:r>
              <a:rPr lang="en-US" dirty="0" err="1"/>
              <a:t>AutoPilot</a:t>
            </a:r>
            <a:r>
              <a:rPr lang="en-US" dirty="0"/>
              <a:t>)</a:t>
            </a:r>
          </a:p>
          <a:p>
            <a:r>
              <a:rPr lang="en-US" dirty="0"/>
              <a:t>Bad Still: AAD Device lifecycle mgmt. &amp; name change</a:t>
            </a:r>
          </a:p>
          <a:p>
            <a:r>
              <a:rPr lang="en-US" dirty="0"/>
              <a:t>At some point we need to re-allow AAD DJ</a:t>
            </a:r>
          </a:p>
          <a:p>
            <a:r>
              <a:rPr lang="en-US" dirty="0"/>
              <a:t>Likely sooner: enable hybrid device registration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74563B-A944-42DA-A2D7-EFF87B8CE85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69885"/>
      </p:ext>
    </p:extLst>
  </p:cSld>
  <p:clrMapOvr>
    <a:masterClrMapping/>
  </p:clrMapOvr>
  <p:transition spd="med"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InTune</a:t>
            </a:r>
            <a:r>
              <a:rPr lang="en-US" dirty="0"/>
              <a:t> 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has changed?</a:t>
            </a:r>
          </a:p>
          <a:p>
            <a:r>
              <a:rPr lang="en-US" sz="2400" dirty="0"/>
              <a:t>MS Campus Agreement, i.e. our licensing</a:t>
            </a:r>
          </a:p>
          <a:p>
            <a:r>
              <a:rPr lang="en-US" sz="2400" dirty="0"/>
              <a:t>Delegation capabilities exist … unclear how good they are</a:t>
            </a:r>
          </a:p>
          <a:p>
            <a:r>
              <a:rPr lang="en-US" sz="2400" dirty="0"/>
              <a:t>MS investment pattern suggests SCCM has limited life</a:t>
            </a:r>
          </a:p>
          <a:p>
            <a:r>
              <a:rPr lang="en-US" sz="2400" dirty="0"/>
              <a:t>UW Medicine interest for phone risk mitigation</a:t>
            </a:r>
          </a:p>
          <a:p>
            <a:r>
              <a:rPr lang="en-US" sz="2400" dirty="0"/>
              <a:t>“Co-manage” adds features we don’t have with SCCM only</a:t>
            </a:r>
          </a:p>
          <a:p>
            <a:pPr lvl="1"/>
            <a:r>
              <a:rPr lang="en-US" sz="2000" dirty="0"/>
              <a:t>Remote partial wipe, Autopilot, off-campus changes</a:t>
            </a:r>
          </a:p>
          <a:p>
            <a:pPr marL="57150" indent="0">
              <a:buNone/>
            </a:pPr>
            <a:r>
              <a:rPr lang="en-US" sz="2400" dirty="0"/>
              <a:t>How?</a:t>
            </a:r>
          </a:p>
          <a:p>
            <a:pPr marL="400050"/>
            <a:r>
              <a:rPr lang="en-US" sz="2400" dirty="0"/>
              <a:t>MI svc owns need, but MI resourcing is notably low</a:t>
            </a:r>
          </a:p>
          <a:p>
            <a:pPr marL="400050"/>
            <a:r>
              <a:rPr lang="en-US" sz="2400" dirty="0"/>
              <a:t>Funding for resourcing: MWS, UW Medicine, and you?</a:t>
            </a:r>
          </a:p>
          <a:p>
            <a:pPr marL="400050"/>
            <a:r>
              <a:rPr lang="en-US" sz="2400" dirty="0"/>
              <a:t>Incremental: </a:t>
            </a:r>
          </a:p>
          <a:p>
            <a:pPr marL="800100" lvl="1"/>
            <a:r>
              <a:rPr lang="en-US" sz="2000" dirty="0"/>
              <a:t>Release with 2-4 use cases, with no/limited delegation</a:t>
            </a:r>
          </a:p>
          <a:p>
            <a:pPr marL="800100" lvl="1"/>
            <a:r>
              <a:rPr lang="en-US" sz="2000" dirty="0"/>
              <a:t>Build experience &amp; partner to expand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6A11B-8FC6-4A65-8A0E-C0B050E86ED7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29771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Informal interaction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Lacking audience-provided topics, here are seed topics:</a:t>
            </a:r>
          </a:p>
          <a:p>
            <a:r>
              <a:rPr lang="en-US" sz="1800" dirty="0">
                <a:hlinkClick r:id="rId2" action="ppaction://hlinksldjump"/>
              </a:rPr>
              <a:t>MFA with UW Microsoft technologies</a:t>
            </a:r>
            <a:r>
              <a:rPr lang="en-US" sz="1800" dirty="0"/>
              <a:t>: 3 slides</a:t>
            </a:r>
          </a:p>
          <a:p>
            <a:r>
              <a:rPr lang="en-US" sz="1800" dirty="0">
                <a:hlinkClick r:id="rId3" action="ppaction://hlinksldjump"/>
              </a:rPr>
              <a:t>UW’s MS Campus Agreement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4" action="ppaction://hlinksldjump"/>
              </a:rPr>
              <a:t>AAD tokens: different types, lifetime, revocation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5" action="ppaction://hlinksldjump"/>
              </a:rPr>
              <a:t>AAD Apps: OAuth &amp; user consent</a:t>
            </a:r>
            <a:r>
              <a:rPr lang="en-US" sz="1800" dirty="0"/>
              <a:t> : 6 slides (pair with tokens topic)</a:t>
            </a:r>
          </a:p>
          <a:p>
            <a:r>
              <a:rPr lang="en-US" sz="1800" dirty="0">
                <a:hlinkClick r:id="rId6" action="ppaction://hlinksldjump"/>
              </a:rPr>
              <a:t>AAD Conditional Access: control token issuance</a:t>
            </a:r>
            <a:r>
              <a:rPr lang="en-US" sz="1800" dirty="0"/>
              <a:t> : 3 slides</a:t>
            </a:r>
          </a:p>
          <a:p>
            <a:r>
              <a:rPr lang="en-US" sz="1800" dirty="0">
                <a:hlinkClick r:id="rId7" action="ppaction://hlinksldjump"/>
              </a:rPr>
              <a:t>AAD Join &amp; Hybrid: move beyond on-premises</a:t>
            </a:r>
            <a:r>
              <a:rPr lang="en-US" sz="1800" dirty="0"/>
              <a:t> : 1 slide (pair with </a:t>
            </a:r>
            <a:r>
              <a:rPr lang="en-US" sz="1800" dirty="0" err="1"/>
              <a:t>InTune</a:t>
            </a:r>
            <a:r>
              <a:rPr lang="en-US" sz="1800" dirty="0"/>
              <a:t>)</a:t>
            </a:r>
          </a:p>
          <a:p>
            <a:r>
              <a:rPr lang="en-US" sz="1800" dirty="0" err="1">
                <a:hlinkClick r:id="rId8" action="ppaction://hlinksldjump"/>
              </a:rPr>
              <a:t>InTune</a:t>
            </a:r>
            <a:r>
              <a:rPr lang="en-US" sz="1800" dirty="0">
                <a:hlinkClick r:id="rId8" action="ppaction://hlinksldjump"/>
              </a:rPr>
              <a:t> service?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9" action="ppaction://hlinksldjump"/>
              </a:rPr>
              <a:t>MS Teams &amp; Planner</a:t>
            </a:r>
            <a:r>
              <a:rPr lang="en-US" sz="1800" dirty="0"/>
              <a:t> : 2 slides or demo?</a:t>
            </a:r>
          </a:p>
          <a:p>
            <a:r>
              <a:rPr lang="en-US" sz="1800" dirty="0"/>
              <a:t>Defender ATP : Demo?</a:t>
            </a:r>
          </a:p>
          <a:p>
            <a:r>
              <a:rPr lang="en-US" sz="1800" dirty="0">
                <a:hlinkClick r:id="rId10" action="ppaction://hlinksldjump"/>
              </a:rPr>
              <a:t>Azure Info Protection: control data access</a:t>
            </a:r>
            <a:r>
              <a:rPr lang="en-US" sz="1800" dirty="0"/>
              <a:t> : 1 slide</a:t>
            </a:r>
          </a:p>
          <a:p>
            <a:r>
              <a:rPr lang="en-US" sz="1800" dirty="0">
                <a:hlinkClick r:id="rId11" action="ppaction://hlinksldjump"/>
              </a:rPr>
              <a:t>AAD Roles: PIM, RBAC, AUs</a:t>
            </a:r>
            <a:r>
              <a:rPr lang="en-US" sz="1800" dirty="0"/>
              <a:t> : 2 slides</a:t>
            </a:r>
          </a:p>
          <a:p>
            <a:r>
              <a:rPr lang="en-US" sz="2000" dirty="0">
                <a:hlinkClick r:id="rId12" action="ppaction://hlinksldjump"/>
              </a:rPr>
              <a:t>Inactive users update</a:t>
            </a:r>
            <a:r>
              <a:rPr lang="en-US" sz="2000" dirty="0"/>
              <a:t> : 1 slide</a:t>
            </a:r>
          </a:p>
          <a:p>
            <a:r>
              <a:rPr lang="en-US" sz="2000" dirty="0">
                <a:hlinkClick r:id="rId13" action="ppaction://hlinksldjump"/>
              </a:rPr>
              <a:t>Pass the Hash mitigations: ATA, PAM, PAWs</a:t>
            </a:r>
            <a:r>
              <a:rPr lang="en-US" sz="2000" dirty="0"/>
              <a:t> : 3 slides</a:t>
            </a:r>
          </a:p>
          <a:p>
            <a:r>
              <a:rPr lang="en-US" sz="2000" dirty="0">
                <a:hlinkClick r:id="rId14" action="ppaction://hlinksldjump"/>
              </a:rPr>
              <a:t>NETID DCs on public internet?</a:t>
            </a:r>
            <a:r>
              <a:rPr lang="en-US" sz="2000" dirty="0"/>
              <a:t> : 1 slide</a:t>
            </a:r>
          </a:p>
          <a:p>
            <a:r>
              <a:rPr lang="en-US" sz="2000" dirty="0">
                <a:hlinkClick r:id="rId15" action="ppaction://hlinksldjump"/>
              </a:rPr>
              <a:t>Architecture pictures</a:t>
            </a:r>
            <a:r>
              <a:rPr lang="en-US" sz="2000" dirty="0"/>
              <a:t>: 3 slides</a:t>
            </a:r>
          </a:p>
        </p:txBody>
      </p:sp>
    </p:spTree>
    <p:extLst>
      <p:ext uri="{BB962C8B-B14F-4D97-AF65-F5344CB8AC3E}">
        <p14:creationId xmlns:p14="http://schemas.microsoft.com/office/powerpoint/2010/main" val="2190620339"/>
      </p:ext>
    </p:extLst>
  </p:cSld>
  <p:clrMapOvr>
    <a:masterClrMapping/>
  </p:clrMapOvr>
  <p:transition spd="med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0F0C-5661-48E2-AEEE-D8321535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Teams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E1EF93-222D-4BBA-8F69-09FC30AB81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3" y="1524000"/>
            <a:ext cx="7941734" cy="5105400"/>
          </a:xfrm>
        </p:spPr>
      </p:pic>
    </p:spTree>
    <p:extLst>
      <p:ext uri="{BB962C8B-B14F-4D97-AF65-F5344CB8AC3E}">
        <p14:creationId xmlns:p14="http://schemas.microsoft.com/office/powerpoint/2010/main" val="2240268620"/>
      </p:ext>
    </p:extLst>
  </p:cSld>
  <p:clrMapOvr>
    <a:masterClrMapping/>
  </p:clrMapOvr>
  <p:transition spd="med"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BDDEB-EEF0-4EAD-9486-8405143C4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Planner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749518-2443-4CD7-8FCF-A30BF811A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6577"/>
            <a:ext cx="8229600" cy="51002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D23ABE2-90D2-4229-BDDD-34E76F4D0290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13282"/>
      </p:ext>
    </p:extLst>
  </p:cSld>
  <p:clrMapOvr>
    <a:masterClrMapping/>
  </p:clrMapOvr>
  <p:transition spd="med"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Info Protection (RMS)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‘containers for files’: you enable protection and don’t have to care where the file goes</a:t>
            </a:r>
          </a:p>
          <a:p>
            <a:r>
              <a:rPr lang="en-US" dirty="0"/>
              <a:t>Rights management (via encryption) per-file</a:t>
            </a:r>
          </a:p>
          <a:p>
            <a:pPr lvl="1"/>
            <a:r>
              <a:rPr lang="en-US" dirty="0"/>
              <a:t>Restrictions for some apps (e.g. block email forward)</a:t>
            </a:r>
          </a:p>
          <a:p>
            <a:r>
              <a:rPr lang="en-US" dirty="0"/>
              <a:t>Short-lived access token issued by AAD</a:t>
            </a:r>
          </a:p>
          <a:p>
            <a:pPr lvl="1"/>
            <a:r>
              <a:rPr lang="en-US" dirty="0"/>
              <a:t>immediately revoke access </a:t>
            </a:r>
          </a:p>
          <a:p>
            <a:pPr lvl="1"/>
            <a:r>
              <a:rPr lang="en-US" dirty="0"/>
              <a:t>Central audit of who has accessed what from where</a:t>
            </a:r>
          </a:p>
          <a:p>
            <a:r>
              <a:rPr lang="en-US" dirty="0"/>
              <a:t>Ways to enable protection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Users add a label via UI (via client add-in). Each label is connected to protection policy.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Admin creates automated rule</a:t>
            </a:r>
          </a:p>
          <a:p>
            <a:pPr marL="514350" indent="-457200"/>
            <a:r>
              <a:rPr lang="en-US" dirty="0"/>
              <a:t>Depending on features requires AADp1 or AADp2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8EFBE-0CC8-456C-B848-C39385146F4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46966"/>
      </p:ext>
    </p:extLst>
  </p:cSld>
  <p:clrMapOvr>
    <a:masterClrMapping/>
  </p:clrMapOvr>
  <p:transition spd="med"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RBAC &amp; Roles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RBAC model:</a:t>
            </a:r>
          </a:p>
          <a:p>
            <a:pPr lvl="1"/>
            <a:r>
              <a:rPr lang="en-US" dirty="0"/>
              <a:t>Role = Scope + permissions</a:t>
            </a:r>
          </a:p>
          <a:p>
            <a:pPr lvl="2"/>
            <a:r>
              <a:rPr lang="en-US" dirty="0"/>
              <a:t>Scope of affected objects: AAD Administrative Units (not available yet)</a:t>
            </a:r>
          </a:p>
          <a:p>
            <a:pPr lvl="2"/>
            <a:r>
              <a:rPr lang="en-US" dirty="0"/>
              <a:t>Incremental permissions defined for AAD objects, AAD applications, or even Azure resources</a:t>
            </a:r>
          </a:p>
          <a:p>
            <a:pPr lvl="1"/>
            <a:r>
              <a:rPr lang="en-US" dirty="0"/>
              <a:t>Assign users or service principals to Roles (groups not supported yet)</a:t>
            </a:r>
          </a:p>
          <a:p>
            <a:r>
              <a:rPr lang="en-US" dirty="0"/>
              <a:t>Today there are a variety of canned AAD roles, Azure roles, O365 roles, </a:t>
            </a:r>
            <a:r>
              <a:rPr lang="en-US" dirty="0" err="1"/>
              <a:t>InTune</a:t>
            </a:r>
            <a:r>
              <a:rPr lang="en-US" dirty="0"/>
              <a:t> roles, and more … all based on the same underlying AAD RBAC platform</a:t>
            </a:r>
          </a:p>
          <a:p>
            <a:r>
              <a:rPr lang="en-US" dirty="0"/>
              <a:t>Future: expect lots here. I can’t say more …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80800"/>
      </p:ext>
    </p:extLst>
  </p:cSld>
  <p:clrMapOvr>
    <a:masterClrMapping/>
  </p:clrMapOvr>
  <p:transition spd="med"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D1FED-2D8A-4910-A49F-23778F87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RBAC &amp; Roles – 2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6A356-BF5A-49DC-9E6E-72B9A31E7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Privileged Identity Management (PIM) provides just in time “activation” of roles, i.e. accounts do not permanently have roles</a:t>
            </a:r>
          </a:p>
          <a:p>
            <a:r>
              <a:rPr lang="en-US" dirty="0"/>
              <a:t>Time limited role activation, e.g. 1 hour</a:t>
            </a:r>
          </a:p>
          <a:p>
            <a:r>
              <a:rPr lang="en-US" dirty="0"/>
              <a:t>Can have workflow approval for activation or not</a:t>
            </a:r>
          </a:p>
          <a:p>
            <a:r>
              <a:rPr lang="en-US" dirty="0"/>
              <a:t>Can require MFA to initiate activation</a:t>
            </a:r>
          </a:p>
          <a:p>
            <a:r>
              <a:rPr lang="en-US" dirty="0"/>
              <a:t>Requires AADp1 for accounts that need to activate</a:t>
            </a:r>
          </a:p>
          <a:p>
            <a:endParaRPr lang="en-US" dirty="0"/>
          </a:p>
          <a:p>
            <a:r>
              <a:rPr lang="en-US" dirty="0"/>
              <a:t>Bad: Exchange &amp; </a:t>
            </a:r>
            <a:r>
              <a:rPr lang="en-US" dirty="0" err="1"/>
              <a:t>Sharepoint</a:t>
            </a:r>
            <a:r>
              <a:rPr lang="en-US" dirty="0"/>
              <a:t> admin role activations currently have ~45m latency. MS aware of issue.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637581-AF9A-45C5-8342-826E637B6414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19479"/>
      </p:ext>
    </p:extLst>
  </p:cSld>
  <p:clrMapOvr>
    <a:masterClrMapping/>
  </p:clrMapOvr>
  <p:transition spd="med"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Inactive Users initiative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Staging prep before getting change approval</a:t>
            </a:r>
          </a:p>
          <a:p>
            <a:pPr lvl="1"/>
            <a:r>
              <a:rPr lang="en-US" dirty="0"/>
              <a:t>Confident the cost benefits mean this will be approved</a:t>
            </a:r>
          </a:p>
          <a:p>
            <a:r>
              <a:rPr lang="en-US" dirty="0"/>
              <a:t>UW NetID svc interest: may expand</a:t>
            </a:r>
          </a:p>
          <a:p>
            <a:r>
              <a:rPr lang="en-US" dirty="0"/>
              <a:t>Adjusted timeframe for phased implementation: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9A250F-C0C8-4EB5-A164-DF6F6B7F1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447143"/>
            <a:ext cx="4724400" cy="33083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DA27DE-FE52-4960-889F-77FA1DDDAE0B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45523"/>
      </p:ext>
    </p:extLst>
  </p:cSld>
  <p:clrMapOvr>
    <a:masterClrMapping/>
  </p:clrMapOvr>
  <p:transition spd="med"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Existing mitigations:</a:t>
            </a:r>
          </a:p>
          <a:p>
            <a:pPr lvl="1"/>
            <a:r>
              <a:rPr lang="en-US" dirty="0"/>
              <a:t>Advanced Threat Analytics (ATA) in place for NETID domain</a:t>
            </a:r>
          </a:p>
          <a:p>
            <a:pPr lvl="1"/>
            <a:r>
              <a:rPr lang="en-US" dirty="0"/>
              <a:t>Best practices:</a:t>
            </a:r>
          </a:p>
          <a:p>
            <a:pPr lvl="2"/>
            <a:r>
              <a:rPr lang="en-US" dirty="0"/>
              <a:t>Personal, </a:t>
            </a:r>
            <a:r>
              <a:rPr lang="en-US" dirty="0" err="1"/>
              <a:t>Wadm</a:t>
            </a:r>
            <a:r>
              <a:rPr lang="en-US" dirty="0"/>
              <a:t>, </a:t>
            </a:r>
            <a:r>
              <a:rPr lang="en-US" dirty="0" err="1"/>
              <a:t>Sadm</a:t>
            </a:r>
            <a:r>
              <a:rPr lang="en-US" dirty="0"/>
              <a:t>, &amp; </a:t>
            </a:r>
            <a:r>
              <a:rPr lang="en-US" dirty="0" err="1"/>
              <a:t>Eadm</a:t>
            </a:r>
            <a:r>
              <a:rPr lang="en-US" dirty="0"/>
              <a:t> UW NetIDs separate permissions already. </a:t>
            </a:r>
            <a:r>
              <a:rPr lang="en-US" b="1" dirty="0"/>
              <a:t>If folks do not mix these accounts on same computer, we are in great shape</a:t>
            </a:r>
            <a:r>
              <a:rPr lang="en-US" dirty="0"/>
              <a:t>. But I’d bet money we aren’t very successful at this.</a:t>
            </a:r>
          </a:p>
          <a:p>
            <a:pPr lvl="2"/>
            <a:r>
              <a:rPr lang="en-US" dirty="0"/>
              <a:t>Do not allow the same account to have permanent admin permissions across many computers, </a:t>
            </a:r>
            <a:r>
              <a:rPr lang="en-US" u="sng" dirty="0"/>
              <a:t>especially</a:t>
            </a:r>
            <a:r>
              <a:rPr lang="en-US" dirty="0"/>
              <a:t> if that account is used by someone without good security hygiene</a:t>
            </a:r>
          </a:p>
          <a:p>
            <a:pPr lvl="2"/>
            <a:r>
              <a:rPr lang="en-US" dirty="0"/>
              <a:t>Throw away workstation model, i.e. when computers are compromised, proceed immediately to a rebuild</a:t>
            </a:r>
          </a:p>
        </p:txBody>
      </p:sp>
    </p:spTree>
    <p:extLst>
      <p:ext uri="{BB962C8B-B14F-4D97-AF65-F5344CB8AC3E}">
        <p14:creationId xmlns:p14="http://schemas.microsoft.com/office/powerpoint/2010/main" val="1238349918"/>
      </p:ext>
    </p:extLst>
  </p:cSld>
  <p:clrMapOvr>
    <a:masterClrMapping/>
  </p:clrMapOvr>
  <p:transition spd="med"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B945-C251-4143-B99A-215AE167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29DA2-EEB8-43C1-BF4A-6576C43FD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  <a:p>
            <a:pPr lvl="1"/>
            <a:r>
              <a:rPr lang="en-US" dirty="0"/>
              <a:t>Privileged Access </a:t>
            </a:r>
            <a:r>
              <a:rPr lang="en-US" dirty="0" err="1"/>
              <a:t>Mgmt</a:t>
            </a:r>
            <a:r>
              <a:rPr lang="en-US" dirty="0"/>
              <a:t> (PAM) for on-premises role activation, paired with a “red/bastion” forest to further isolate domain admins &amp; elevation control</a:t>
            </a:r>
          </a:p>
          <a:p>
            <a:pPr lvl="1"/>
            <a:r>
              <a:rPr lang="en-US" dirty="0"/>
              <a:t>Privileged Access Workstations (PAWS)</a:t>
            </a:r>
          </a:p>
          <a:p>
            <a:pPr lvl="2"/>
            <a:r>
              <a:rPr lang="en-US" dirty="0"/>
              <a:t>Multi tier or silo model.</a:t>
            </a:r>
          </a:p>
          <a:p>
            <a:pPr lvl="2"/>
            <a:r>
              <a:rPr lang="en-US" dirty="0"/>
              <a:t>Tier 0 = any system/account which can control a domain admin or domain controller. There’s a lot more here than you’d imagine.</a:t>
            </a:r>
          </a:p>
          <a:p>
            <a:pPr lvl="2"/>
            <a:r>
              <a:rPr lang="en-US" dirty="0"/>
              <a:t>Tier 0 accounts </a:t>
            </a:r>
            <a:r>
              <a:rPr lang="en-US" u="sng" dirty="0"/>
              <a:t>can only be</a:t>
            </a:r>
            <a:r>
              <a:rPr lang="en-US" dirty="0"/>
              <a:t> used from tier 0 systems.</a:t>
            </a:r>
          </a:p>
          <a:p>
            <a:pPr lvl="2"/>
            <a:r>
              <a:rPr lang="en-US" dirty="0"/>
              <a:t>IOW, can’t log in with a DA account on a system where anything *other than* other members of tier 0 can log in.</a:t>
            </a:r>
          </a:p>
          <a:p>
            <a:pPr lvl="2"/>
            <a:r>
              <a:rPr lang="en-US" dirty="0"/>
              <a:t>Other tiers are defined as you like, e.g.</a:t>
            </a:r>
          </a:p>
          <a:p>
            <a:pPr lvl="3"/>
            <a:r>
              <a:rPr lang="en-US" dirty="0"/>
              <a:t>Tier 1 = server admins</a:t>
            </a:r>
          </a:p>
          <a:p>
            <a:pPr lvl="3"/>
            <a:r>
              <a:rPr lang="en-US" dirty="0"/>
              <a:t>Tier 2 = workstation admins</a:t>
            </a:r>
          </a:p>
          <a:p>
            <a:pPr lvl="3"/>
            <a:r>
              <a:rPr lang="en-US" dirty="0"/>
              <a:t>Tier 3 = personal accounts</a:t>
            </a:r>
          </a:p>
          <a:p>
            <a:pPr lvl="2"/>
            <a:r>
              <a:rPr lang="en-US" dirty="0"/>
              <a:t>Centrally, we’d tackle tier 0 initially, with a model that could scale to tier 1</a:t>
            </a:r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139820"/>
      </p:ext>
    </p:extLst>
  </p:cSld>
  <p:clrMapOvr>
    <a:masterClrMapping/>
  </p:clrMapOvr>
  <p:transition spd="med"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DE9AE-A97D-4DBA-B7F4-B3F582B2A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the Hash mitigations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DF7AF-EB8A-4CF7-A729-B2C2AFB4D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PAWS implies dedicated additional computers for each type of account.</a:t>
            </a:r>
          </a:p>
          <a:p>
            <a:r>
              <a:rPr lang="en-US" dirty="0"/>
              <a:t>Windows 10 has a VM solution which we’ll likely look at to limit costs. This leverages shielded VMs + a host guardian watcher service (like </a:t>
            </a:r>
            <a:r>
              <a:rPr lang="en-US" dirty="0" err="1"/>
              <a:t>bitlocker’s</a:t>
            </a:r>
            <a:r>
              <a:rPr lang="en-US" dirty="0"/>
              <a:t> anti-tampering protections, but for the </a:t>
            </a:r>
            <a:r>
              <a:rPr lang="en-US"/>
              <a:t>hypervisor)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562B7-3BD1-4C49-AF94-B873C131D812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36257"/>
      </p:ext>
    </p:extLst>
  </p:cSld>
  <p:clrMapOvr>
    <a:masterClrMapping/>
  </p:clrMapOvr>
  <p:transition spd="med"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NETID DCs on 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Cloud IaaS &amp; SaaS hosting sometimes raises architectural questions about existing network design for NETID AD</a:t>
            </a:r>
          </a:p>
          <a:p>
            <a:r>
              <a:rPr lang="en-US" sz="2400" dirty="0"/>
              <a:t>Why existing design has NETID DCs on private network:</a:t>
            </a:r>
          </a:p>
          <a:p>
            <a:pPr lvl="1"/>
            <a:r>
              <a:rPr lang="en-US" sz="2000" dirty="0"/>
              <a:t>Do you want an off-campus user logon experience of ~6 minutes or 20s?</a:t>
            </a:r>
          </a:p>
          <a:p>
            <a:r>
              <a:rPr lang="en-US" sz="2400" dirty="0"/>
              <a:t>Cloud IaaS servers can join NETID AD like any other computer. </a:t>
            </a:r>
          </a:p>
          <a:p>
            <a:pPr lvl="1"/>
            <a:r>
              <a:rPr lang="en-US" sz="2000" dirty="0"/>
              <a:t>Like any other computer off-campus, they will need VPN connectivity</a:t>
            </a:r>
          </a:p>
          <a:p>
            <a:pPr lvl="1"/>
            <a:r>
              <a:rPr lang="en-US" sz="2000" dirty="0"/>
              <a:t>Alternative: Azure AD Domain Services.</a:t>
            </a:r>
          </a:p>
          <a:p>
            <a:r>
              <a:rPr lang="en-US" sz="2400" dirty="0"/>
              <a:t>SaaS apps whose integration technology is LDAP</a:t>
            </a:r>
          </a:p>
          <a:p>
            <a:pPr lvl="1"/>
            <a:r>
              <a:rPr lang="en-US" sz="2000" dirty="0"/>
              <a:t>These are poorly designed, should be avoided</a:t>
            </a:r>
          </a:p>
          <a:p>
            <a:pPr lvl="1"/>
            <a:r>
              <a:rPr lang="en-US" sz="2000" dirty="0"/>
              <a:t>VPN or Azure AD Domain Services are only options</a:t>
            </a:r>
          </a:p>
          <a:p>
            <a:r>
              <a:rPr lang="en-US" sz="2400" dirty="0"/>
              <a:t>AAD DS </a:t>
            </a:r>
          </a:p>
          <a:p>
            <a:pPr lvl="1"/>
            <a:r>
              <a:rPr lang="en-US" sz="2000" dirty="0"/>
              <a:t>Pricing: $1.60/h for up to 500K objects, “contact us” for more objects. We have ~3x that. If scales, ~$42K/year.</a:t>
            </a:r>
          </a:p>
          <a:p>
            <a:pPr lvl="1"/>
            <a:r>
              <a:rPr lang="en-US" sz="2000" dirty="0"/>
              <a:t>AAD DS has many limitations.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F80CF0-80E0-433D-91D9-22FF2C36EB6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20250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1640D-7691-4A58-B0A9-D2BCAF37B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Azure AD &amp; O365 - 1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0125-7455-48CE-A03E-172F18D98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stakeholder interest</a:t>
            </a:r>
          </a:p>
          <a:p>
            <a:r>
              <a:rPr lang="en-US" dirty="0"/>
              <a:t>Options analysis during April; enable decisions</a:t>
            </a:r>
          </a:p>
          <a:p>
            <a:r>
              <a:rPr lang="en-US" dirty="0"/>
              <a:t>Our architecture &amp; enviro mean this is not simple</a:t>
            </a:r>
          </a:p>
          <a:p>
            <a:r>
              <a:rPr lang="en-US" dirty="0"/>
              <a:t>Possible outcomes: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Simplify greatly: requires more expensive MS licenses + stop doing federated authentication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Simplify federation, but lose some capabilities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Continue existing arch</a:t>
            </a:r>
          </a:p>
          <a:p>
            <a:pPr marL="514350" indent="-457200"/>
            <a:r>
              <a:rPr lang="en-US" dirty="0"/>
              <a:t>Certainties:</a:t>
            </a:r>
          </a:p>
          <a:p>
            <a:pPr marL="914400" lvl="1" indent="-457200"/>
            <a:r>
              <a:rPr lang="en-US" dirty="0"/>
              <a:t>Legacy clients not compatible = user impact</a:t>
            </a:r>
          </a:p>
          <a:p>
            <a:pPr marL="914400" lvl="1" indent="-457200"/>
            <a:r>
              <a:rPr lang="en-US" dirty="0"/>
              <a:t>Someone will need to make a decision about the cost of control &amp; user experience</a:t>
            </a:r>
          </a:p>
        </p:txBody>
      </p:sp>
    </p:spTree>
    <p:extLst>
      <p:ext uri="{BB962C8B-B14F-4D97-AF65-F5344CB8AC3E}">
        <p14:creationId xmlns:p14="http://schemas.microsoft.com/office/powerpoint/2010/main" val="2316159615"/>
      </p:ext>
    </p:extLst>
  </p:cSld>
  <p:clrMapOvr>
    <a:masterClrMapping/>
  </p:clrMapOvr>
  <p:transition spd="med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80776"/>
            <a:ext cx="8732116" cy="519622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D96FC0-B3E2-412E-899B-34D4B1CCBA5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14365"/>
      </p:ext>
    </p:extLst>
  </p:cSld>
  <p:clrMapOvr>
    <a:masterClrMapping/>
  </p:clrMapOvr>
  <p:transition spd="med"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77" y="1219200"/>
            <a:ext cx="8060891" cy="525419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184A87-FB39-496C-B6A6-19E7CBA8354D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83028"/>
      </p:ext>
    </p:extLst>
  </p:cSld>
  <p:clrMapOvr>
    <a:masterClrMapping/>
  </p:clrMapOvr>
  <p:transition spd="med"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20436"/>
            <a:ext cx="7646894" cy="590896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E474DD-266E-4163-BFBA-23B5E1B148D4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3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09626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4300-CED4-4130-A6E6-35DBCD68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AAD/O365 -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2EE0D-89E2-4D7C-B688-1127D59B2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/>
              <a:t>Auth1: </a:t>
            </a:r>
            <a:r>
              <a:rPr lang="en-US" sz="1800" dirty="0" err="1"/>
              <a:t>Pwd</a:t>
            </a:r>
            <a:r>
              <a:rPr lang="en-US" sz="1800" dirty="0"/>
              <a:t> Hash Sync + Auth2: AAD initiated Duo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/>
              <a:t>Trigger: AAD Conditional Access: per-app, groups, </a:t>
            </a:r>
            <a:r>
              <a:rPr lang="en-US" sz="1600" dirty="0" err="1"/>
              <a:t>etc</a:t>
            </a:r>
            <a:endParaRPr lang="en-US" sz="1600" dirty="0"/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/>
              <a:t>Why: Massively simplifies architecture &amp; same 2FA solution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600" dirty="0"/>
              <a:t>Impacts: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400" dirty="0"/>
              <a:t>Requires AADp2 per user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400" dirty="0"/>
              <a:t>MS controls our MFA options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400" dirty="0"/>
              <a:t>No legacy </a:t>
            </a:r>
            <a:r>
              <a:rPr lang="en-US" sz="1400" dirty="0" err="1"/>
              <a:t>auth</a:t>
            </a:r>
            <a:r>
              <a:rPr lang="en-US" sz="1400" dirty="0"/>
              <a:t> for MFA clients; Legacy </a:t>
            </a:r>
            <a:r>
              <a:rPr lang="en-US" sz="1400" dirty="0" err="1"/>
              <a:t>auth</a:t>
            </a:r>
            <a:r>
              <a:rPr lang="en-US" sz="1400" dirty="0"/>
              <a:t> still allowed for non-MFA clients </a:t>
            </a:r>
            <a:r>
              <a:rPr lang="en-US" sz="1400" dirty="0">
                <a:sym typeface="Wingdings" panose="05000000000000000000" pitchFamily="2" charset="2"/>
              </a:rPr>
              <a:t>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800" dirty="0"/>
              <a:t>Variant- Auth2: Azure MFA, which drops 1c1 &amp; alters 1b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Auth1: ADFS/</a:t>
            </a:r>
            <a:r>
              <a:rPr lang="en-US" sz="2000" dirty="0" err="1"/>
              <a:t>Shib</a:t>
            </a:r>
            <a:r>
              <a:rPr lang="en-US" sz="2000" dirty="0"/>
              <a:t> + Auth2: </a:t>
            </a:r>
            <a:r>
              <a:rPr lang="en-US" sz="2000" dirty="0" err="1"/>
              <a:t>Shib</a:t>
            </a:r>
            <a:r>
              <a:rPr lang="en-US" sz="2000" dirty="0"/>
              <a:t> initiated Duo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800" dirty="0"/>
              <a:t>Trigger: AAD Conditional Access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800" dirty="0"/>
              <a:t>Why: no arch. Changes + user experience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1800" dirty="0"/>
              <a:t>Impacts: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1400" dirty="0"/>
              <a:t>No legacy </a:t>
            </a:r>
            <a:r>
              <a:rPr lang="en-US" sz="1400" dirty="0" err="1"/>
              <a:t>auth</a:t>
            </a:r>
            <a:r>
              <a:rPr lang="en-US" sz="1400" dirty="0"/>
              <a:t> for MFA clients</a:t>
            </a:r>
          </a:p>
          <a:p>
            <a:pPr marL="0" indent="0">
              <a:buNone/>
            </a:pPr>
            <a:endParaRPr lang="en-US" sz="2400" baseline="30000" dirty="0"/>
          </a:p>
          <a:p>
            <a:pPr marL="0" indent="0">
              <a:buNone/>
            </a:pPr>
            <a:r>
              <a:rPr lang="en-US" sz="2000" dirty="0"/>
              <a:t>Note: all of these options rely on Conditional Access as the trigger. See Conditional Access slides.</a:t>
            </a:r>
          </a:p>
          <a:p>
            <a:pPr marL="1314450" lvl="2" indent="-514350">
              <a:buFont typeface="+mj-lt"/>
              <a:buAutoNum type="arabicPeriod"/>
            </a:pPr>
            <a:endParaRPr lang="en-US" sz="1400" dirty="0"/>
          </a:p>
          <a:p>
            <a:pPr marL="914400" lvl="1" indent="-514350">
              <a:buFont typeface="+mj-lt"/>
              <a:buAutoNum type="alphaLcParenR"/>
            </a:pPr>
            <a:endParaRPr lang="en-US" sz="2000" dirty="0"/>
          </a:p>
          <a:p>
            <a:pPr marL="914400" lvl="1" indent="-514350">
              <a:buFont typeface="+mj-lt"/>
              <a:buAutoNum type="alphaLcParenR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0667211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MFA for Windows: Hello for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Windows 10 MFA for AD or AAD integrated resources. Best thing: no per user cost.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2FA or 3FA: something you know/have/are. </a:t>
            </a:r>
            <a:r>
              <a:rPr lang="en-US" dirty="0" err="1"/>
              <a:t>HfB</a:t>
            </a:r>
            <a:r>
              <a:rPr lang="en-US" dirty="0"/>
              <a:t> by design includes *have* factor.</a:t>
            </a:r>
          </a:p>
          <a:p>
            <a:r>
              <a:rPr lang="en-US" dirty="0" err="1"/>
              <a:t>Reqs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Windows 10 1511 (1709 &amp; 1803 add features)</a:t>
            </a:r>
          </a:p>
          <a:p>
            <a:pPr lvl="1"/>
            <a:r>
              <a:rPr lang="en-US" dirty="0"/>
              <a:t>TPM 2.0 optional, but recommended</a:t>
            </a:r>
          </a:p>
          <a:p>
            <a:pPr lvl="1"/>
            <a:r>
              <a:rPr lang="en-US" dirty="0"/>
              <a:t>If biometric, then additional hardware</a:t>
            </a:r>
          </a:p>
          <a:p>
            <a:pPr lvl="1"/>
            <a:r>
              <a:rPr lang="en-US" dirty="0"/>
              <a:t>AD at right levels (UW is)</a:t>
            </a:r>
          </a:p>
          <a:p>
            <a:pPr lvl="1"/>
            <a:r>
              <a:rPr lang="en-US" dirty="0"/>
              <a:t>ADFS w/3</a:t>
            </a:r>
            <a:r>
              <a:rPr lang="en-US" baseline="30000" dirty="0"/>
              <a:t>rd</a:t>
            </a:r>
            <a:r>
              <a:rPr lang="en-US" dirty="0"/>
              <a:t> party MFA adapter</a:t>
            </a:r>
          </a:p>
          <a:p>
            <a:r>
              <a:rPr lang="en-US" dirty="0"/>
              <a:t>Might this work in combo with Duo?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2F589-F342-4F16-8A69-2F78D0947E5A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22105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5F03-ECC2-43DD-B620-470A9468A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UW’s MS Campus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FBC0E-1E8B-46C8-94EB-26AD5DAA3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2018/04/1 thru 2019/06/30: </a:t>
            </a:r>
          </a:p>
          <a:p>
            <a:pPr lvl="1"/>
            <a:r>
              <a:rPr lang="en-US" sz="1600" dirty="0"/>
              <a:t>includes all licenses in last agreement</a:t>
            </a:r>
          </a:p>
          <a:p>
            <a:pPr lvl="1"/>
            <a:r>
              <a:rPr lang="en-US" sz="1600" dirty="0"/>
              <a:t>Also includes Microsoft 365 A3 licenses in quantities equivalent to (Workday count of employees) + (IPEDS count of students)</a:t>
            </a:r>
          </a:p>
          <a:p>
            <a:r>
              <a:rPr lang="en-US" sz="2000" dirty="0"/>
              <a:t>Agreement beginning in 2019/07/01 will </a:t>
            </a:r>
            <a:r>
              <a:rPr lang="en-US" sz="2000" u="sng" dirty="0"/>
              <a:t>not</a:t>
            </a:r>
            <a:r>
              <a:rPr lang="en-US" sz="2000" dirty="0"/>
              <a:t> have "old" licenses</a:t>
            </a:r>
          </a:p>
          <a:p>
            <a:r>
              <a:rPr lang="en-US" sz="2000" dirty="0"/>
              <a:t>UW-IT needs time to determine:</a:t>
            </a:r>
          </a:p>
          <a:p>
            <a:pPr lvl="1"/>
            <a:r>
              <a:rPr lang="en-US" sz="1800" dirty="0"/>
              <a:t>New boundaries/issues via answers from MS &amp; CDWG</a:t>
            </a:r>
          </a:p>
          <a:p>
            <a:pPr lvl="1"/>
            <a:r>
              <a:rPr lang="en-US" sz="1800" dirty="0"/>
              <a:t>which user accounts get M365 A3 licenses covered by TRF</a:t>
            </a:r>
          </a:p>
          <a:p>
            <a:pPr lvl="1"/>
            <a:r>
              <a:rPr lang="en-US" sz="1800" dirty="0"/>
              <a:t>how other accounts, like shared &amp; sponsored, can get M365 A3 &amp; other licenses (probably need per-user cost-recovery mechanism)</a:t>
            </a:r>
          </a:p>
          <a:p>
            <a:pPr lvl="1"/>
            <a:r>
              <a:rPr lang="en-US" sz="1800" dirty="0"/>
              <a:t>how to communicate &amp; assist customers in transitioning from the old licensing to the new licensing, with Office VL -&gt; </a:t>
            </a:r>
            <a:r>
              <a:rPr lang="en-US" sz="1800" dirty="0" err="1"/>
              <a:t>ProPlus</a:t>
            </a:r>
            <a:r>
              <a:rPr lang="en-US" sz="1800" dirty="0"/>
              <a:t> as one notable highlight</a:t>
            </a:r>
          </a:p>
          <a:p>
            <a:pPr lvl="1"/>
            <a:r>
              <a:rPr lang="en-US" sz="1800" dirty="0"/>
              <a:t>How to improve license lifecycle provisioning processes</a:t>
            </a:r>
          </a:p>
          <a:p>
            <a:r>
              <a:rPr lang="en-US" sz="2000" dirty="0"/>
              <a:t>Relevant to Azure AD, this means we now have tens of thousands of Azure AD P1 &amp; </a:t>
            </a:r>
            <a:r>
              <a:rPr lang="en-US" sz="2000" dirty="0" err="1"/>
              <a:t>InTune</a:t>
            </a:r>
            <a:r>
              <a:rPr lang="en-US" sz="2000" dirty="0"/>
              <a:t> licenses.</a:t>
            </a:r>
          </a:p>
          <a:p>
            <a:r>
              <a:rPr lang="en-US" sz="2000" dirty="0"/>
              <a:t>This means (pending above) that a variety of features may become available for more mainstream use, but will require attention to licensing status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8C418-6FCE-47DA-8C1F-CD303FF54601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19911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2000" baseline="30000" dirty="0"/>
              <a:t>References:</a:t>
            </a:r>
            <a:endParaRPr lang="en-US" sz="2000" baseline="30000" dirty="0">
              <a:hlinkClick r:id="rId2"/>
            </a:endParaRPr>
          </a:p>
          <a:p>
            <a:pPr marL="0" indent="0">
              <a:buNone/>
            </a:pPr>
            <a:r>
              <a:rPr lang="en-US" sz="1600" baseline="30000" dirty="0">
                <a:hlinkClick r:id="rId2"/>
              </a:rPr>
              <a:t>https://docs.microsoft.com/en-us/azure/active-directory/active-directory-configurable-token-lifetimes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3"/>
              </a:rPr>
              <a:t>https://jairocadena.com/2016/11/08/how-sso-works-in-windows-10-devices/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600" baseline="30000" dirty="0">
                <a:hlinkClick r:id="rId4"/>
              </a:rPr>
              <a:t>https://blogs.technet.microsoft.com/educloud/2017/06/14/how-to-kill-an-active-user-session-in-office-365/</a:t>
            </a:r>
            <a:endParaRPr lang="en-US" sz="1600" baseline="30000" dirty="0"/>
          </a:p>
          <a:p>
            <a:pPr marL="0" indent="0">
              <a:buNone/>
            </a:pPr>
            <a:r>
              <a:rPr lang="en-US" sz="1200" baseline="30000" dirty="0"/>
              <a:t>1 </a:t>
            </a:r>
            <a:r>
              <a:rPr lang="en-US" sz="1200" dirty="0"/>
              <a:t>Revocation is a complex topic; don’t rely on this too much w/o a deeper understanding.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1295400"/>
          <a:ext cx="8305800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Token type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Restrictions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100" dirty="0"/>
                        <a:t>Access tokens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access to 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User+client+resource</a:t>
                      </a:r>
                      <a:r>
                        <a:rPr lang="en-US" sz="1100" dirty="0"/>
                        <a:t> bound</a:t>
                      </a:r>
                      <a:r>
                        <a:rPr lang="en-US" sz="1100" baseline="0" dirty="0"/>
                        <a:t>; can’t be reused if any of those 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Can’t be revoked; can only be deleted by user or expire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Refresh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Get a fresh access token; think</a:t>
                      </a:r>
                      <a:r>
                        <a:rPr lang="en-US" sz="1100" baseline="0" dirty="0"/>
                        <a:t> of it as a cached authorization code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r>
                        <a:rPr lang="en-US" sz="110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ID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Proof</a:t>
                      </a:r>
                      <a:r>
                        <a:rPr lang="en-US" sz="1100" baseline="0" dirty="0"/>
                        <a:t> of authentication. </a:t>
                      </a:r>
                      <a:r>
                        <a:rPr lang="en-US" sz="1100" dirty="0"/>
                        <a:t>Includes some user profile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User+client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SSO token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Browser cookie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KMSI=yes: persistent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KMSI=no:</a:t>
                      </a:r>
                      <a:r>
                        <a:rPr lang="en-US" sz="1100" baseline="0" dirty="0"/>
                        <a:t> session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Special version of the refresh</a:t>
                      </a:r>
                      <a:r>
                        <a:rPr lang="en-US" sz="1100" baseline="0" dirty="0"/>
                        <a:t> token (I think)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User+session</a:t>
                      </a:r>
                      <a:r>
                        <a:rPr lang="en-US" sz="1100" baseline="0" dirty="0"/>
                        <a:t> bound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Can be revoked</a:t>
                      </a:r>
                      <a:r>
                        <a:rPr lang="en-US" sz="1100" baseline="30000" dirty="0"/>
                        <a:t>1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Primary refresh</a:t>
                      </a:r>
                      <a:r>
                        <a:rPr lang="en-US" sz="1100" baseline="0" dirty="0"/>
                        <a:t> token (PRT)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Uber</a:t>
                      </a:r>
                      <a:r>
                        <a:rPr lang="en-US" sz="1100" baseline="0" dirty="0"/>
                        <a:t> Refresh/SSO token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err="1"/>
                        <a:t>User+device</a:t>
                      </a:r>
                      <a:r>
                        <a:rPr lang="en-US" sz="1100" baseline="0" dirty="0"/>
                        <a:t> bound</a:t>
                      </a:r>
                      <a:endParaRPr lang="en-US" sz="11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Windows</a:t>
                      </a:r>
                      <a:r>
                        <a:rPr lang="en-US" sz="1100" baseline="0" dirty="0"/>
                        <a:t> 10 only</a:t>
                      </a:r>
                      <a:endParaRPr lang="en-US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Must be AAD joined (or hybrid)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Can</a:t>
                      </a:r>
                      <a:r>
                        <a:rPr lang="en-US" sz="1100" baseline="0" dirty="0"/>
                        <a:t> only be stopped via: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Deleting</a:t>
                      </a:r>
                      <a:r>
                        <a:rPr lang="en-US" sz="1100" baseline="0" dirty="0"/>
                        <a:t> AAD device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baseline="0" dirty="0"/>
                        <a:t>Disable AAD user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281609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0DE6-716D-48E4-BE0D-57682471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AAD tokens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1C1D7-0E48-4918-B5E4-79C07CA82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lvl="0"/>
            <a:r>
              <a:rPr lang="en-US" sz="2400" dirty="0"/>
              <a:t>KMSI dialog only governs browser cookie; no=browser session bound, yes=persists across browser sessions</a:t>
            </a:r>
          </a:p>
          <a:p>
            <a:pPr lvl="0"/>
            <a:r>
              <a:rPr lang="en-US" sz="2400" dirty="0"/>
              <a:t>Many of the AAD tokens have long lifetimes</a:t>
            </a:r>
          </a:p>
          <a:p>
            <a:pPr lvl="0"/>
            <a:r>
              <a:rPr lang="en-US" sz="2400" dirty="0"/>
              <a:t>Browsers are not only SW managing Azure AD token, e.g.</a:t>
            </a:r>
          </a:p>
          <a:p>
            <a:pPr lvl="1"/>
            <a:r>
              <a:rPr lang="en-US" sz="2000" dirty="0"/>
              <a:t>iOS: the app, unless MS Authenticator </a:t>
            </a:r>
          </a:p>
          <a:p>
            <a:pPr lvl="1"/>
            <a:r>
              <a:rPr lang="en-US" sz="2000" dirty="0"/>
              <a:t>Windows: depends on OS &amp; Office version</a:t>
            </a:r>
          </a:p>
          <a:p>
            <a:pPr lvl="1"/>
            <a:r>
              <a:rPr lang="en-US" sz="2000" dirty="0"/>
              <a:t>Federation: upstream tokens: UW ADFS &amp; UW Shibboleth</a:t>
            </a:r>
          </a:p>
          <a:p>
            <a:pPr lvl="0"/>
            <a:r>
              <a:rPr lang="en-US" sz="2400" dirty="0"/>
              <a:t>Getting rid of a cached AAD token is problem: need to know the specific client details &amp; the recipe for that specific scenario. </a:t>
            </a:r>
          </a:p>
          <a:p>
            <a:pPr lvl="0"/>
            <a:r>
              <a:rPr lang="en-US" sz="2400" dirty="0"/>
              <a:t>Recent “Outlook” incident, some corrupt cached AAD tokens had to be manually deleted.</a:t>
            </a:r>
          </a:p>
          <a:p>
            <a:pPr lvl="0"/>
            <a:r>
              <a:rPr lang="en-US" sz="2400" dirty="0"/>
              <a:t>Apps have to actually enforce token lifetime; many do not </a:t>
            </a:r>
            <a:r>
              <a:rPr lang="en-US" sz="2400" dirty="0">
                <a:sym typeface="Wingdings" panose="05000000000000000000" pitchFamily="2" charset="2"/>
              </a:rPr>
              <a:t></a:t>
            </a:r>
            <a:endParaRPr lang="en-US" sz="2400" dirty="0"/>
          </a:p>
          <a:p>
            <a:r>
              <a:rPr lang="en-US" sz="2400" dirty="0"/>
              <a:t>There’s a lot more to this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8FC8B9-E2D2-4D46-96E9-0A4921AD3588}"/>
              </a:ext>
            </a:extLst>
          </p:cNvPr>
          <p:cNvSpPr txBox="1"/>
          <p:nvPr/>
        </p:nvSpPr>
        <p:spPr>
          <a:xfrm>
            <a:off x="8458200" y="6477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hlinkClick r:id="rId2" action="ppaction://hlinksldjump"/>
              </a:rPr>
              <a:t>Return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93223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AAD Apps: Why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SaaS apps: Azure AD Application Gallery or 1</a:t>
            </a:r>
            <a:r>
              <a:rPr lang="en-US" baseline="30000" dirty="0"/>
              <a:t>st</a:t>
            </a:r>
            <a:r>
              <a:rPr lang="en-US" dirty="0"/>
              <a:t> party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UW </a:t>
            </a:r>
            <a:r>
              <a:rPr lang="en-US" dirty="0" err="1"/>
              <a:t>AuthN</a:t>
            </a:r>
            <a:r>
              <a:rPr lang="en-US" dirty="0"/>
              <a:t> integration, links AAD user to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With proper licensing, could do conditional access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If app supports, automate (de)provision SaaS app user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Can get data from other AAD apps like O365 (note: some Office add-ons are this, e.g. </a:t>
            </a:r>
            <a:r>
              <a:rPr lang="en-US" dirty="0" err="1"/>
              <a:t>FindTime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Unless you need b, c, or d, we recommend you integrate via Shibboleth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UW Developer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1a, 1b, 1c, 1d, and 1e continue to be true here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You may not actually be writing code … you may just want to enable some Azure service to use @uw.edu identities. This is a special case of 1d.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err="1">
                <a:sym typeface="Wingdings" panose="05000000000000000000" pitchFamily="2" charset="2"/>
              </a:rPr>
              <a:t>Gotcha</a:t>
            </a:r>
            <a:r>
              <a:rPr lang="en-US" dirty="0">
                <a:sym typeface="Wingdings" panose="05000000000000000000" pitchFamily="2" charset="2"/>
              </a:rPr>
              <a:t>: application identity credential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20249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47620</TotalTime>
  <Words>2266</Words>
  <Application>Microsoft Office PowerPoint</Application>
  <PresentationFormat>On-screen Show (4:3)</PresentationFormat>
  <Paragraphs>268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Segoe</vt:lpstr>
      <vt:lpstr>Wingdings</vt:lpstr>
      <vt:lpstr>UW Nebula Master Template-Try 1</vt:lpstr>
      <vt:lpstr>Interactive Overview of Emerging MS Tech April 2018</vt:lpstr>
      <vt:lpstr>Goal: Informal interaction</vt:lpstr>
      <vt:lpstr>MFA for Azure AD &amp; O365 - 1</vt:lpstr>
      <vt:lpstr>MFA for AAD/O365 - Options</vt:lpstr>
      <vt:lpstr>MFA for Windows: Hello for Business</vt:lpstr>
      <vt:lpstr>UW’s MS Campus Agreement</vt:lpstr>
      <vt:lpstr>AAD tokens – 1</vt:lpstr>
      <vt:lpstr>AAD tokens - 2</vt:lpstr>
      <vt:lpstr>AAD Apps: Why - 1</vt:lpstr>
      <vt:lpstr>An AAD app example: step 1</vt:lpstr>
      <vt:lpstr>AAD app example: step 2</vt:lpstr>
      <vt:lpstr>AAD app example: step 3</vt:lpstr>
      <vt:lpstr>AAD Apps: What (basics) - 2</vt:lpstr>
      <vt:lpstr>AAD Apps: Oauth &amp; consent - 3</vt:lpstr>
      <vt:lpstr>AAD Conditional Access</vt:lpstr>
      <vt:lpstr>AAD CA: conditions</vt:lpstr>
      <vt:lpstr>AAD CA: controls</vt:lpstr>
      <vt:lpstr>AADJ &amp; DJ++</vt:lpstr>
      <vt:lpstr>InTune service?</vt:lpstr>
      <vt:lpstr>Microsoft Teams</vt:lpstr>
      <vt:lpstr>Microsoft Planner</vt:lpstr>
      <vt:lpstr>Azure Info Protection (RMS)</vt:lpstr>
      <vt:lpstr>AAD RBAC &amp; Roles - 1</vt:lpstr>
      <vt:lpstr>AAD RBAC &amp; Roles – 2 </vt:lpstr>
      <vt:lpstr>Inactive Users initiative update</vt:lpstr>
      <vt:lpstr>Pass the Hash mitigations - 1</vt:lpstr>
      <vt:lpstr>Pass the Hash mitigations - 2</vt:lpstr>
      <vt:lpstr>Pass the Hash mitigations - 3</vt:lpstr>
      <vt:lpstr>NETID DCs on internet</vt:lpstr>
      <vt:lpstr>PowerPoint Presentation</vt:lpstr>
      <vt:lpstr>PowerPoint Presentation</vt:lpstr>
      <vt:lpstr>PowerPoint Presentation</vt:lpstr>
    </vt:vector>
  </TitlesOfParts>
  <Manager>Jim DeRoest</Manager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1451</cp:revision>
  <cp:lastPrinted>2014-10-03T20:34:23Z</cp:lastPrinted>
  <dcterms:created xsi:type="dcterms:W3CDTF">2003-05-05T03:49:52Z</dcterms:created>
  <dcterms:modified xsi:type="dcterms:W3CDTF">2018-04-18T17:23:56Z</dcterms:modified>
  <cp:category>Infrastructure</cp:category>
</cp:coreProperties>
</file>