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5" r:id="rId1"/>
  </p:sldMasterIdLst>
  <p:notesMasterIdLst>
    <p:notesMasterId r:id="rId33"/>
  </p:notesMasterIdLst>
  <p:handoutMasterIdLst>
    <p:handoutMasterId r:id="rId34"/>
  </p:handoutMasterIdLst>
  <p:sldIdLst>
    <p:sldId id="256" r:id="rId2"/>
    <p:sldId id="292" r:id="rId3"/>
    <p:sldId id="332" r:id="rId4"/>
    <p:sldId id="317" r:id="rId5"/>
    <p:sldId id="339" r:id="rId6"/>
    <p:sldId id="335" r:id="rId7"/>
    <p:sldId id="336" r:id="rId8"/>
    <p:sldId id="296" r:id="rId9"/>
    <p:sldId id="319" r:id="rId10"/>
    <p:sldId id="1851" r:id="rId11"/>
    <p:sldId id="1854" r:id="rId12"/>
    <p:sldId id="293" r:id="rId13"/>
    <p:sldId id="309" r:id="rId14"/>
    <p:sldId id="310" r:id="rId15"/>
    <p:sldId id="311" r:id="rId16"/>
    <p:sldId id="294" r:id="rId17"/>
    <p:sldId id="295" r:id="rId18"/>
    <p:sldId id="337" r:id="rId19"/>
    <p:sldId id="327" r:id="rId20"/>
    <p:sldId id="298" r:id="rId21"/>
    <p:sldId id="299" r:id="rId22"/>
    <p:sldId id="300" r:id="rId23"/>
    <p:sldId id="304" r:id="rId24"/>
    <p:sldId id="306" r:id="rId25"/>
    <p:sldId id="331" r:id="rId26"/>
    <p:sldId id="333" r:id="rId27"/>
    <p:sldId id="330" r:id="rId28"/>
    <p:sldId id="314" r:id="rId29"/>
    <p:sldId id="323" r:id="rId30"/>
    <p:sldId id="289" r:id="rId31"/>
    <p:sldId id="290" r:id="rId32"/>
  </p:sldIdLst>
  <p:sldSz cx="9144000" cy="6858000" type="screen4x3"/>
  <p:notesSz cx="7053263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508D"/>
    <a:srgbClr val="4D4D73"/>
    <a:srgbClr val="565680"/>
    <a:srgbClr val="666699"/>
    <a:srgbClr val="F6F5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BAE499-5275-4EB3-AD34-BF5FCA90B21E}" v="38" dt="2019-10-08T22:05:18.1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21" autoAdjust="0"/>
    <p:restoredTop sz="83944" autoAdjust="0"/>
  </p:normalViewPr>
  <p:slideViewPr>
    <p:cSldViewPr>
      <p:cViewPr varScale="1">
        <p:scale>
          <a:sx n="54" d="100"/>
          <a:sy n="54" d="100"/>
        </p:scale>
        <p:origin x="138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3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077" y="67"/>
      </p:cViewPr>
      <p:guideLst>
        <p:guide orient="horz" pos="2932"/>
        <p:guide pos="22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c614da0370c9e185" providerId="LiveId" clId="{7A900F31-A21D-4F11-A125-953BBCB1C02D}"/>
  </pc:docChgLst>
  <pc:docChgLst>
    <pc:chgData name="Brian Arkills" userId="c614da0370c9e185" providerId="LiveId" clId="{83748849-EAC1-4A3E-98F8-4FF3B0C26D88}"/>
    <pc:docChg chg="undo custSel addSld delSld modSld sldOrd">
      <pc:chgData name="Brian Arkills" userId="c614da0370c9e185" providerId="LiveId" clId="{83748849-EAC1-4A3E-98F8-4FF3B0C26D88}" dt="2019-09-26T21:09:43.447" v="5752" actId="20577"/>
      <pc:docMkLst>
        <pc:docMk/>
      </pc:docMkLst>
      <pc:sldChg chg="modSp">
        <pc:chgData name="Brian Arkills" userId="c614da0370c9e185" providerId="LiveId" clId="{83748849-EAC1-4A3E-98F8-4FF3B0C26D88}" dt="2019-09-13T21:26:33.670" v="53" actId="20577"/>
        <pc:sldMkLst>
          <pc:docMk/>
          <pc:sldMk cId="0" sldId="256"/>
        </pc:sldMkLst>
        <pc:spChg chg="mod">
          <ac:chgData name="Brian Arkills" userId="c614da0370c9e185" providerId="LiveId" clId="{83748849-EAC1-4A3E-98F8-4FF3B0C26D88}" dt="2019-09-13T21:26:26.787" v="47" actId="20577"/>
          <ac:spMkLst>
            <pc:docMk/>
            <pc:sldMk cId="0" sldId="256"/>
            <ac:spMk id="2058" creationId="{00000000-0000-0000-0000-000000000000}"/>
          </ac:spMkLst>
        </pc:spChg>
        <pc:spChg chg="mod">
          <ac:chgData name="Brian Arkills" userId="c614da0370c9e185" providerId="LiveId" clId="{83748849-EAC1-4A3E-98F8-4FF3B0C26D88}" dt="2019-09-13T21:26:33.670" v="53" actId="20577"/>
          <ac:spMkLst>
            <pc:docMk/>
            <pc:sldMk cId="0" sldId="256"/>
            <ac:spMk id="4098" creationId="{00000000-0000-0000-0000-000000000000}"/>
          </ac:spMkLst>
        </pc:spChg>
      </pc:sldChg>
      <pc:sldChg chg="modSp">
        <pc:chgData name="Brian Arkills" userId="c614da0370c9e185" providerId="LiveId" clId="{83748849-EAC1-4A3E-98F8-4FF3B0C26D88}" dt="2019-09-26T21:05:58.683" v="5690" actId="20577"/>
        <pc:sldMkLst>
          <pc:docMk/>
          <pc:sldMk cId="2190620339" sldId="292"/>
        </pc:sldMkLst>
        <pc:spChg chg="mod">
          <ac:chgData name="Brian Arkills" userId="c614da0370c9e185" providerId="LiveId" clId="{83748849-EAC1-4A3E-98F8-4FF3B0C26D88}" dt="2019-09-26T21:05:58.683" v="5690" actId="20577"/>
          <ac:spMkLst>
            <pc:docMk/>
            <pc:sldMk cId="2190620339" sldId="292"/>
            <ac:spMk id="3" creationId="{00000000-0000-0000-0000-000000000000}"/>
          </ac:spMkLst>
        </pc:spChg>
      </pc:sldChg>
      <pc:sldChg chg="modSp">
        <pc:chgData name="Brian Arkills" userId="c614da0370c9e185" providerId="LiveId" clId="{83748849-EAC1-4A3E-98F8-4FF3B0C26D88}" dt="2019-09-25T21:08:41.173" v="3254" actId="20577"/>
        <pc:sldMkLst>
          <pc:docMk/>
          <pc:sldMk cId="2725533719" sldId="298"/>
        </pc:sldMkLst>
        <pc:spChg chg="mod">
          <ac:chgData name="Brian Arkills" userId="c614da0370c9e185" providerId="LiveId" clId="{83748849-EAC1-4A3E-98F8-4FF3B0C26D88}" dt="2019-09-25T21:08:41.173" v="3254" actId="20577"/>
          <ac:spMkLst>
            <pc:docMk/>
            <pc:sldMk cId="2725533719" sldId="298"/>
            <ac:spMk id="3" creationId="{00000000-0000-0000-0000-000000000000}"/>
          </ac:spMkLst>
        </pc:spChg>
      </pc:sldChg>
      <pc:sldChg chg="modSp">
        <pc:chgData name="Brian Arkills" userId="c614da0370c9e185" providerId="LiveId" clId="{83748849-EAC1-4A3E-98F8-4FF3B0C26D88}" dt="2019-09-25T21:09:50.358" v="3256" actId="6549"/>
        <pc:sldMkLst>
          <pc:docMk/>
          <pc:sldMk cId="4017061117" sldId="300"/>
        </pc:sldMkLst>
        <pc:spChg chg="mod">
          <ac:chgData name="Brian Arkills" userId="c614da0370c9e185" providerId="LiveId" clId="{83748849-EAC1-4A3E-98F8-4FF3B0C26D88}" dt="2019-09-25T21:09:50.358" v="3256" actId="6549"/>
          <ac:spMkLst>
            <pc:docMk/>
            <pc:sldMk cId="4017061117" sldId="300"/>
            <ac:spMk id="3" creationId="{00000000-0000-0000-0000-000000000000}"/>
          </ac:spMkLst>
        </pc:spChg>
      </pc:sldChg>
      <pc:sldChg chg="addSp modSp">
        <pc:chgData name="Brian Arkills" userId="c614da0370c9e185" providerId="LiveId" clId="{83748849-EAC1-4A3E-98F8-4FF3B0C26D88}" dt="2019-09-26T20:46:37.230" v="5680" actId="1037"/>
        <pc:sldMkLst>
          <pc:docMk/>
          <pc:sldMk cId="4279280800" sldId="304"/>
        </pc:sldMkLst>
        <pc:spChg chg="mod">
          <ac:chgData name="Brian Arkills" userId="c614da0370c9e185" providerId="LiveId" clId="{83748849-EAC1-4A3E-98F8-4FF3B0C26D88}" dt="2019-09-25T21:24:38.953" v="3665" actId="20577"/>
          <ac:spMkLst>
            <pc:docMk/>
            <pc:sldMk cId="4279280800" sldId="304"/>
            <ac:spMk id="2" creationId="{00000000-0000-0000-0000-000000000000}"/>
          </ac:spMkLst>
        </pc:spChg>
        <pc:spChg chg="mod">
          <ac:chgData name="Brian Arkills" userId="c614da0370c9e185" providerId="LiveId" clId="{83748849-EAC1-4A3E-98F8-4FF3B0C26D88}" dt="2019-09-25T21:24:06.127" v="3660" actId="6549"/>
          <ac:spMkLst>
            <pc:docMk/>
            <pc:sldMk cId="4279280800" sldId="304"/>
            <ac:spMk id="3" creationId="{00000000-0000-0000-0000-000000000000}"/>
          </ac:spMkLst>
        </pc:spChg>
        <pc:spChg chg="add mod">
          <ac:chgData name="Brian Arkills" userId="c614da0370c9e185" providerId="LiveId" clId="{83748849-EAC1-4A3E-98F8-4FF3B0C26D88}" dt="2019-09-26T20:46:37.230" v="5680" actId="1037"/>
          <ac:spMkLst>
            <pc:docMk/>
            <pc:sldMk cId="4279280800" sldId="304"/>
            <ac:spMk id="4" creationId="{2741AF67-16B1-473F-B01F-16053DFBE6D2}"/>
          </ac:spMkLst>
        </pc:spChg>
      </pc:sldChg>
      <pc:sldChg chg="addSp delSp modSp">
        <pc:chgData name="Brian Arkills" userId="c614da0370c9e185" providerId="LiveId" clId="{83748849-EAC1-4A3E-98F8-4FF3B0C26D88}" dt="2019-09-26T21:04:35.251" v="5683"/>
        <pc:sldMkLst>
          <pc:docMk/>
          <pc:sldMk cId="749420250" sldId="306"/>
        </pc:sldMkLst>
        <pc:spChg chg="mod">
          <ac:chgData name="Brian Arkills" userId="c614da0370c9e185" providerId="LiveId" clId="{83748849-EAC1-4A3E-98F8-4FF3B0C26D88}" dt="2019-09-25T21:39:31.402" v="4212" actId="20577"/>
          <ac:spMkLst>
            <pc:docMk/>
            <pc:sldMk cId="749420250" sldId="306"/>
            <ac:spMk id="2" creationId="{00000000-0000-0000-0000-000000000000}"/>
          </ac:spMkLst>
        </pc:spChg>
        <pc:spChg chg="mod">
          <ac:chgData name="Brian Arkills" userId="c614da0370c9e185" providerId="LiveId" clId="{83748849-EAC1-4A3E-98F8-4FF3B0C26D88}" dt="2019-09-25T22:15:44.966" v="4337" actId="20577"/>
          <ac:spMkLst>
            <pc:docMk/>
            <pc:sldMk cId="749420250" sldId="306"/>
            <ac:spMk id="3" creationId="{00000000-0000-0000-0000-000000000000}"/>
          </ac:spMkLst>
        </pc:spChg>
        <pc:spChg chg="add del">
          <ac:chgData name="Brian Arkills" userId="c614da0370c9e185" providerId="LiveId" clId="{83748849-EAC1-4A3E-98F8-4FF3B0C26D88}" dt="2019-09-26T21:04:35.251" v="5683"/>
          <ac:spMkLst>
            <pc:docMk/>
            <pc:sldMk cId="749420250" sldId="306"/>
            <ac:spMk id="4" creationId="{BBF80CF0-80E0-433D-91D9-22FF2C36EB6A}"/>
          </ac:spMkLst>
        </pc:spChg>
      </pc:sldChg>
      <pc:sldChg chg="modSp">
        <pc:chgData name="Brian Arkills" userId="c614da0370c9e185" providerId="LiveId" clId="{83748849-EAC1-4A3E-98F8-4FF3B0C26D88}" dt="2019-09-25T20:48:50.931" v="2725" actId="20577"/>
        <pc:sldMkLst>
          <pc:docMk/>
          <pc:sldMk cId="2316159615" sldId="317"/>
        </pc:sldMkLst>
        <pc:spChg chg="mod">
          <ac:chgData name="Brian Arkills" userId="c614da0370c9e185" providerId="LiveId" clId="{83748849-EAC1-4A3E-98F8-4FF3B0C26D88}" dt="2019-09-25T20:47:39.171" v="2661" actId="20577"/>
          <ac:spMkLst>
            <pc:docMk/>
            <pc:sldMk cId="2316159615" sldId="317"/>
            <ac:spMk id="2" creationId="{8E61640D-7691-4A58-B0A9-D2BCAF37BE37}"/>
          </ac:spMkLst>
        </pc:spChg>
        <pc:spChg chg="mod">
          <ac:chgData name="Brian Arkills" userId="c614da0370c9e185" providerId="LiveId" clId="{83748849-EAC1-4A3E-98F8-4FF3B0C26D88}" dt="2019-09-25T20:48:50.931" v="2725" actId="20577"/>
          <ac:spMkLst>
            <pc:docMk/>
            <pc:sldMk cId="2316159615" sldId="317"/>
            <ac:spMk id="3" creationId="{E44C0125-7455-48CE-A03E-172F18D98265}"/>
          </ac:spMkLst>
        </pc:spChg>
      </pc:sldChg>
      <pc:sldChg chg="modSp add">
        <pc:chgData name="Brian Arkills" userId="c614da0370c9e185" providerId="LiveId" clId="{83748849-EAC1-4A3E-98F8-4FF3B0C26D88}" dt="2019-09-25T21:33:52.573" v="4192" actId="14"/>
        <pc:sldMkLst>
          <pc:docMk/>
          <pc:sldMk cId="520863411" sldId="330"/>
        </pc:sldMkLst>
        <pc:spChg chg="mod">
          <ac:chgData name="Brian Arkills" userId="c614da0370c9e185" providerId="LiveId" clId="{83748849-EAC1-4A3E-98F8-4FF3B0C26D88}" dt="2019-09-25T21:30:12.450" v="4047" actId="20577"/>
          <ac:spMkLst>
            <pc:docMk/>
            <pc:sldMk cId="520863411" sldId="330"/>
            <ac:spMk id="2" creationId="{2149B4D3-A0C7-46DE-84C9-08F267ECB8A7}"/>
          </ac:spMkLst>
        </pc:spChg>
        <pc:spChg chg="mod">
          <ac:chgData name="Brian Arkills" userId="c614da0370c9e185" providerId="LiveId" clId="{83748849-EAC1-4A3E-98F8-4FF3B0C26D88}" dt="2019-09-25T21:33:52.573" v="4192" actId="14"/>
          <ac:spMkLst>
            <pc:docMk/>
            <pc:sldMk cId="520863411" sldId="330"/>
            <ac:spMk id="3" creationId="{CBE4D9CC-6547-49F1-B08B-D2FF52FF8CB0}"/>
          </ac:spMkLst>
        </pc:spChg>
      </pc:sldChg>
      <pc:sldChg chg="addSp delSp modSp add">
        <pc:chgData name="Brian Arkills" userId="c614da0370c9e185" providerId="LiveId" clId="{83748849-EAC1-4A3E-98F8-4FF3B0C26D88}" dt="2019-09-26T21:04:38.992" v="5684"/>
        <pc:sldMkLst>
          <pc:docMk/>
          <pc:sldMk cId="3450468030" sldId="331"/>
        </pc:sldMkLst>
        <pc:spChg chg="mod">
          <ac:chgData name="Brian Arkills" userId="c614da0370c9e185" providerId="LiveId" clId="{83748849-EAC1-4A3E-98F8-4FF3B0C26D88}" dt="2019-09-25T21:41:37.320" v="4320" actId="20577"/>
          <ac:spMkLst>
            <pc:docMk/>
            <pc:sldMk cId="3450468030" sldId="331"/>
            <ac:spMk id="2" creationId="{24181E93-2D9D-40A5-B9A4-07B52A0A09A4}"/>
          </ac:spMkLst>
        </pc:spChg>
        <pc:spChg chg="del">
          <ac:chgData name="Brian Arkills" userId="c614da0370c9e185" providerId="LiveId" clId="{83748849-EAC1-4A3E-98F8-4FF3B0C26D88}" dt="2019-09-25T21:41:29.800" v="4312" actId="931"/>
          <ac:spMkLst>
            <pc:docMk/>
            <pc:sldMk cId="3450468030" sldId="331"/>
            <ac:spMk id="3" creationId="{C6060256-2288-43B2-BACE-5AB87EEBE9B1}"/>
          </ac:spMkLst>
        </pc:spChg>
        <pc:spChg chg="add">
          <ac:chgData name="Brian Arkills" userId="c614da0370c9e185" providerId="LiveId" clId="{83748849-EAC1-4A3E-98F8-4FF3B0C26D88}" dt="2019-09-26T21:04:38.992" v="5684"/>
          <ac:spMkLst>
            <pc:docMk/>
            <pc:sldMk cId="3450468030" sldId="331"/>
            <ac:spMk id="6" creationId="{33204C38-792C-4C0F-BBC2-622B2638120C}"/>
          </ac:spMkLst>
        </pc:spChg>
        <pc:picChg chg="add mod">
          <ac:chgData name="Brian Arkills" userId="c614da0370c9e185" providerId="LiveId" clId="{83748849-EAC1-4A3E-98F8-4FF3B0C26D88}" dt="2019-09-25T21:41:29.800" v="4312" actId="931"/>
          <ac:picMkLst>
            <pc:docMk/>
            <pc:sldMk cId="3450468030" sldId="331"/>
            <ac:picMk id="5" creationId="{6E483223-CFF0-43B8-A7E4-897EED4F915E}"/>
          </ac:picMkLst>
        </pc:picChg>
      </pc:sldChg>
    </pc:docChg>
  </pc:docChgLst>
  <pc:docChgLst>
    <pc:chgData name="Brian Arkills" userId="c614da0370c9e185" providerId="LiveId" clId="{06BAE499-5275-4EB3-AD34-BF5FCA90B21E}"/>
    <pc:docChg chg="undo custSel addSld delSld modSld sldOrd">
      <pc:chgData name="Brian Arkills" userId="c614da0370c9e185" providerId="LiveId" clId="{06BAE499-5275-4EB3-AD34-BF5FCA90B21E}" dt="2019-10-08T22:06:41.613" v="1414" actId="5793"/>
      <pc:docMkLst>
        <pc:docMk/>
      </pc:docMkLst>
      <pc:sldChg chg="addSp modSp">
        <pc:chgData name="Brian Arkills" userId="c614da0370c9e185" providerId="LiveId" clId="{06BAE499-5275-4EB3-AD34-BF5FCA90B21E}" dt="2019-10-08T22:06:41.613" v="1414" actId="5793"/>
        <pc:sldMkLst>
          <pc:docMk/>
          <pc:sldMk cId="0" sldId="256"/>
        </pc:sldMkLst>
        <pc:spChg chg="add mod">
          <ac:chgData name="Brian Arkills" userId="c614da0370c9e185" providerId="LiveId" clId="{06BAE499-5275-4EB3-AD34-BF5FCA90B21E}" dt="2019-10-08T22:06:41.613" v="1414" actId="5793"/>
          <ac:spMkLst>
            <pc:docMk/>
            <pc:sldMk cId="0" sldId="256"/>
            <ac:spMk id="2" creationId="{26054036-3BE1-4BBB-9EE7-0E50A260CD1D}"/>
          </ac:spMkLst>
        </pc:spChg>
        <pc:spChg chg="mod">
          <ac:chgData name="Brian Arkills" userId="c614da0370c9e185" providerId="LiveId" clId="{06BAE499-5275-4EB3-AD34-BF5FCA90B21E}" dt="2019-10-08T18:11:33.494" v="35" actId="20577"/>
          <ac:spMkLst>
            <pc:docMk/>
            <pc:sldMk cId="0" sldId="256"/>
            <ac:spMk id="2058" creationId="{00000000-0000-0000-0000-000000000000}"/>
          </ac:spMkLst>
        </pc:spChg>
      </pc:sldChg>
      <pc:sldChg chg="del">
        <pc:chgData name="Brian Arkills" userId="c614da0370c9e185" providerId="LiveId" clId="{06BAE499-5275-4EB3-AD34-BF5FCA90B21E}" dt="2019-10-08T18:11:53.325" v="45" actId="2696"/>
        <pc:sldMkLst>
          <pc:docMk/>
          <pc:sldMk cId="700892795" sldId="286"/>
        </pc:sldMkLst>
      </pc:sldChg>
      <pc:sldChg chg="modSp">
        <pc:chgData name="Brian Arkills" userId="c614da0370c9e185" providerId="LiveId" clId="{06BAE499-5275-4EB3-AD34-BF5FCA90B21E}" dt="2019-10-08T18:54:08.905" v="1365" actId="20577"/>
        <pc:sldMkLst>
          <pc:docMk/>
          <pc:sldMk cId="2190620339" sldId="292"/>
        </pc:sldMkLst>
        <pc:spChg chg="mod">
          <ac:chgData name="Brian Arkills" userId="c614da0370c9e185" providerId="LiveId" clId="{06BAE499-5275-4EB3-AD34-BF5FCA90B21E}" dt="2019-10-08T18:54:08.905" v="1365" actId="20577"/>
          <ac:spMkLst>
            <pc:docMk/>
            <pc:sldMk cId="2190620339" sldId="292"/>
            <ac:spMk id="3" creationId="{00000000-0000-0000-0000-000000000000}"/>
          </ac:spMkLst>
        </pc:spChg>
      </pc:sldChg>
      <pc:sldChg chg="modSp">
        <pc:chgData name="Brian Arkills" userId="c614da0370c9e185" providerId="LiveId" clId="{06BAE499-5275-4EB3-AD34-BF5FCA90B21E}" dt="2019-10-08T18:31:24.724" v="604" actId="20577"/>
        <pc:sldMkLst>
          <pc:docMk/>
          <pc:sldMk cId="4279280800" sldId="304"/>
        </pc:sldMkLst>
        <pc:spChg chg="mod">
          <ac:chgData name="Brian Arkills" userId="c614da0370c9e185" providerId="LiveId" clId="{06BAE499-5275-4EB3-AD34-BF5FCA90B21E}" dt="2019-10-08T18:31:24.724" v="604" actId="20577"/>
          <ac:spMkLst>
            <pc:docMk/>
            <pc:sldMk cId="4279280800" sldId="304"/>
            <ac:spMk id="3" creationId="{00000000-0000-0000-0000-000000000000}"/>
          </ac:spMkLst>
        </pc:spChg>
      </pc:sldChg>
      <pc:sldChg chg="del">
        <pc:chgData name="Brian Arkills" userId="c614da0370c9e185" providerId="LiveId" clId="{06BAE499-5275-4EB3-AD34-BF5FCA90B21E}" dt="2019-10-08T18:13:40.119" v="77" actId="2696"/>
        <pc:sldMkLst>
          <pc:docMk/>
          <pc:sldMk cId="1238349918" sldId="305"/>
        </pc:sldMkLst>
      </pc:sldChg>
      <pc:sldChg chg="del">
        <pc:chgData name="Brian Arkills" userId="c614da0370c9e185" providerId="LiveId" clId="{06BAE499-5275-4EB3-AD34-BF5FCA90B21E}" dt="2019-10-08T18:13:38.351" v="76" actId="2696"/>
        <pc:sldMkLst>
          <pc:docMk/>
          <pc:sldMk cId="1661645523" sldId="307"/>
        </pc:sldMkLst>
      </pc:sldChg>
      <pc:sldChg chg="del">
        <pc:chgData name="Brian Arkills" userId="c614da0370c9e185" providerId="LiveId" clId="{06BAE499-5275-4EB3-AD34-BF5FCA90B21E}" dt="2019-10-08T18:13:33.668" v="74" actId="2696"/>
        <pc:sldMkLst>
          <pc:docMk/>
          <pc:sldMk cId="1565129771" sldId="308"/>
        </pc:sldMkLst>
      </pc:sldChg>
      <pc:sldChg chg="del">
        <pc:chgData name="Brian Arkills" userId="c614da0370c9e185" providerId="LiveId" clId="{06BAE499-5275-4EB3-AD34-BF5FCA90B21E}" dt="2019-10-08T18:13:35.544" v="75" actId="2696"/>
        <pc:sldMkLst>
          <pc:docMk/>
          <pc:sldMk cId="2846046966" sldId="312"/>
        </pc:sldMkLst>
      </pc:sldChg>
      <pc:sldChg chg="add">
        <pc:chgData name="Brian Arkills" userId="c614da0370c9e185" providerId="LiveId" clId="{06BAE499-5275-4EB3-AD34-BF5FCA90B21E}" dt="2019-10-08T18:17:34.263" v="165"/>
        <pc:sldMkLst>
          <pc:docMk/>
          <pc:sldMk cId="2383642118" sldId="314"/>
        </pc:sldMkLst>
      </pc:sldChg>
      <pc:sldChg chg="del">
        <pc:chgData name="Brian Arkills" userId="c614da0370c9e185" providerId="LiveId" clId="{06BAE499-5275-4EB3-AD34-BF5FCA90B21E}" dt="2019-10-08T18:13:40.925" v="78" actId="2696"/>
        <pc:sldMkLst>
          <pc:docMk/>
          <pc:sldMk cId="4082139820" sldId="314"/>
        </pc:sldMkLst>
      </pc:sldChg>
      <pc:sldChg chg="del">
        <pc:chgData name="Brian Arkills" userId="c614da0370c9e185" providerId="LiveId" clId="{06BAE499-5275-4EB3-AD34-BF5FCA90B21E}" dt="2019-10-08T18:13:41.824" v="79" actId="2696"/>
        <pc:sldMkLst>
          <pc:docMk/>
          <pc:sldMk cId="3956036257" sldId="315"/>
        </pc:sldMkLst>
      </pc:sldChg>
      <pc:sldChg chg="del">
        <pc:chgData name="Brian Arkills" userId="c614da0370c9e185" providerId="LiveId" clId="{06BAE499-5275-4EB3-AD34-BF5FCA90B21E}" dt="2019-10-08T18:13:23.213" v="73" actId="2696"/>
        <pc:sldMkLst>
          <pc:docMk/>
          <pc:sldMk cId="3832919911" sldId="316"/>
        </pc:sldMkLst>
      </pc:sldChg>
      <pc:sldChg chg="addSp delSp modSp">
        <pc:chgData name="Brian Arkills" userId="c614da0370c9e185" providerId="LiveId" clId="{06BAE499-5275-4EB3-AD34-BF5FCA90B21E}" dt="2019-10-08T18:43:46.825" v="1230" actId="478"/>
        <pc:sldMkLst>
          <pc:docMk/>
          <pc:sldMk cId="2316159615" sldId="317"/>
        </pc:sldMkLst>
        <pc:spChg chg="mod">
          <ac:chgData name="Brian Arkills" userId="c614da0370c9e185" providerId="LiveId" clId="{06BAE499-5275-4EB3-AD34-BF5FCA90B21E}" dt="2019-10-08T18:43:03.973" v="1229" actId="20577"/>
          <ac:spMkLst>
            <pc:docMk/>
            <pc:sldMk cId="2316159615" sldId="317"/>
            <ac:spMk id="3" creationId="{E44C0125-7455-48CE-A03E-172F18D98265}"/>
          </ac:spMkLst>
        </pc:spChg>
        <pc:spChg chg="add del">
          <ac:chgData name="Brian Arkills" userId="c614da0370c9e185" providerId="LiveId" clId="{06BAE499-5275-4EB3-AD34-BF5FCA90B21E}" dt="2019-10-08T18:43:46.825" v="1230" actId="478"/>
          <ac:spMkLst>
            <pc:docMk/>
            <pc:sldMk cId="2316159615" sldId="317"/>
            <ac:spMk id="5" creationId="{CDED92CD-E98F-4A20-A27E-23110D1CF0B3}"/>
          </ac:spMkLst>
        </pc:spChg>
        <pc:graphicFrameChg chg="add del mod">
          <ac:chgData name="Brian Arkills" userId="c614da0370c9e185" providerId="LiveId" clId="{06BAE499-5275-4EB3-AD34-BF5FCA90B21E}" dt="2019-10-08T18:15:18.739" v="98"/>
          <ac:graphicFrameMkLst>
            <pc:docMk/>
            <pc:sldMk cId="2316159615" sldId="317"/>
            <ac:graphicFrameMk id="4" creationId="{0C24F177-5624-4225-8043-563E411F0158}"/>
          </ac:graphicFrameMkLst>
        </pc:graphicFrameChg>
      </pc:sldChg>
      <pc:sldChg chg="del">
        <pc:chgData name="Brian Arkills" userId="c614da0370c9e185" providerId="LiveId" clId="{06BAE499-5275-4EB3-AD34-BF5FCA90B21E}" dt="2019-10-08T18:11:53.243" v="36" actId="2696"/>
        <pc:sldMkLst>
          <pc:docMk/>
          <pc:sldMk cId="3324602267" sldId="322"/>
        </pc:sldMkLst>
      </pc:sldChg>
      <pc:sldChg chg="addSp modSp add">
        <pc:chgData name="Brian Arkills" userId="c614da0370c9e185" providerId="LiveId" clId="{06BAE499-5275-4EB3-AD34-BF5FCA90B21E}" dt="2019-10-08T18:18:21.485" v="204" actId="1037"/>
        <pc:sldMkLst>
          <pc:docMk/>
          <pc:sldMk cId="1342621829" sldId="323"/>
        </pc:sldMkLst>
        <pc:spChg chg="add mod">
          <ac:chgData name="Brian Arkills" userId="c614da0370c9e185" providerId="LiveId" clId="{06BAE499-5275-4EB3-AD34-BF5FCA90B21E}" dt="2019-10-08T18:18:21.485" v="204" actId="1037"/>
          <ac:spMkLst>
            <pc:docMk/>
            <pc:sldMk cId="1342621829" sldId="323"/>
            <ac:spMk id="7" creationId="{7A700EAD-E42A-4A41-8799-285CE14594E9}"/>
          </ac:spMkLst>
        </pc:spChg>
      </pc:sldChg>
      <pc:sldChg chg="del">
        <pc:chgData name="Brian Arkills" userId="c614da0370c9e185" providerId="LiveId" clId="{06BAE499-5275-4EB3-AD34-BF5FCA90B21E}" dt="2019-10-08T18:11:53.251" v="37" actId="2696"/>
        <pc:sldMkLst>
          <pc:docMk/>
          <pc:sldMk cId="2554898417" sldId="323"/>
        </pc:sldMkLst>
      </pc:sldChg>
      <pc:sldChg chg="del">
        <pc:chgData name="Brian Arkills" userId="c614da0370c9e185" providerId="LiveId" clId="{06BAE499-5275-4EB3-AD34-BF5FCA90B21E}" dt="2019-10-08T18:11:53.260" v="38" actId="2696"/>
        <pc:sldMkLst>
          <pc:docMk/>
          <pc:sldMk cId="3323798502" sldId="324"/>
        </pc:sldMkLst>
      </pc:sldChg>
      <pc:sldChg chg="del">
        <pc:chgData name="Brian Arkills" userId="c614da0370c9e185" providerId="LiveId" clId="{06BAE499-5275-4EB3-AD34-BF5FCA90B21E}" dt="2019-10-08T18:11:53.298" v="42" actId="2696"/>
        <pc:sldMkLst>
          <pc:docMk/>
          <pc:sldMk cId="246225087" sldId="325"/>
        </pc:sldMkLst>
      </pc:sldChg>
      <pc:sldChg chg="del">
        <pc:chgData name="Brian Arkills" userId="c614da0370c9e185" providerId="LiveId" clId="{06BAE499-5275-4EB3-AD34-BF5FCA90B21E}" dt="2019-10-08T18:11:53.308" v="43" actId="2696"/>
        <pc:sldMkLst>
          <pc:docMk/>
          <pc:sldMk cId="2290018523" sldId="326"/>
        </pc:sldMkLst>
      </pc:sldChg>
      <pc:sldChg chg="del">
        <pc:chgData name="Brian Arkills" userId="c614da0370c9e185" providerId="LiveId" clId="{06BAE499-5275-4EB3-AD34-BF5FCA90B21E}" dt="2019-10-08T18:11:53.313" v="44" actId="2696"/>
        <pc:sldMkLst>
          <pc:docMk/>
          <pc:sldMk cId="663435109" sldId="327"/>
        </pc:sldMkLst>
      </pc:sldChg>
      <pc:sldChg chg="addSp add">
        <pc:chgData name="Brian Arkills" userId="c614da0370c9e185" providerId="LiveId" clId="{06BAE499-5275-4EB3-AD34-BF5FCA90B21E}" dt="2019-10-08T18:35:18.381" v="660"/>
        <pc:sldMkLst>
          <pc:docMk/>
          <pc:sldMk cId="2666107594" sldId="327"/>
        </pc:sldMkLst>
        <pc:spChg chg="add">
          <ac:chgData name="Brian Arkills" userId="c614da0370c9e185" providerId="LiveId" clId="{06BAE499-5275-4EB3-AD34-BF5FCA90B21E}" dt="2019-10-08T18:35:18.381" v="660"/>
          <ac:spMkLst>
            <pc:docMk/>
            <pc:sldMk cId="2666107594" sldId="327"/>
            <ac:spMk id="5" creationId="{4B3B29C2-29DD-45C2-BCDC-4E7B8CE599BD}"/>
          </ac:spMkLst>
        </pc:spChg>
      </pc:sldChg>
      <pc:sldChg chg="addSp add ord">
        <pc:chgData name="Brian Arkills" userId="c614da0370c9e185" providerId="LiveId" clId="{06BAE499-5275-4EB3-AD34-BF5FCA90B21E}" dt="2019-10-08T18:24:30.765" v="367"/>
        <pc:sldMkLst>
          <pc:docMk/>
          <pc:sldMk cId="943335175" sldId="332"/>
        </pc:sldMkLst>
        <pc:spChg chg="add">
          <ac:chgData name="Brian Arkills" userId="c614da0370c9e185" providerId="LiveId" clId="{06BAE499-5275-4EB3-AD34-BF5FCA90B21E}" dt="2019-10-08T18:24:30.765" v="367"/>
          <ac:spMkLst>
            <pc:docMk/>
            <pc:sldMk cId="943335175" sldId="332"/>
            <ac:spMk id="8" creationId="{4EDB0125-1F58-457F-876A-0FCB7D191B75}"/>
          </ac:spMkLst>
        </pc:spChg>
      </pc:sldChg>
      <pc:sldChg chg="del">
        <pc:chgData name="Brian Arkills" userId="c614da0370c9e185" providerId="LiveId" clId="{06BAE499-5275-4EB3-AD34-BF5FCA90B21E}" dt="2019-10-08T18:11:53.266" v="39" actId="2696"/>
        <pc:sldMkLst>
          <pc:docMk/>
          <pc:sldMk cId="944027036" sldId="332"/>
        </pc:sldMkLst>
      </pc:sldChg>
      <pc:sldChg chg="modSp add">
        <pc:chgData name="Brian Arkills" userId="c614da0370c9e185" providerId="LiveId" clId="{06BAE499-5275-4EB3-AD34-BF5FCA90B21E}" dt="2019-10-08T18:20:39.429" v="234" actId="20577"/>
        <pc:sldMkLst>
          <pc:docMk/>
          <pc:sldMk cId="3791464671" sldId="333"/>
        </pc:sldMkLst>
        <pc:spChg chg="mod">
          <ac:chgData name="Brian Arkills" userId="c614da0370c9e185" providerId="LiveId" clId="{06BAE499-5275-4EB3-AD34-BF5FCA90B21E}" dt="2019-10-08T18:20:39.429" v="234" actId="20577"/>
          <ac:spMkLst>
            <pc:docMk/>
            <pc:sldMk cId="3791464671" sldId="333"/>
            <ac:spMk id="2" creationId="{72411D45-BD1A-4366-B10C-B806CBDB0F5C}"/>
          </ac:spMkLst>
        </pc:spChg>
        <pc:spChg chg="mod">
          <ac:chgData name="Brian Arkills" userId="c614da0370c9e185" providerId="LiveId" clId="{06BAE499-5275-4EB3-AD34-BF5FCA90B21E}" dt="2019-10-08T18:20:27.079" v="206"/>
          <ac:spMkLst>
            <pc:docMk/>
            <pc:sldMk cId="3791464671" sldId="333"/>
            <ac:spMk id="3" creationId="{326173F8-92B8-4F53-8F22-093E9E9A82F8}"/>
          </ac:spMkLst>
        </pc:spChg>
      </pc:sldChg>
      <pc:sldChg chg="del">
        <pc:chgData name="Brian Arkills" userId="c614da0370c9e185" providerId="LiveId" clId="{06BAE499-5275-4EB3-AD34-BF5FCA90B21E}" dt="2019-10-08T18:11:53.281" v="40" actId="2696"/>
        <pc:sldMkLst>
          <pc:docMk/>
          <pc:sldMk cId="4254189251" sldId="333"/>
        </pc:sldMkLst>
      </pc:sldChg>
      <pc:sldChg chg="del">
        <pc:chgData name="Brian Arkills" userId="c614da0370c9e185" providerId="LiveId" clId="{06BAE499-5275-4EB3-AD34-BF5FCA90B21E}" dt="2019-10-08T18:11:53.289" v="41" actId="2696"/>
        <pc:sldMkLst>
          <pc:docMk/>
          <pc:sldMk cId="2210719793" sldId="334"/>
        </pc:sldMkLst>
      </pc:sldChg>
      <pc:sldChg chg="add del">
        <pc:chgData name="Brian Arkills" userId="c614da0370c9e185" providerId="LiveId" clId="{06BAE499-5275-4EB3-AD34-BF5FCA90B21E}" dt="2019-10-08T18:22:14.755" v="239" actId="2696"/>
        <pc:sldMkLst>
          <pc:docMk/>
          <pc:sldMk cId="3710357459" sldId="334"/>
        </pc:sldMkLst>
      </pc:sldChg>
      <pc:sldChg chg="addSp delSp modSp add">
        <pc:chgData name="Brian Arkills" userId="c614da0370c9e185" providerId="LiveId" clId="{06BAE499-5275-4EB3-AD34-BF5FCA90B21E}" dt="2019-10-08T18:27:51.124" v="421" actId="478"/>
        <pc:sldMkLst>
          <pc:docMk/>
          <pc:sldMk cId="3862600648" sldId="335"/>
        </pc:sldMkLst>
        <pc:spChg chg="mod">
          <ac:chgData name="Brian Arkills" userId="c614da0370c9e185" providerId="LiveId" clId="{06BAE499-5275-4EB3-AD34-BF5FCA90B21E}" dt="2019-10-08T18:22:26.764" v="257" actId="6549"/>
          <ac:spMkLst>
            <pc:docMk/>
            <pc:sldMk cId="3862600648" sldId="335"/>
            <ac:spMk id="2" creationId="{00000000-0000-0000-0000-000000000000}"/>
          </ac:spMkLst>
        </pc:spChg>
        <pc:spChg chg="mod">
          <ac:chgData name="Brian Arkills" userId="c614da0370c9e185" providerId="LiveId" clId="{06BAE499-5275-4EB3-AD34-BF5FCA90B21E}" dt="2019-10-08T18:27:42.257" v="420" actId="20577"/>
          <ac:spMkLst>
            <pc:docMk/>
            <pc:sldMk cId="3862600648" sldId="335"/>
            <ac:spMk id="3" creationId="{00000000-0000-0000-0000-000000000000}"/>
          </ac:spMkLst>
        </pc:spChg>
        <pc:spChg chg="add">
          <ac:chgData name="Brian Arkills" userId="c614da0370c9e185" providerId="LiveId" clId="{06BAE499-5275-4EB3-AD34-BF5FCA90B21E}" dt="2019-10-08T18:24:15.570" v="365"/>
          <ac:spMkLst>
            <pc:docMk/>
            <pc:sldMk cId="3862600648" sldId="335"/>
            <ac:spMk id="5" creationId="{F897B166-1F03-456A-B76E-F755F4E9A2C2}"/>
          </ac:spMkLst>
        </pc:spChg>
        <pc:picChg chg="del">
          <ac:chgData name="Brian Arkills" userId="c614da0370c9e185" providerId="LiveId" clId="{06BAE499-5275-4EB3-AD34-BF5FCA90B21E}" dt="2019-10-08T18:27:51.124" v="421" actId="478"/>
          <ac:picMkLst>
            <pc:docMk/>
            <pc:sldMk cId="3862600648" sldId="335"/>
            <ac:picMk id="4" creationId="{00000000-0000-0000-0000-000000000000}"/>
          </ac:picMkLst>
        </pc:picChg>
      </pc:sldChg>
      <pc:sldChg chg="add">
        <pc:chgData name="Brian Arkills" userId="c614da0370c9e185" providerId="LiveId" clId="{06BAE499-5275-4EB3-AD34-BF5FCA90B21E}" dt="2019-10-08T18:28:32.726" v="422"/>
        <pc:sldMkLst>
          <pc:docMk/>
          <pc:sldMk cId="1075372773" sldId="336"/>
        </pc:sldMkLst>
      </pc:sldChg>
      <pc:sldChg chg="addSp modSp add ord">
        <pc:chgData name="Brian Arkills" userId="c614da0370c9e185" providerId="LiveId" clId="{06BAE499-5275-4EB3-AD34-BF5FCA90B21E}" dt="2019-10-08T18:33:44.370" v="627" actId="20577"/>
        <pc:sldMkLst>
          <pc:docMk/>
          <pc:sldMk cId="4119222049" sldId="337"/>
        </pc:sldMkLst>
        <pc:spChg chg="mod">
          <ac:chgData name="Brian Arkills" userId="c614da0370c9e185" providerId="LiveId" clId="{06BAE499-5275-4EB3-AD34-BF5FCA90B21E}" dt="2019-10-08T18:33:44.370" v="627" actId="20577"/>
          <ac:spMkLst>
            <pc:docMk/>
            <pc:sldMk cId="4119222049" sldId="337"/>
            <ac:spMk id="3" creationId="{00000000-0000-0000-0000-000000000000}"/>
          </ac:spMkLst>
        </pc:spChg>
        <pc:spChg chg="add">
          <ac:chgData name="Brian Arkills" userId="c614da0370c9e185" providerId="LiveId" clId="{06BAE499-5275-4EB3-AD34-BF5FCA90B21E}" dt="2019-10-08T18:33:08.751" v="607"/>
          <ac:spMkLst>
            <pc:docMk/>
            <pc:sldMk cId="4119222049" sldId="337"/>
            <ac:spMk id="4" creationId="{F6C7BE36-5658-4BC8-B497-0931A0C81066}"/>
          </ac:spMkLst>
        </pc:spChg>
      </pc:sldChg>
      <pc:sldChg chg="add del">
        <pc:chgData name="Brian Arkills" userId="c614da0370c9e185" providerId="LiveId" clId="{06BAE499-5275-4EB3-AD34-BF5FCA90B21E}" dt="2019-10-08T18:37:28.198" v="699" actId="2696"/>
        <pc:sldMkLst>
          <pc:docMk/>
          <pc:sldMk cId="1769974053" sldId="338"/>
        </pc:sldMkLst>
      </pc:sldChg>
      <pc:sldChg chg="modSp add">
        <pc:chgData name="Brian Arkills" userId="c614da0370c9e185" providerId="LiveId" clId="{06BAE499-5275-4EB3-AD34-BF5FCA90B21E}" dt="2019-10-08T18:44:14.361" v="1280" actId="20577"/>
        <pc:sldMkLst>
          <pc:docMk/>
          <pc:sldMk cId="310407195" sldId="339"/>
        </pc:sldMkLst>
        <pc:spChg chg="mod">
          <ac:chgData name="Brian Arkills" userId="c614da0370c9e185" providerId="LiveId" clId="{06BAE499-5275-4EB3-AD34-BF5FCA90B21E}" dt="2019-10-08T18:37:37.988" v="704" actId="20577"/>
          <ac:spMkLst>
            <pc:docMk/>
            <pc:sldMk cId="310407195" sldId="339"/>
            <ac:spMk id="2" creationId="{8E61640D-7691-4A58-B0A9-D2BCAF37BE37}"/>
          </ac:spMkLst>
        </pc:spChg>
        <pc:spChg chg="mod">
          <ac:chgData name="Brian Arkills" userId="c614da0370c9e185" providerId="LiveId" clId="{06BAE499-5275-4EB3-AD34-BF5FCA90B21E}" dt="2019-10-08T18:44:14.361" v="1280" actId="20577"/>
          <ac:spMkLst>
            <pc:docMk/>
            <pc:sldMk cId="310407195" sldId="339"/>
            <ac:spMk id="3" creationId="{E44C0125-7455-48CE-A03E-172F18D98265}"/>
          </ac:spMkLst>
        </pc:spChg>
      </pc:sldChg>
      <pc:sldChg chg="add">
        <pc:chgData name="Brian Arkills" userId="c614da0370c9e185" providerId="LiveId" clId="{06BAE499-5275-4EB3-AD34-BF5FCA90B21E}" dt="2019-10-08T18:47:02.816" v="1283"/>
        <pc:sldMkLst>
          <pc:docMk/>
          <pc:sldMk cId="487581973" sldId="1851"/>
        </pc:sldMkLst>
      </pc:sldChg>
      <pc:sldChg chg="addSp add">
        <pc:chgData name="Brian Arkills" userId="c614da0370c9e185" providerId="LiveId" clId="{06BAE499-5275-4EB3-AD34-BF5FCA90B21E}" dt="2019-10-08T18:46:40.642" v="1282"/>
        <pc:sldMkLst>
          <pc:docMk/>
          <pc:sldMk cId="351247016" sldId="1854"/>
        </pc:sldMkLst>
        <pc:spChg chg="add">
          <ac:chgData name="Brian Arkills" userId="c614da0370c9e185" providerId="LiveId" clId="{06BAE499-5275-4EB3-AD34-BF5FCA90B21E}" dt="2019-10-08T18:46:40.642" v="1282"/>
          <ac:spMkLst>
            <pc:docMk/>
            <pc:sldMk cId="351247016" sldId="1854"/>
            <ac:spMk id="5" creationId="{5C182512-F532-4DA7-9120-17177EAEBC41}"/>
          </ac:spMkLst>
        </pc:spChg>
      </pc:sldChg>
      <pc:sldChg chg="delSp modSp add del">
        <pc:chgData name="Brian Arkills" userId="c614da0370c9e185" providerId="LiveId" clId="{06BAE499-5275-4EB3-AD34-BF5FCA90B21E}" dt="2019-10-08T18:52:27.671" v="1300" actId="2696"/>
        <pc:sldMkLst>
          <pc:docMk/>
          <pc:sldMk cId="1403693523" sldId="3208"/>
        </pc:sldMkLst>
        <pc:spChg chg="del mod">
          <ac:chgData name="Brian Arkills" userId="c614da0370c9e185" providerId="LiveId" clId="{06BAE499-5275-4EB3-AD34-BF5FCA90B21E}" dt="2019-10-08T18:49:17.056" v="1299" actId="478"/>
          <ac:spMkLst>
            <pc:docMk/>
            <pc:sldMk cId="1403693523" sldId="3208"/>
            <ac:spMk id="378" creationId="{C806459D-30BF-4151-B5F9-8140B6E16BD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6414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10" tIns="46305" rIns="92610" bIns="4630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95217" y="0"/>
            <a:ext cx="3056414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10" tIns="46305" rIns="92610" bIns="4630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1738"/>
            <a:ext cx="3056414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10" tIns="46305" rIns="92610" bIns="4630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95217" y="8841738"/>
            <a:ext cx="3056414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10" tIns="46305" rIns="92610" bIns="4630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E4D4E41-420D-46E6-B0BE-7AC271C487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582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6414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10" tIns="46305" rIns="92610" bIns="4630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5217" y="0"/>
            <a:ext cx="3056414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10" tIns="46305" rIns="92610" bIns="4630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8563" y="698500"/>
            <a:ext cx="4656137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5327" y="4422459"/>
            <a:ext cx="5642610" cy="4188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10" tIns="46305" rIns="92610" bIns="463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1738"/>
            <a:ext cx="4467067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10" tIns="46305" rIns="92610" bIns="46305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800">
                <a:latin typeface="Segoe" pitchFamily="34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©2006 University of Washington. All rights reserved.</a:t>
            </a:r>
          </a:p>
          <a:p>
            <a:pPr>
              <a:defRPr/>
            </a:pPr>
            <a:r>
              <a:rPr lang="en-US"/>
              <a:t>This presentation is for informational purposes only. </a:t>
            </a:r>
          </a:p>
          <a:p>
            <a:pPr>
              <a:defRPr/>
            </a:pPr>
            <a:r>
              <a:rPr lang="en-US"/>
              <a:t>The University of Washington makes no warranties, express or implied, in this summary.</a:t>
            </a:r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034459" y="8841738"/>
            <a:ext cx="1017172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10" tIns="46305" rIns="92610" bIns="4630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2EAB19A-6C0B-4755-8EC4-A12081D294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47383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©2006 University of Washington. All rights reserved.</a:t>
            </a:r>
          </a:p>
          <a:p>
            <a:r>
              <a:rPr lang="en-US"/>
              <a:t>This presentation is for informational purposes only. </a:t>
            </a:r>
          </a:p>
          <a:p>
            <a:r>
              <a:rPr lang="en-US"/>
              <a:t>The University of Washington makes no warranties, express or implied, in this summary.</a:t>
            </a:r>
          </a:p>
        </p:txBody>
      </p:sp>
      <p:sp>
        <p:nvSpPr>
          <p:cNvPr id="2457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B6505E-2221-4F5F-AD9B-A3C9D0564824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78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barkills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1371600"/>
            <a:ext cx="9144000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8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1843087"/>
            <a:ext cx="80772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276600"/>
            <a:ext cx="6400800" cy="1752600"/>
          </a:xfrm>
        </p:spPr>
        <p:txBody>
          <a:bodyPr/>
          <a:lstStyle>
            <a:lvl1pPr marL="0" indent="0" algn="r">
              <a:lnSpc>
                <a:spcPct val="90000"/>
              </a:lnSpc>
              <a:spcBef>
                <a:spcPct val="0"/>
              </a:spcBef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720" y="6035040"/>
            <a:ext cx="2743200" cy="351190"/>
          </a:xfrm>
          <a:prstGeom prst="rect">
            <a:avLst/>
          </a:prstGeom>
          <a:effectLst>
            <a:glow rad="152400">
              <a:schemeClr val="accent1"/>
            </a:glow>
          </a:effectLst>
        </p:spPr>
      </p:pic>
    </p:spTree>
  </p:cSld>
  <p:clrMapOvr>
    <a:masterClrMapping/>
  </p:clrMapOvr>
  <p:transition spd="med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0"/>
            <a:ext cx="205740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601980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>
    <p:strips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93EA769-5577-4CAA-98B5-02E5BD67FF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hidden">
          <a:xfrm>
            <a:off x="2" y="1"/>
            <a:ext cx="9143997" cy="1518923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34B655BA-10A4-4A57-89DB-CFFBE1CA1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197" y="457200"/>
            <a:ext cx="6858000" cy="553998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39793" y="2019300"/>
            <a:ext cx="8263890" cy="1686616"/>
          </a:xfrm>
        </p:spPr>
        <p:txBody>
          <a:bodyPr wrap="square">
            <a:spAutoFit/>
          </a:bodyPr>
          <a:lstStyle>
            <a:lvl1pPr marL="0" indent="0">
              <a:buNone/>
              <a:defRPr/>
            </a:lvl1pPr>
            <a:lvl2pPr marL="171450" indent="0">
              <a:buNone/>
              <a:defRPr/>
            </a:lvl2pPr>
            <a:lvl3pPr marL="342900" indent="0">
              <a:buNone/>
              <a:defRPr/>
            </a:lvl3pPr>
            <a:lvl4pPr marL="514350" indent="0">
              <a:buNone/>
              <a:defRPr/>
            </a:lvl4pPr>
            <a:lvl5pPr marL="685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E9D39E5-3A5A-4A07-B14E-83AF28461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/>
              <a:t>Microsoft Confidential</a:t>
            </a:r>
          </a:p>
        </p:txBody>
      </p:sp>
    </p:spTree>
    <p:extLst>
      <p:ext uri="{BB962C8B-B14F-4D97-AF65-F5344CB8AC3E}">
        <p14:creationId xmlns:p14="http://schemas.microsoft.com/office/powerpoint/2010/main" val="3630509192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288">
          <p15:clr>
            <a:srgbClr val="5ACBF0"/>
          </p15:clr>
        </p15:guide>
        <p15:guide id="2" orient="horz" pos="905">
          <p15:clr>
            <a:srgbClr val="5ACBF0"/>
          </p15:clr>
        </p15:guide>
        <p15:guide id="4" orient="horz" pos="1272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med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barkills.png"/>
          <p:cNvPicPr>
            <a:picLocks noChangeAspect="1"/>
          </p:cNvPicPr>
          <p:nvPr/>
        </p:nvPicPr>
        <p:blipFill rotWithShape="1">
          <a:blip r:embed="rId14"/>
          <a:srcRect b="18934"/>
          <a:stretch/>
        </p:blipFill>
        <p:spPr bwMode="auto">
          <a:xfrm>
            <a:off x="0" y="-76200"/>
            <a:ext cx="9144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76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7620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229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450"/>
          <a:stretch/>
        </p:blipFill>
        <p:spPr>
          <a:xfrm>
            <a:off x="8163305" y="685800"/>
            <a:ext cx="752095" cy="548640"/>
          </a:xfrm>
          <a:prstGeom prst="rect">
            <a:avLst/>
          </a:prstGeom>
          <a:effectLst>
            <a:glow rad="88900">
              <a:schemeClr val="accent1">
                <a:alpha val="75000"/>
              </a:schemeClr>
            </a:glo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7" r:id="rId12"/>
  </p:sldLayoutIdLst>
  <p:transition spd="med">
    <p:strips dir="rd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lnSpc>
          <a:spcPct val="90000"/>
        </a:lnSpc>
        <a:spcBef>
          <a:spcPct val="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6pPr>
      <a:lvl7pPr marL="2971800" indent="-228600" algn="l" rtl="0" fontAlgn="base">
        <a:lnSpc>
          <a:spcPct val="90000"/>
        </a:lnSpc>
        <a:spcBef>
          <a:spcPct val="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7pPr>
      <a:lvl8pPr marL="3429000" indent="-228600" algn="l" rtl="0" fontAlgn="base">
        <a:lnSpc>
          <a:spcPct val="90000"/>
        </a:lnSpc>
        <a:spcBef>
          <a:spcPct val="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8pPr>
      <a:lvl9pPr marL="3886200" indent="-228600" algn="l" rtl="0" fontAlgn="base">
        <a:lnSpc>
          <a:spcPct val="90000"/>
        </a:lnSpc>
        <a:spcBef>
          <a:spcPct val="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microsoft.com/powershell/module/azuread/revoke-azureaduserallrefreshtoken" TargetMode="External"/><Relationship Id="rId2" Type="http://schemas.openxmlformats.org/officeDocument/2006/relationships/hyperlink" Target="https://docs.microsoft.com/powershell/module/azuread/revoke-azureadsignedinuserallrefreshtoken" TargetMode="External"/><Relationship Id="rId1" Type="http://schemas.openxmlformats.org/officeDocument/2006/relationships/slideLayout" Target="../slideLayouts/slideLayout12.xml"/><Relationship Id="rId5" Type="http://schemas.openxmlformats.org/officeDocument/2006/relationships/slide" Target="slide2.xml"/><Relationship Id="rId4" Type="http://schemas.openxmlformats.org/officeDocument/2006/relationships/hyperlink" Target="https://docs.microsoft.com/en-us/azure/active-directory/develop/v1-protocols-openid-connect-code#single-sign-out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itconnect.uw.edu/wares/msinf/aad/apps/basics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13" Type="http://schemas.openxmlformats.org/officeDocument/2006/relationships/slide" Target="slide30.xml"/><Relationship Id="rId3" Type="http://schemas.openxmlformats.org/officeDocument/2006/relationships/slide" Target="slide4.xml"/><Relationship Id="rId7" Type="http://schemas.openxmlformats.org/officeDocument/2006/relationships/slide" Target="slide12.xml"/><Relationship Id="rId12" Type="http://schemas.openxmlformats.org/officeDocument/2006/relationships/slide" Target="slide2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11" Type="http://schemas.openxmlformats.org/officeDocument/2006/relationships/slide" Target="slide23.xml"/><Relationship Id="rId5" Type="http://schemas.openxmlformats.org/officeDocument/2006/relationships/slide" Target="slide7.xml"/><Relationship Id="rId10" Type="http://schemas.openxmlformats.org/officeDocument/2006/relationships/slide" Target="slide20.xml"/><Relationship Id="rId4" Type="http://schemas.openxmlformats.org/officeDocument/2006/relationships/slide" Target="slide6.xml"/><Relationship Id="rId9" Type="http://schemas.openxmlformats.org/officeDocument/2006/relationships/slide" Target="slide1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microsoft.com/en-us/azure/architecture/reference-architectures/hybrid-networking/shared-services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itconnect.uw.edu/wares/msinf/aad/new-aad-tenant/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jairocadena.com/2016/11/08/how-sso-works-in-windows-10-devices/" TargetMode="External"/><Relationship Id="rId2" Type="http://schemas.openxmlformats.org/officeDocument/2006/relationships/hyperlink" Target="https://docs.microsoft.com/en-us/azure/active-directory/active-directory-configurable-token-lifetime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logs.technet.microsoft.com/educloud/2017/06/14/how-to-kill-an-active-user-session-in-office-365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r" eaLnBrk="1" hangingPunct="1">
              <a:defRPr/>
            </a:pPr>
            <a:r>
              <a:rPr lang="en-US" sz="3600" dirty="0" err="1"/>
              <a:t>HiEd</a:t>
            </a:r>
            <a:r>
              <a:rPr lang="en-US" sz="3600" dirty="0"/>
              <a:t> Panel: </a:t>
            </a:r>
            <a:br>
              <a:rPr lang="en-US" sz="3600" dirty="0"/>
            </a:br>
            <a:r>
              <a:rPr lang="en-US" sz="3600" dirty="0"/>
              <a:t>Azure AD/AD/Hybrid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/>
              <a:t>October 2019</a:t>
            </a:r>
          </a:p>
        </p:txBody>
      </p:sp>
      <p:sp>
        <p:nvSpPr>
          <p:cNvPr id="4098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/>
            <a:r>
              <a:rPr lang="en-US" sz="2400" u="sng" dirty="0"/>
              <a:t>Brian Arkills</a:t>
            </a:r>
          </a:p>
          <a:p>
            <a:pPr algn="l" eaLnBrk="1" hangingPunct="1"/>
            <a:r>
              <a:rPr lang="en-US" sz="2400" u="sng" dirty="0"/>
              <a:t>Microsoft Solutions Architect</a:t>
            </a:r>
          </a:p>
          <a:p>
            <a:pPr algn="l" eaLnBrk="1" hangingPunct="1"/>
            <a:r>
              <a:rPr lang="en-US" sz="2400" u="sng" dirty="0"/>
              <a:t>UW-IT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6054036-3BE1-4BBB-9EE7-0E50A260CD1D}"/>
              </a:ext>
            </a:extLst>
          </p:cNvPr>
          <p:cNvSpPr txBox="1"/>
          <p:nvPr/>
        </p:nvSpPr>
        <p:spPr>
          <a:xfrm>
            <a:off x="304800" y="381000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We’re hiring!! </a:t>
            </a:r>
            <a:r>
              <a:rPr lang="en-US" sz="3200">
                <a:solidFill>
                  <a:schemeClr val="bg1"/>
                </a:solidFill>
              </a:rPr>
              <a:t>Ask for more info … </a:t>
            </a:r>
            <a:r>
              <a:rPr lang="en-US" sz="3200">
                <a:solidFill>
                  <a:schemeClr val="bg1"/>
                </a:solidFill>
                <a:sym typeface="Wingdings" panose="05000000000000000000" pitchFamily="2" charset="2"/>
              </a:rPr>
              <a:t>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strips dir="r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DF8F0-14DB-4765-8C27-8C437C7D3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Lifetime Policies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1B57616-0D62-4141-9E80-340296038C7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47337" y="2032056"/>
          <a:ext cx="8684926" cy="3721357"/>
        </p:xfrm>
        <a:graphic>
          <a:graphicData uri="http://schemas.openxmlformats.org/drawingml/2006/table">
            <a:tbl>
              <a:tblPr firstRow="1">
                <a:tableStyleId>{793D81CF-94F2-401A-BA57-92F5A7B2D0C5}</a:tableStyleId>
              </a:tblPr>
              <a:tblGrid>
                <a:gridCol w="1736985">
                  <a:extLst>
                    <a:ext uri="{9D8B030D-6E8A-4147-A177-3AD203B41FA5}">
                      <a16:colId xmlns:a16="http://schemas.microsoft.com/office/drawing/2014/main" val="3784397629"/>
                    </a:ext>
                  </a:extLst>
                </a:gridCol>
                <a:gridCol w="2023673">
                  <a:extLst>
                    <a:ext uri="{9D8B030D-6E8A-4147-A177-3AD203B41FA5}">
                      <a16:colId xmlns:a16="http://schemas.microsoft.com/office/drawing/2014/main" val="1532435376"/>
                    </a:ext>
                  </a:extLst>
                </a:gridCol>
                <a:gridCol w="1450298">
                  <a:extLst>
                    <a:ext uri="{9D8B030D-6E8A-4147-A177-3AD203B41FA5}">
                      <a16:colId xmlns:a16="http://schemas.microsoft.com/office/drawing/2014/main" val="1139560893"/>
                    </a:ext>
                  </a:extLst>
                </a:gridCol>
                <a:gridCol w="1736985">
                  <a:extLst>
                    <a:ext uri="{9D8B030D-6E8A-4147-A177-3AD203B41FA5}">
                      <a16:colId xmlns:a16="http://schemas.microsoft.com/office/drawing/2014/main" val="3983145039"/>
                    </a:ext>
                  </a:extLst>
                </a:gridCol>
                <a:gridCol w="1736985">
                  <a:extLst>
                    <a:ext uri="{9D8B030D-6E8A-4147-A177-3AD203B41FA5}">
                      <a16:colId xmlns:a16="http://schemas.microsoft.com/office/drawing/2014/main" val="689930613"/>
                    </a:ext>
                  </a:extLst>
                </a:gridCol>
              </a:tblGrid>
              <a:tr h="388015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Property</a:t>
                      </a:r>
                    </a:p>
                  </a:txBody>
                  <a:tcPr marL="18055" marR="18055" marT="9028" marB="90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Affects</a:t>
                      </a:r>
                    </a:p>
                  </a:txBody>
                  <a:tcPr marL="18055" marR="18055" marT="9028" marB="90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Default</a:t>
                      </a:r>
                    </a:p>
                  </a:txBody>
                  <a:tcPr marL="18055" marR="18055" marT="9028" marB="90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Minimum</a:t>
                      </a:r>
                    </a:p>
                  </a:txBody>
                  <a:tcPr marL="18055" marR="18055" marT="9028" marB="90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Maximum</a:t>
                      </a:r>
                    </a:p>
                  </a:txBody>
                  <a:tcPr marL="18055" marR="18055" marT="9028" marB="9028" anchor="ctr"/>
                </a:tc>
                <a:extLst>
                  <a:ext uri="{0D108BD9-81ED-4DB2-BD59-A6C34878D82A}">
                    <a16:rowId xmlns:a16="http://schemas.microsoft.com/office/drawing/2014/main" val="2360891613"/>
                  </a:ext>
                </a:extLst>
              </a:tr>
              <a:tr h="555557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Access Token Lifetime</a:t>
                      </a:r>
                    </a:p>
                  </a:txBody>
                  <a:tcPr marL="18055" marR="18055" marT="9028" marB="90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Access tokens, ID tokens, SAML2 tokens</a:t>
                      </a:r>
                    </a:p>
                  </a:txBody>
                  <a:tcPr marL="18055" marR="18055" marT="9028" marB="90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1 hour</a:t>
                      </a:r>
                    </a:p>
                  </a:txBody>
                  <a:tcPr marL="18055" marR="18055" marT="9028" marB="90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10 minutes</a:t>
                      </a:r>
                    </a:p>
                  </a:txBody>
                  <a:tcPr marL="18055" marR="18055" marT="9028" marB="90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1 day</a:t>
                      </a:r>
                    </a:p>
                  </a:txBody>
                  <a:tcPr marL="18055" marR="18055" marT="9028" marB="9028" anchor="ctr"/>
                </a:tc>
                <a:extLst>
                  <a:ext uri="{0D108BD9-81ED-4DB2-BD59-A6C34878D82A}">
                    <a16:rowId xmlns:a16="http://schemas.microsoft.com/office/drawing/2014/main" val="3306551191"/>
                  </a:ext>
                </a:extLst>
              </a:tr>
              <a:tr h="55555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Refresh Token Max Inactive Time</a:t>
                      </a:r>
                    </a:p>
                  </a:txBody>
                  <a:tcPr marL="18055" marR="18055" marT="9028" marB="90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Refresh tokens</a:t>
                      </a:r>
                    </a:p>
                  </a:txBody>
                  <a:tcPr marL="18055" marR="18055" marT="9028" marB="90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90 days</a:t>
                      </a:r>
                    </a:p>
                  </a:txBody>
                  <a:tcPr marL="18055" marR="18055" marT="9028" marB="90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10 minutes</a:t>
                      </a:r>
                    </a:p>
                  </a:txBody>
                  <a:tcPr marL="18055" marR="18055" marT="9028" marB="90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90 days</a:t>
                      </a:r>
                    </a:p>
                  </a:txBody>
                  <a:tcPr marL="18055" marR="18055" marT="9028" marB="9028" anchor="ctr"/>
                </a:tc>
                <a:extLst>
                  <a:ext uri="{0D108BD9-81ED-4DB2-BD59-A6C34878D82A}">
                    <a16:rowId xmlns:a16="http://schemas.microsoft.com/office/drawing/2014/main" val="797244087"/>
                  </a:ext>
                </a:extLst>
              </a:tr>
              <a:tr h="55555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Single-Factor Refresh Token Max Age</a:t>
                      </a:r>
                    </a:p>
                  </a:txBody>
                  <a:tcPr marL="18055" marR="18055" marT="9028" marB="90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Refresh tokens (for any users)</a:t>
                      </a:r>
                    </a:p>
                  </a:txBody>
                  <a:tcPr marL="18055" marR="18055" marT="9028" marB="90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Until-revoked</a:t>
                      </a:r>
                    </a:p>
                  </a:txBody>
                  <a:tcPr marL="18055" marR="18055" marT="9028" marB="90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10 minutes</a:t>
                      </a:r>
                    </a:p>
                  </a:txBody>
                  <a:tcPr marL="18055" marR="18055" marT="9028" marB="90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Until-revoked</a:t>
                      </a:r>
                      <a:r>
                        <a:rPr lang="en-US" sz="1200" baseline="30000"/>
                        <a:t>1</a:t>
                      </a:r>
                      <a:endParaRPr lang="en-US" sz="1200"/>
                    </a:p>
                  </a:txBody>
                  <a:tcPr marL="18055" marR="18055" marT="9028" marB="9028" anchor="ctr"/>
                </a:tc>
                <a:extLst>
                  <a:ext uri="{0D108BD9-81ED-4DB2-BD59-A6C34878D82A}">
                    <a16:rowId xmlns:a16="http://schemas.microsoft.com/office/drawing/2014/main" val="3608200974"/>
                  </a:ext>
                </a:extLst>
              </a:tr>
              <a:tr h="55555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Multi-Factor Refresh Token Max Age</a:t>
                      </a:r>
                    </a:p>
                  </a:txBody>
                  <a:tcPr marL="18055" marR="18055" marT="9028" marB="90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Refresh tokens (for any users)</a:t>
                      </a:r>
                    </a:p>
                  </a:txBody>
                  <a:tcPr marL="18055" marR="18055" marT="9028" marB="90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Until-revoked</a:t>
                      </a:r>
                    </a:p>
                  </a:txBody>
                  <a:tcPr marL="18055" marR="18055" marT="9028" marB="90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10 minutes</a:t>
                      </a:r>
                    </a:p>
                  </a:txBody>
                  <a:tcPr marL="18055" marR="18055" marT="9028" marB="90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Until-revoked</a:t>
                      </a:r>
                      <a:r>
                        <a:rPr lang="en-US" sz="1200" baseline="30000"/>
                        <a:t>1</a:t>
                      </a:r>
                      <a:endParaRPr lang="en-US" sz="1200"/>
                    </a:p>
                  </a:txBody>
                  <a:tcPr marL="18055" marR="18055" marT="9028" marB="9028" anchor="ctr"/>
                </a:tc>
                <a:extLst>
                  <a:ext uri="{0D108BD9-81ED-4DB2-BD59-A6C34878D82A}">
                    <a16:rowId xmlns:a16="http://schemas.microsoft.com/office/drawing/2014/main" val="4163588866"/>
                  </a:ext>
                </a:extLst>
              </a:tr>
              <a:tr h="555557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Single-Factor Session Token Max Age</a:t>
                      </a:r>
                    </a:p>
                  </a:txBody>
                  <a:tcPr marL="18055" marR="18055" marT="9028" marB="90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Session tokens (persistent and nonpersistent)</a:t>
                      </a:r>
                    </a:p>
                  </a:txBody>
                  <a:tcPr marL="18055" marR="18055" marT="9028" marB="90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Until-revoked</a:t>
                      </a:r>
                    </a:p>
                  </a:txBody>
                  <a:tcPr marL="18055" marR="18055" marT="9028" marB="90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10 minutes</a:t>
                      </a:r>
                    </a:p>
                  </a:txBody>
                  <a:tcPr marL="18055" marR="18055" marT="9028" marB="90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Until-revoked</a:t>
                      </a:r>
                      <a:r>
                        <a:rPr lang="en-US" sz="1200" baseline="30000"/>
                        <a:t>1</a:t>
                      </a:r>
                      <a:endParaRPr lang="en-US" sz="1200"/>
                    </a:p>
                  </a:txBody>
                  <a:tcPr marL="18055" marR="18055" marT="9028" marB="9028" anchor="ctr"/>
                </a:tc>
                <a:extLst>
                  <a:ext uri="{0D108BD9-81ED-4DB2-BD59-A6C34878D82A}">
                    <a16:rowId xmlns:a16="http://schemas.microsoft.com/office/drawing/2014/main" val="3130198372"/>
                  </a:ext>
                </a:extLst>
              </a:tr>
              <a:tr h="555557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Multi-Factor Session Token Max Age</a:t>
                      </a:r>
                    </a:p>
                  </a:txBody>
                  <a:tcPr marL="18055" marR="18055" marT="9028" marB="90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Session tokens (persistent and nonpersistent)</a:t>
                      </a:r>
                    </a:p>
                  </a:txBody>
                  <a:tcPr marL="18055" marR="18055" marT="9028" marB="90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Until-revoked</a:t>
                      </a:r>
                    </a:p>
                  </a:txBody>
                  <a:tcPr marL="18055" marR="18055" marT="9028" marB="90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10 minutes</a:t>
                      </a:r>
                    </a:p>
                  </a:txBody>
                  <a:tcPr marL="18055" marR="18055" marT="9028" marB="90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Until-revoked</a:t>
                      </a:r>
                      <a:r>
                        <a:rPr lang="en-US" sz="1200" baseline="30000" dirty="0"/>
                        <a:t>1</a:t>
                      </a:r>
                      <a:endParaRPr lang="en-US" sz="1200" dirty="0"/>
                    </a:p>
                  </a:txBody>
                  <a:tcPr marL="18055" marR="18055" marT="9028" marB="9028" anchor="ctr"/>
                </a:tc>
                <a:extLst>
                  <a:ext uri="{0D108BD9-81ED-4DB2-BD59-A6C34878D82A}">
                    <a16:rowId xmlns:a16="http://schemas.microsoft.com/office/drawing/2014/main" val="15915244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7581973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B5B69-F338-4187-A4FD-A1223595D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Revocation – events instead of timeout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BEAAEAC-2A13-489D-91F1-1B66254FD4F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80284" y="2049946"/>
          <a:ext cx="8523900" cy="3787007"/>
        </p:xfrm>
        <a:graphic>
          <a:graphicData uri="http://schemas.openxmlformats.org/drawingml/2006/table">
            <a:tbl>
              <a:tblPr firstRow="1" firstCol="1">
                <a:tableStyleId>{69012ECD-51FC-41F1-AA8D-1B2483CD663E}</a:tableStyleId>
              </a:tblPr>
              <a:tblGrid>
                <a:gridCol w="1831558">
                  <a:extLst>
                    <a:ext uri="{9D8B030D-6E8A-4147-A177-3AD203B41FA5}">
                      <a16:colId xmlns:a16="http://schemas.microsoft.com/office/drawing/2014/main" val="1849393290"/>
                    </a:ext>
                  </a:extLst>
                </a:gridCol>
                <a:gridCol w="1009742">
                  <a:extLst>
                    <a:ext uri="{9D8B030D-6E8A-4147-A177-3AD203B41FA5}">
                      <a16:colId xmlns:a16="http://schemas.microsoft.com/office/drawing/2014/main" val="901448067"/>
                    </a:ext>
                  </a:extLst>
                </a:gridCol>
                <a:gridCol w="1420650">
                  <a:extLst>
                    <a:ext uri="{9D8B030D-6E8A-4147-A177-3AD203B41FA5}">
                      <a16:colId xmlns:a16="http://schemas.microsoft.com/office/drawing/2014/main" val="2942324626"/>
                    </a:ext>
                  </a:extLst>
                </a:gridCol>
                <a:gridCol w="1420650">
                  <a:extLst>
                    <a:ext uri="{9D8B030D-6E8A-4147-A177-3AD203B41FA5}">
                      <a16:colId xmlns:a16="http://schemas.microsoft.com/office/drawing/2014/main" val="700914852"/>
                    </a:ext>
                  </a:extLst>
                </a:gridCol>
                <a:gridCol w="1420650">
                  <a:extLst>
                    <a:ext uri="{9D8B030D-6E8A-4147-A177-3AD203B41FA5}">
                      <a16:colId xmlns:a16="http://schemas.microsoft.com/office/drawing/2014/main" val="3859985290"/>
                    </a:ext>
                  </a:extLst>
                </a:gridCol>
                <a:gridCol w="1420650">
                  <a:extLst>
                    <a:ext uri="{9D8B030D-6E8A-4147-A177-3AD203B41FA5}">
                      <a16:colId xmlns:a16="http://schemas.microsoft.com/office/drawing/2014/main" val="4027933965"/>
                    </a:ext>
                  </a:extLst>
                </a:gridCol>
              </a:tblGrid>
              <a:tr h="382797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17038" marR="17038" marT="8519" marB="851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Password-based cookie</a:t>
                      </a:r>
                    </a:p>
                  </a:txBody>
                  <a:tcPr marL="17038" marR="17038" marT="8519" marB="851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Password-based token</a:t>
                      </a:r>
                    </a:p>
                  </a:txBody>
                  <a:tcPr marL="17038" marR="17038" marT="8519" marB="851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Non-password-based cookie</a:t>
                      </a:r>
                    </a:p>
                  </a:txBody>
                  <a:tcPr marL="17038" marR="17038" marT="8519" marB="851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Non-password-based token</a:t>
                      </a:r>
                    </a:p>
                  </a:txBody>
                  <a:tcPr marL="17038" marR="17038" marT="8519" marB="851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Confidential client token</a:t>
                      </a:r>
                    </a:p>
                  </a:txBody>
                  <a:tcPr marL="17038" marR="17038" marT="8519" marB="8519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961289"/>
                  </a:ext>
                </a:extLst>
              </a:tr>
              <a:tr h="372335">
                <a:tc>
                  <a:txBody>
                    <a:bodyPr/>
                    <a:lstStyle/>
                    <a:p>
                      <a:r>
                        <a:rPr lang="en-US" sz="1200" dirty="0"/>
                        <a:t>Password expires</a:t>
                      </a:r>
                    </a:p>
                  </a:txBody>
                  <a:tcPr marL="17038" marR="17038" marT="8519" marB="851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Stays alive</a:t>
                      </a:r>
                    </a:p>
                  </a:txBody>
                  <a:tcPr marL="17038" marR="17038" marT="8519" marB="8519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Stays alive</a:t>
                      </a:r>
                    </a:p>
                  </a:txBody>
                  <a:tcPr marL="17038" marR="17038" marT="8519" marB="8519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Stays alive</a:t>
                      </a:r>
                    </a:p>
                  </a:txBody>
                  <a:tcPr marL="17038" marR="17038" marT="8519" marB="8519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Stays alive</a:t>
                      </a:r>
                    </a:p>
                  </a:txBody>
                  <a:tcPr marL="17038" marR="17038" marT="8519" marB="8519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Stays alive</a:t>
                      </a:r>
                    </a:p>
                  </a:txBody>
                  <a:tcPr marL="17038" marR="17038" marT="8519" marB="8519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284718"/>
                  </a:ext>
                </a:extLst>
              </a:tr>
              <a:tr h="531908">
                <a:tc>
                  <a:txBody>
                    <a:bodyPr/>
                    <a:lstStyle/>
                    <a:p>
                      <a:r>
                        <a:rPr lang="en-US" sz="1200"/>
                        <a:t>Password changed by user</a:t>
                      </a:r>
                    </a:p>
                  </a:txBody>
                  <a:tcPr marL="17038" marR="17038" marT="8519" marB="851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Revoked</a:t>
                      </a:r>
                    </a:p>
                  </a:txBody>
                  <a:tcPr marL="17038" marR="17038" marT="8519" marB="8519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Revoked</a:t>
                      </a:r>
                    </a:p>
                  </a:txBody>
                  <a:tcPr marL="17038" marR="17038" marT="8519" marB="8519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Stays alive</a:t>
                      </a:r>
                    </a:p>
                  </a:txBody>
                  <a:tcPr marL="17038" marR="17038" marT="8519" marB="8519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Stays alive</a:t>
                      </a:r>
                    </a:p>
                  </a:txBody>
                  <a:tcPr marL="17038" marR="17038" marT="8519" marB="8519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Stays alive</a:t>
                      </a:r>
                    </a:p>
                  </a:txBody>
                  <a:tcPr marL="17038" marR="17038" marT="8519" marB="8519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8565834"/>
                  </a:ext>
                </a:extLst>
              </a:tr>
              <a:tr h="212764">
                <a:tc>
                  <a:txBody>
                    <a:bodyPr/>
                    <a:lstStyle/>
                    <a:p>
                      <a:r>
                        <a:rPr lang="en-US" sz="1200"/>
                        <a:t>User does SSPR</a:t>
                      </a:r>
                    </a:p>
                  </a:txBody>
                  <a:tcPr marL="17038" marR="17038" marT="8519" marB="851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Revoked</a:t>
                      </a:r>
                    </a:p>
                  </a:txBody>
                  <a:tcPr marL="17038" marR="17038" marT="8519" marB="8519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Revoked</a:t>
                      </a:r>
                    </a:p>
                  </a:txBody>
                  <a:tcPr marL="17038" marR="17038" marT="8519" marB="8519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Stays alive</a:t>
                      </a:r>
                    </a:p>
                  </a:txBody>
                  <a:tcPr marL="17038" marR="17038" marT="8519" marB="8519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Stays alive</a:t>
                      </a:r>
                    </a:p>
                  </a:txBody>
                  <a:tcPr marL="17038" marR="17038" marT="8519" marB="8519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Stays alive</a:t>
                      </a:r>
                    </a:p>
                  </a:txBody>
                  <a:tcPr marL="17038" marR="17038" marT="8519" marB="8519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7950705"/>
                  </a:ext>
                </a:extLst>
              </a:tr>
              <a:tr h="372335">
                <a:tc>
                  <a:txBody>
                    <a:bodyPr/>
                    <a:lstStyle/>
                    <a:p>
                      <a:r>
                        <a:rPr lang="en-US" sz="1200"/>
                        <a:t>Admin resets password</a:t>
                      </a:r>
                    </a:p>
                  </a:txBody>
                  <a:tcPr marL="17038" marR="17038" marT="8519" marB="851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Revoked</a:t>
                      </a:r>
                    </a:p>
                  </a:txBody>
                  <a:tcPr marL="17038" marR="17038" marT="8519" marB="8519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Revoked</a:t>
                      </a:r>
                    </a:p>
                  </a:txBody>
                  <a:tcPr marL="17038" marR="17038" marT="8519" marB="8519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Stays alive</a:t>
                      </a:r>
                    </a:p>
                  </a:txBody>
                  <a:tcPr marL="17038" marR="17038" marT="8519" marB="8519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Stays alive</a:t>
                      </a:r>
                    </a:p>
                  </a:txBody>
                  <a:tcPr marL="17038" marR="17038" marT="8519" marB="8519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Stays alive</a:t>
                      </a:r>
                    </a:p>
                  </a:txBody>
                  <a:tcPr marL="17038" marR="17038" marT="8519" marB="8519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7267865"/>
                  </a:ext>
                </a:extLst>
              </a:tr>
              <a:tr h="691481">
                <a:tc>
                  <a:txBody>
                    <a:bodyPr/>
                    <a:lstStyle/>
                    <a:p>
                      <a:r>
                        <a:rPr lang="en-US" sz="1200"/>
                        <a:t>User revokes their refresh tokens </a:t>
                      </a:r>
                      <a:r>
                        <a:rPr lang="en-US" sz="1200">
                          <a:hlinkClick r:id="rId2"/>
                        </a:rPr>
                        <a:t>via PowerShell</a:t>
                      </a:r>
                      <a:endParaRPr lang="en-US" sz="1200"/>
                    </a:p>
                  </a:txBody>
                  <a:tcPr marL="17038" marR="17038" marT="8519" marB="851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Revoked</a:t>
                      </a:r>
                    </a:p>
                  </a:txBody>
                  <a:tcPr marL="17038" marR="17038" marT="8519" marB="8519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Revoked</a:t>
                      </a:r>
                    </a:p>
                  </a:txBody>
                  <a:tcPr marL="17038" marR="17038" marT="8519" marB="8519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Revoked</a:t>
                      </a:r>
                    </a:p>
                  </a:txBody>
                  <a:tcPr marL="17038" marR="17038" marT="8519" marB="8519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Revoked</a:t>
                      </a:r>
                    </a:p>
                  </a:txBody>
                  <a:tcPr marL="17038" marR="17038" marT="8519" marB="8519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Revoked</a:t>
                      </a:r>
                    </a:p>
                  </a:txBody>
                  <a:tcPr marL="17038" marR="17038" marT="8519" marB="8519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7293533"/>
                  </a:ext>
                </a:extLst>
              </a:tr>
              <a:tr h="851051">
                <a:tc>
                  <a:txBody>
                    <a:bodyPr/>
                    <a:lstStyle/>
                    <a:p>
                      <a:r>
                        <a:rPr lang="en-US" sz="1200"/>
                        <a:t>Admin revokes all refresh tokens for the tenant </a:t>
                      </a:r>
                      <a:r>
                        <a:rPr lang="en-US" sz="1200">
                          <a:hlinkClick r:id="rId3"/>
                        </a:rPr>
                        <a:t>via PowerShell</a:t>
                      </a:r>
                      <a:endParaRPr lang="en-US" sz="1200"/>
                    </a:p>
                  </a:txBody>
                  <a:tcPr marL="17038" marR="17038" marT="8519" marB="851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Revoked</a:t>
                      </a:r>
                    </a:p>
                  </a:txBody>
                  <a:tcPr marL="17038" marR="17038" marT="8519" marB="8519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Revoked</a:t>
                      </a:r>
                    </a:p>
                  </a:txBody>
                  <a:tcPr marL="17038" marR="17038" marT="8519" marB="8519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Revoked</a:t>
                      </a:r>
                    </a:p>
                  </a:txBody>
                  <a:tcPr marL="17038" marR="17038" marT="8519" marB="8519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Revoked</a:t>
                      </a:r>
                    </a:p>
                  </a:txBody>
                  <a:tcPr marL="17038" marR="17038" marT="8519" marB="8519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Revoked</a:t>
                      </a:r>
                    </a:p>
                  </a:txBody>
                  <a:tcPr marL="17038" marR="17038" marT="8519" marB="8519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3534792"/>
                  </a:ext>
                </a:extLst>
              </a:tr>
              <a:tr h="372335">
                <a:tc>
                  <a:txBody>
                    <a:bodyPr/>
                    <a:lstStyle/>
                    <a:p>
                      <a:r>
                        <a:rPr lang="en-US" sz="1200" dirty="0">
                          <a:hlinkClick r:id="rId4"/>
                        </a:rPr>
                        <a:t>Single sign-out</a:t>
                      </a:r>
                      <a:r>
                        <a:rPr lang="en-US" sz="1200" dirty="0"/>
                        <a:t> on web</a:t>
                      </a:r>
                    </a:p>
                  </a:txBody>
                  <a:tcPr marL="17038" marR="17038" marT="8519" marB="851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Revoked</a:t>
                      </a:r>
                    </a:p>
                  </a:txBody>
                  <a:tcPr marL="17038" marR="17038" marT="8519" marB="8519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Stays alive</a:t>
                      </a:r>
                    </a:p>
                  </a:txBody>
                  <a:tcPr marL="17038" marR="17038" marT="8519" marB="8519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Revoked</a:t>
                      </a:r>
                    </a:p>
                  </a:txBody>
                  <a:tcPr marL="17038" marR="17038" marT="8519" marB="8519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Stays alive</a:t>
                      </a:r>
                    </a:p>
                  </a:txBody>
                  <a:tcPr marL="17038" marR="17038" marT="8519" marB="8519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Stays alive</a:t>
                      </a:r>
                    </a:p>
                  </a:txBody>
                  <a:tcPr marL="17038" marR="17038" marT="8519" marB="8519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897295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C182512-F532-4DA7-9120-17177EAEBC41}"/>
              </a:ext>
            </a:extLst>
          </p:cNvPr>
          <p:cNvSpPr txBox="1"/>
          <p:nvPr/>
        </p:nvSpPr>
        <p:spPr>
          <a:xfrm>
            <a:off x="8458200" y="647700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hlinkClick r:id="rId5" action="ppaction://hlinksldjump"/>
              </a:rPr>
              <a:t>Return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47016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AAD Apps: Why - 1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SaaS apps: Azure AD Application Gallery or 1</a:t>
            </a:r>
            <a:r>
              <a:rPr lang="en-US" baseline="30000" dirty="0"/>
              <a:t>st</a:t>
            </a:r>
            <a:r>
              <a:rPr lang="en-US" dirty="0"/>
              <a:t> party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/>
              <a:t>UW </a:t>
            </a:r>
            <a:r>
              <a:rPr lang="en-US" dirty="0" err="1"/>
              <a:t>AuthN</a:t>
            </a:r>
            <a:r>
              <a:rPr lang="en-US" dirty="0"/>
              <a:t> integration, links AAD user to SaaS app user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/>
              <a:t>With proper licensing, could do conditional access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/>
              <a:t>If app supports, automate (de)provision SaaS app user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/>
              <a:t>Can get data from other AAD apps like O365 (note: some Office add-ons are this, e.g. </a:t>
            </a:r>
            <a:r>
              <a:rPr lang="en-US" dirty="0" err="1"/>
              <a:t>FindTime</a:t>
            </a:r>
            <a:r>
              <a:rPr lang="en-US" dirty="0"/>
              <a:t>)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/>
              <a:t>Unless you need b, c, or d, we recommend you integrate via Shibboleth</a:t>
            </a:r>
          </a:p>
          <a:p>
            <a:pPr marL="514350" indent="-457200">
              <a:buFont typeface="+mj-lt"/>
              <a:buAutoNum type="arabicPeriod"/>
            </a:pPr>
            <a:r>
              <a:rPr lang="en-US" dirty="0"/>
              <a:t>UW Developer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/>
              <a:t>1a, 1b, 1c, 1d, and 1e continue to be true here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/>
              <a:t>You may not actually be writing code … you may just want to enable some Azure service to use @uw.edu identities. This is a special case of 1d. </a:t>
            </a:r>
            <a:r>
              <a:rPr lang="en-US" dirty="0">
                <a:sym typeface="Wingdings" panose="05000000000000000000" pitchFamily="2" charset="2"/>
              </a:rPr>
              <a:t>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 err="1">
                <a:sym typeface="Wingdings" panose="05000000000000000000" pitchFamily="2" charset="2"/>
              </a:rPr>
              <a:t>Gotcha</a:t>
            </a:r>
            <a:r>
              <a:rPr lang="en-US" dirty="0">
                <a:sym typeface="Wingdings" panose="05000000000000000000" pitchFamily="2" charset="2"/>
              </a:rPr>
              <a:t>: application identity credential expiration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520249"/>
      </p:ext>
    </p:extLst>
  </p:cSld>
  <p:clrMapOvr>
    <a:masterClrMapping/>
  </p:clrMapOvr>
  <p:transition spd="med">
    <p:strips dir="r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AAD app example: step 1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955" y="1524000"/>
            <a:ext cx="6340089" cy="51054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000" y="0"/>
            <a:ext cx="319088" cy="239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847083"/>
      </p:ext>
    </p:extLst>
  </p:cSld>
  <p:clrMapOvr>
    <a:masterClrMapping/>
  </p:clrMapOvr>
  <p:transition spd="med">
    <p:strips dir="r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AAD app example: step 2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000" y="0"/>
            <a:ext cx="319088" cy="239008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2773" y="1524000"/>
            <a:ext cx="6678453" cy="5105400"/>
          </a:xfrm>
        </p:spPr>
      </p:pic>
    </p:spTree>
    <p:extLst>
      <p:ext uri="{BB962C8B-B14F-4D97-AF65-F5344CB8AC3E}">
        <p14:creationId xmlns:p14="http://schemas.microsoft.com/office/powerpoint/2010/main" val="4083735873"/>
      </p:ext>
    </p:extLst>
  </p:cSld>
  <p:clrMapOvr>
    <a:masterClrMapping/>
  </p:clrMapOvr>
  <p:transition spd="med">
    <p:strips dir="r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AAD app example: step 3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6392" y="2414355"/>
            <a:ext cx="2791215" cy="332468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000" y="0"/>
            <a:ext cx="319088" cy="239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712012"/>
      </p:ext>
    </p:extLst>
  </p:cSld>
  <p:clrMapOvr>
    <a:masterClrMapping/>
  </p:clrMapOvr>
  <p:transition spd="med">
    <p:strips dir="r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AAD Apps: What (basics) - 2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an </a:t>
            </a:r>
            <a:r>
              <a:rPr lang="en-US" u="sng" dirty="0"/>
              <a:t>identity</a:t>
            </a:r>
            <a:r>
              <a:rPr lang="en-US" dirty="0"/>
              <a:t>.</a:t>
            </a:r>
          </a:p>
          <a:p>
            <a:r>
              <a:rPr lang="en-US" dirty="0"/>
              <a:t>“Azure AD Application” = 1 Azure AD application object + many Azure AD service principal objects</a:t>
            </a:r>
          </a:p>
          <a:p>
            <a:r>
              <a:rPr lang="en-US" dirty="0"/>
              <a:t>App object: definition template. Includes needed permissions, endpoint, name, etc. Needs a credential, which expires.</a:t>
            </a:r>
          </a:p>
          <a:p>
            <a:r>
              <a:rPr lang="en-US" dirty="0"/>
              <a:t>SP object: Can assign users, tracks user consent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400" dirty="0">
                <a:hlinkClick r:id="rId2"/>
              </a:rPr>
              <a:t>https://itconnect.uw.edu/wares/msinf/aad/apps/basics/</a:t>
            </a:r>
            <a:r>
              <a:rPr lang="en-US" sz="2400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818712"/>
      </p:ext>
    </p:extLst>
  </p:cSld>
  <p:clrMapOvr>
    <a:masterClrMapping/>
  </p:clrMapOvr>
  <p:transition spd="med">
    <p:strips dir="r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AAD Apps: </a:t>
            </a:r>
            <a:r>
              <a:rPr lang="en-US" dirty="0" err="1"/>
              <a:t>Oauth</a:t>
            </a:r>
            <a:r>
              <a:rPr lang="en-US" dirty="0"/>
              <a:t> &amp; consent - 3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371600"/>
            <a:ext cx="6760356" cy="535322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699C409-7680-4918-9EA3-2B1E1CFD9B15}"/>
              </a:ext>
            </a:extLst>
          </p:cNvPr>
          <p:cNvSpPr txBox="1"/>
          <p:nvPr/>
        </p:nvSpPr>
        <p:spPr>
          <a:xfrm>
            <a:off x="8458200" y="647700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hlinkClick r:id="rId3" action="ppaction://hlinksldjump"/>
              </a:rPr>
              <a:t>Return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247710"/>
      </p:ext>
    </p:extLst>
  </p:cSld>
  <p:clrMapOvr>
    <a:masterClrMapping/>
  </p:clrMapOvr>
  <p:transition spd="med">
    <p:strips dir="r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AAD App Proxy (Hybrid </a:t>
            </a:r>
            <a:r>
              <a:rPr lang="en-US" dirty="0" err="1"/>
              <a:t>AuthN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Cloud based endpoint that MS secures</a:t>
            </a:r>
          </a:p>
          <a:p>
            <a:r>
              <a:rPr lang="en-US" dirty="0"/>
              <a:t>Can add Conditional Access &amp; Azure MFA goodness in front of existing apps</a:t>
            </a:r>
          </a:p>
          <a:p>
            <a:r>
              <a:rPr lang="en-US" dirty="0"/>
              <a:t>Can easily re-invigorate existing IWA apps w/o touching their code</a:t>
            </a:r>
          </a:p>
          <a:p>
            <a:r>
              <a:rPr lang="en-US" dirty="0"/>
              <a:t>Cloud Hybrid Print</a:t>
            </a:r>
          </a:p>
          <a:p>
            <a:r>
              <a:rPr lang="en-US" dirty="0"/>
              <a:t>Only requires AAD basic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  <a:p>
            <a:r>
              <a:rPr lang="en-US" dirty="0"/>
              <a:t>Downsides: doesn’t yet support RD Gateway</a:t>
            </a:r>
          </a:p>
          <a:p>
            <a:endParaRPr lang="en-US" dirty="0"/>
          </a:p>
          <a:p>
            <a:r>
              <a:rPr lang="en-US" dirty="0"/>
              <a:t>Piloting this, but: solution looking for customers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C7BE36-5658-4BC8-B497-0931A0C81066}"/>
              </a:ext>
            </a:extLst>
          </p:cNvPr>
          <p:cNvSpPr txBox="1"/>
          <p:nvPr/>
        </p:nvSpPr>
        <p:spPr>
          <a:xfrm>
            <a:off x="8458200" y="647700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hlinkClick r:id="rId2" action="ppaction://hlinksldjump"/>
              </a:rPr>
              <a:t>Return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222049"/>
      </p:ext>
    </p:extLst>
  </p:cSld>
  <p:clrMapOvr>
    <a:masterClrMapping/>
  </p:clrMapOvr>
  <p:transition spd="med">
    <p:strips dir="r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AAD Device Registration Service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an under-emphasized AAD system; does what its name suggests</a:t>
            </a:r>
          </a:p>
          <a:p>
            <a:r>
              <a:rPr lang="en-US" dirty="0"/>
              <a:t>Responsible for:</a:t>
            </a:r>
          </a:p>
          <a:p>
            <a:pPr lvl="1"/>
            <a:r>
              <a:rPr lang="en-US" dirty="0"/>
              <a:t>AAD device join</a:t>
            </a:r>
          </a:p>
          <a:p>
            <a:pPr lvl="1"/>
            <a:r>
              <a:rPr lang="en-US" dirty="0"/>
              <a:t>AAD workplace join</a:t>
            </a:r>
          </a:p>
          <a:p>
            <a:pPr lvl="1"/>
            <a:r>
              <a:rPr lang="en-US" dirty="0"/>
              <a:t>Some MDM capabilities</a:t>
            </a:r>
          </a:p>
          <a:p>
            <a:pPr lvl="1"/>
            <a:r>
              <a:rPr lang="en-US" dirty="0"/>
              <a:t>Certificate issuance related to the above for the purposes of Enterprise Data Protection, Hello for Business, + more</a:t>
            </a:r>
          </a:p>
          <a:p>
            <a:pPr lvl="1"/>
            <a:endParaRPr lang="en-US" dirty="0"/>
          </a:p>
          <a:p>
            <a:pPr marL="57150" indent="0">
              <a:buNone/>
            </a:pPr>
            <a:r>
              <a:rPr lang="en-US" dirty="0"/>
              <a:t>NOTE: only one MDM provider per tenant; must contact MS to change it.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000" y="0"/>
            <a:ext cx="319088" cy="23900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B3B29C2-29DD-45C2-BCDC-4E7B8CE599BD}"/>
              </a:ext>
            </a:extLst>
          </p:cNvPr>
          <p:cNvSpPr txBox="1"/>
          <p:nvPr/>
        </p:nvSpPr>
        <p:spPr>
          <a:xfrm>
            <a:off x="8458200" y="647700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hlinkClick r:id="rId3" action="ppaction://hlinksldjump"/>
              </a:rPr>
              <a:t>Return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107594"/>
      </p:ext>
    </p:extLst>
  </p:cSld>
  <p:clrMapOvr>
    <a:masterClrMapping/>
  </p:clrMapOvr>
  <p:transition spd="med">
    <p:strips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Goal: Informal interaction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Lacking audience-provided topics, here are seed topics:</a:t>
            </a:r>
          </a:p>
          <a:p>
            <a:r>
              <a:rPr lang="en-US" sz="1800" dirty="0">
                <a:hlinkClick r:id="rId2" action="ppaction://hlinksldjump"/>
              </a:rPr>
              <a:t>When should new tenant be created?:</a:t>
            </a:r>
            <a:r>
              <a:rPr lang="en-US" sz="1800" dirty="0"/>
              <a:t> 1 slide</a:t>
            </a:r>
            <a:endParaRPr lang="en-US" sz="1800" dirty="0">
              <a:hlinkClick r:id="rId2" action="ppaction://hlinksldjump"/>
            </a:endParaRPr>
          </a:p>
          <a:p>
            <a:r>
              <a:rPr lang="en-US" sz="1800" dirty="0">
                <a:hlinkClick r:id="rId3" action="ppaction://hlinksldjump"/>
              </a:rPr>
              <a:t>MFA with AAD</a:t>
            </a:r>
            <a:r>
              <a:rPr lang="en-US" sz="1800" dirty="0"/>
              <a:t>: 2 slides</a:t>
            </a:r>
          </a:p>
          <a:p>
            <a:r>
              <a:rPr lang="en-US" sz="1800" dirty="0">
                <a:hlinkClick r:id="rId4" action="ppaction://hlinksldjump"/>
              </a:rPr>
              <a:t>AAD Connect: Hybrid Identity</a:t>
            </a:r>
            <a:endParaRPr lang="en-US" sz="1800" dirty="0"/>
          </a:p>
          <a:p>
            <a:r>
              <a:rPr lang="en-US" sz="1800" dirty="0">
                <a:hlinkClick r:id="rId5" action="ppaction://hlinksldjump"/>
              </a:rPr>
              <a:t>AAD B2B: External users</a:t>
            </a:r>
            <a:endParaRPr lang="en-US" sz="1800" dirty="0"/>
          </a:p>
          <a:p>
            <a:r>
              <a:rPr lang="en-US" sz="1800" dirty="0">
                <a:hlinkClick r:id="rId6" action="ppaction://hlinksldjump"/>
              </a:rPr>
              <a:t>AAD tokens: different types, lifetime, revocation</a:t>
            </a:r>
            <a:r>
              <a:rPr lang="en-US" sz="1800" dirty="0"/>
              <a:t> : 4 slides</a:t>
            </a:r>
          </a:p>
          <a:p>
            <a:r>
              <a:rPr lang="en-US" sz="1800" dirty="0">
                <a:hlinkClick r:id="rId7" action="ppaction://hlinksldjump"/>
              </a:rPr>
              <a:t>AAD Apps: OAuth &amp; user consent</a:t>
            </a:r>
            <a:r>
              <a:rPr lang="en-US" sz="1800" dirty="0"/>
              <a:t> : 6 slides (pair with tokens topic)</a:t>
            </a:r>
          </a:p>
          <a:p>
            <a:r>
              <a:rPr lang="en-US" sz="1800" dirty="0">
                <a:hlinkClick r:id="rId8" action="ppaction://hlinksldjump"/>
              </a:rPr>
              <a:t>AAD App Proxy (Hybrid </a:t>
            </a:r>
            <a:r>
              <a:rPr lang="en-US" sz="1800" dirty="0" err="1">
                <a:hlinkClick r:id="rId8" action="ppaction://hlinksldjump"/>
              </a:rPr>
              <a:t>AuthN</a:t>
            </a:r>
            <a:r>
              <a:rPr lang="en-US" sz="1800" dirty="0">
                <a:hlinkClick r:id="rId8" action="ppaction://hlinksldjump"/>
              </a:rPr>
              <a:t>)</a:t>
            </a:r>
            <a:endParaRPr lang="en-US" sz="1800" dirty="0"/>
          </a:p>
          <a:p>
            <a:r>
              <a:rPr lang="en-US" sz="1800" dirty="0">
                <a:hlinkClick r:id="rId9" action="ppaction://hlinksldjump"/>
              </a:rPr>
              <a:t>AAD Device Registration Service</a:t>
            </a:r>
            <a:endParaRPr lang="en-US" sz="1800" dirty="0"/>
          </a:p>
          <a:p>
            <a:r>
              <a:rPr lang="en-US" sz="1800" dirty="0">
                <a:hlinkClick r:id="rId10" action="ppaction://hlinksldjump"/>
              </a:rPr>
              <a:t>AAD Conditional Access: control token issuance</a:t>
            </a:r>
            <a:r>
              <a:rPr lang="en-US" sz="1800" dirty="0"/>
              <a:t> : 3 slides</a:t>
            </a:r>
          </a:p>
          <a:p>
            <a:r>
              <a:rPr lang="en-US" sz="1800" dirty="0">
                <a:hlinkClick r:id="rId11" action="ppaction://hlinksldjump"/>
              </a:rPr>
              <a:t>AAD Roles: PIM, RBAC, AUs</a:t>
            </a:r>
            <a:r>
              <a:rPr lang="en-US" sz="1800" dirty="0"/>
              <a:t> : 1 slide</a:t>
            </a:r>
          </a:p>
          <a:p>
            <a:r>
              <a:rPr lang="en-US" sz="2000" dirty="0">
                <a:hlinkClick r:id="rId12" action="ppaction://hlinksldjump"/>
              </a:rPr>
              <a:t>Hybrid Cloud, DCs, &amp; AAD-DS</a:t>
            </a:r>
            <a:r>
              <a:rPr lang="en-US" sz="2000" dirty="0"/>
              <a:t> : 5 slides</a:t>
            </a:r>
          </a:p>
          <a:p>
            <a:r>
              <a:rPr lang="en-US" sz="2000" dirty="0">
                <a:hlinkClick r:id="rId13" action="ppaction://hlinksldjump"/>
              </a:rPr>
              <a:t>UW Architecture pictures</a:t>
            </a:r>
            <a:r>
              <a:rPr lang="en-US" sz="2000" dirty="0"/>
              <a:t>: 2 slides</a:t>
            </a:r>
          </a:p>
          <a:p>
            <a:r>
              <a:rPr lang="en-US" sz="2000" dirty="0"/>
              <a:t>Other MS deck with lots of architectural pics … </a:t>
            </a:r>
          </a:p>
        </p:txBody>
      </p:sp>
    </p:spTree>
    <p:extLst>
      <p:ext uri="{BB962C8B-B14F-4D97-AF65-F5344CB8AC3E}">
        <p14:creationId xmlns:p14="http://schemas.microsoft.com/office/powerpoint/2010/main" val="2190620339"/>
      </p:ext>
    </p:extLst>
  </p:cSld>
  <p:clrMapOvr>
    <a:masterClrMapping/>
  </p:clrMapOvr>
  <p:transition spd="med">
    <p:strips dir="r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AAD Conditional Access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Policy governs whether a given user can get an AAD access token (to a given AAD app) based on conditions.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Requires AADp1 license per user covered by policy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Most common CA policies (all in use at UW):</a:t>
            </a:r>
          </a:p>
          <a:p>
            <a:r>
              <a:rPr lang="en-US" dirty="0"/>
              <a:t>For users in group A, require MFA for all AAD apps</a:t>
            </a:r>
          </a:p>
          <a:p>
            <a:r>
              <a:rPr lang="en-US" dirty="0"/>
              <a:t>For users in group B, require MFA for all AAD apps except from known locations</a:t>
            </a:r>
          </a:p>
          <a:p>
            <a:r>
              <a:rPr lang="en-US" dirty="0"/>
              <a:t>For users in group C, block access to apps X,Y, &amp; Z</a:t>
            </a:r>
          </a:p>
        </p:txBody>
      </p:sp>
    </p:spTree>
    <p:extLst>
      <p:ext uri="{BB962C8B-B14F-4D97-AF65-F5344CB8AC3E}">
        <p14:creationId xmlns:p14="http://schemas.microsoft.com/office/powerpoint/2010/main" val="2725533719"/>
      </p:ext>
    </p:extLst>
  </p:cSld>
  <p:clrMapOvr>
    <a:masterClrMapping/>
  </p:clrMapOvr>
  <p:transition spd="med">
    <p:strips dir="r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AAD CA: conditions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AAD app?: All or selected</a:t>
            </a:r>
          </a:p>
          <a:p>
            <a:r>
              <a:rPr lang="en-US" dirty="0"/>
              <a:t>User conditions: identity, group membership, session risk, more coming …</a:t>
            </a:r>
          </a:p>
          <a:p>
            <a:r>
              <a:rPr lang="en-US" dirty="0"/>
              <a:t>Device conditions: OS/platform, location (IP range/ country/region), client app, “compliant”, lost/stolen</a:t>
            </a:r>
          </a:p>
          <a:p>
            <a:r>
              <a:rPr lang="en-US" dirty="0"/>
              <a:t>More coming 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962056"/>
      </p:ext>
    </p:extLst>
  </p:cSld>
  <p:clrMapOvr>
    <a:masterClrMapping/>
  </p:clrMapOvr>
  <p:transition spd="med">
    <p:strips dir="r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AAD CA: controls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Access controls: allow sign-in, block sign-in, enforce MFA, “is compliant” (domain-joined), require approved client app, terms of use, 3</a:t>
            </a:r>
            <a:r>
              <a:rPr lang="en-US" baseline="30000" dirty="0"/>
              <a:t>rd</a:t>
            </a:r>
            <a:r>
              <a:rPr lang="en-US" dirty="0"/>
              <a:t> party custom controls, more coming …</a:t>
            </a:r>
          </a:p>
          <a:p>
            <a:r>
              <a:rPr lang="en-US" dirty="0"/>
              <a:t>Session controls: depends on app support (e.g. can’t download data, prevent print)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A3D705-7EF4-4B1C-BCB0-C06ABEC67048}"/>
              </a:ext>
            </a:extLst>
          </p:cNvPr>
          <p:cNvSpPr txBox="1"/>
          <p:nvPr/>
        </p:nvSpPr>
        <p:spPr>
          <a:xfrm>
            <a:off x="8458200" y="647700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hlinkClick r:id="rId2" action="ppaction://hlinksldjump"/>
              </a:rPr>
              <a:t>Return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061117"/>
      </p:ext>
    </p:extLst>
  </p:cSld>
  <p:clrMapOvr>
    <a:masterClrMapping/>
  </p:clrMapOvr>
  <p:transition spd="med">
    <p:strips dir="r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AAD RBAC &amp; Roles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RBAC model:</a:t>
            </a:r>
          </a:p>
          <a:p>
            <a:pPr lvl="1"/>
            <a:r>
              <a:rPr lang="en-US" dirty="0"/>
              <a:t>Role = Scope + permissions</a:t>
            </a:r>
          </a:p>
          <a:p>
            <a:pPr lvl="2"/>
            <a:r>
              <a:rPr lang="en-US" dirty="0"/>
              <a:t>Scope of affected objects: AAD Administrative Units</a:t>
            </a:r>
          </a:p>
          <a:p>
            <a:pPr lvl="2"/>
            <a:r>
              <a:rPr lang="en-US" dirty="0"/>
              <a:t>Incremental permissions defined for AAD objects, AAD applications, or even Azure resources</a:t>
            </a:r>
          </a:p>
          <a:p>
            <a:pPr lvl="1"/>
            <a:r>
              <a:rPr lang="en-US" dirty="0"/>
              <a:t>Assign users or service principals to Roles</a:t>
            </a:r>
          </a:p>
          <a:p>
            <a:r>
              <a:rPr lang="en-US" dirty="0"/>
              <a:t>Today there are a variety of canned AAD roles, Azure roles, O365 roles, </a:t>
            </a:r>
            <a:r>
              <a:rPr lang="en-US" dirty="0" err="1"/>
              <a:t>InTune</a:t>
            </a:r>
            <a:r>
              <a:rPr lang="en-US" dirty="0"/>
              <a:t> roles, and more … all based on the same underlying AAD RBAC platform</a:t>
            </a:r>
          </a:p>
          <a:p>
            <a:r>
              <a:rPr lang="en-US" dirty="0"/>
              <a:t>Administrative Units is major hole currently</a:t>
            </a:r>
          </a:p>
          <a:p>
            <a:pPr lvl="1"/>
            <a:r>
              <a:rPr lang="en-US" dirty="0"/>
              <a:t>Users only, poor ways to provision, limited role usage</a:t>
            </a:r>
          </a:p>
          <a:p>
            <a:r>
              <a:rPr lang="en-US" dirty="0"/>
              <a:t>Future: expect more … custom roles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741AF67-16B1-473F-B01F-16053DFBE6D2}"/>
              </a:ext>
            </a:extLst>
          </p:cNvPr>
          <p:cNvSpPr txBox="1"/>
          <p:nvPr/>
        </p:nvSpPr>
        <p:spPr>
          <a:xfrm>
            <a:off x="8382000" y="647700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hlinkClick r:id="rId2" action="ppaction://hlinksldjump"/>
              </a:rPr>
              <a:t>Return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280800"/>
      </p:ext>
    </p:extLst>
  </p:cSld>
  <p:clrMapOvr>
    <a:masterClrMapping/>
  </p:clrMapOvr>
  <p:transition spd="med">
    <p:strips dir="r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NETID DCs for cloud-based VMs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Why existing design has NETID DCs on private network:</a:t>
            </a:r>
          </a:p>
          <a:p>
            <a:pPr lvl="1"/>
            <a:r>
              <a:rPr lang="en-US" sz="2000" dirty="0"/>
              <a:t>Do you want an off-campus user logon experience of ~6 minutes or 20s?</a:t>
            </a:r>
          </a:p>
          <a:p>
            <a:r>
              <a:rPr lang="en-US" sz="2400" dirty="0"/>
              <a:t>Cloud IaaS servers can join NETID AD like any other computer. </a:t>
            </a:r>
          </a:p>
          <a:p>
            <a:pPr lvl="1"/>
            <a:r>
              <a:rPr lang="en-US" sz="2000" dirty="0"/>
              <a:t>Like any other computer off-campus, they will need VPN connectivity</a:t>
            </a:r>
          </a:p>
          <a:p>
            <a:r>
              <a:rPr lang="en-US" sz="2400" dirty="0"/>
              <a:t>Future possibility: maybe Azure based DCs in a “hub” VNET that your Azure subscription &amp; VNET can peer</a:t>
            </a:r>
          </a:p>
        </p:txBody>
      </p:sp>
    </p:spTree>
    <p:extLst>
      <p:ext uri="{BB962C8B-B14F-4D97-AF65-F5344CB8AC3E}">
        <p14:creationId xmlns:p14="http://schemas.microsoft.com/office/powerpoint/2010/main" val="749420250"/>
      </p:ext>
    </p:extLst>
  </p:cSld>
  <p:clrMapOvr>
    <a:masterClrMapping/>
  </p:clrMapOvr>
  <p:transition spd="med">
    <p:strips dir="r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81E93-2D9D-40A5-B9A4-07B52A0A0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VNET Hub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E483223-CFF0-43B8-A7E4-897EED4F91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743" y="1524000"/>
            <a:ext cx="6876514" cy="510540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3204C38-792C-4C0F-BBC2-622B2638120C}"/>
              </a:ext>
            </a:extLst>
          </p:cNvPr>
          <p:cNvSpPr txBox="1"/>
          <p:nvPr/>
        </p:nvSpPr>
        <p:spPr>
          <a:xfrm>
            <a:off x="8458200" y="647700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hlinkClick r:id="rId3" action="ppaction://hlinksldjump"/>
              </a:rPr>
              <a:t>Return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468030"/>
      </p:ext>
    </p:extLst>
  </p:cSld>
  <p:clrMapOvr>
    <a:masterClrMapping/>
  </p:clrMapOvr>
  <p:transition spd="med">
    <p:strips dir="r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11D45-BD1A-4366-B10C-B806CBDB0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Pic &amp; docs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173F8-92B8-4F53-8F22-093E9E9A82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hlinkClick r:id="rId2"/>
              </a:rPr>
              <a:t>https://docs.microsoft.com/en-us/azure/architecture/reference-architectures/hybrid-networking/shared-services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464671"/>
      </p:ext>
    </p:extLst>
  </p:cSld>
  <p:clrMapOvr>
    <a:masterClrMapping/>
  </p:clrMapOvr>
  <p:transition spd="med">
    <p:strips dir="rd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9B4D3-A0C7-46DE-84C9-08F267ECB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Azure AD Domain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E4D9CC-6547-49F1-B08B-D2FF52FF8C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Pricing: $1.60/h for up to 500K objects, “contact us” for more objects. ~$42K/year.</a:t>
            </a:r>
          </a:p>
          <a:p>
            <a:r>
              <a:rPr lang="en-US" sz="2400" dirty="0"/>
              <a:t>AAD DS has many limitations, especially </a:t>
            </a:r>
            <a:r>
              <a:rPr lang="en-US" sz="2400" u="sng" dirty="0"/>
              <a:t>no delegation</a:t>
            </a:r>
            <a:r>
              <a:rPr lang="en-US" sz="2400" dirty="0"/>
              <a:t>.</a:t>
            </a:r>
          </a:p>
          <a:p>
            <a:r>
              <a:rPr lang="en-US" sz="2400" dirty="0"/>
              <a:t>Best for SaaS apps whose integration technology is LDAP</a:t>
            </a:r>
          </a:p>
          <a:p>
            <a:pPr lvl="1"/>
            <a:r>
              <a:rPr lang="en-US" sz="2000" dirty="0"/>
              <a:t>LDAP should be avoided, if possible</a:t>
            </a:r>
          </a:p>
          <a:p>
            <a:pPr lvl="1"/>
            <a:r>
              <a:rPr lang="en-US" sz="2000" dirty="0"/>
              <a:t>VPN is another option, but not best for variety of reasons</a:t>
            </a:r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863411"/>
      </p:ext>
    </p:extLst>
  </p:cSld>
  <p:clrMapOvr>
    <a:masterClrMapping/>
  </p:clrMapOvr>
  <p:transition spd="med">
    <p:strips dir="rd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AAD-DS: AAD Domain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r>
              <a:rPr lang="en-US" sz="2400" dirty="0"/>
              <a:t>You end up with something like AD-DS, but in the cloud. Has LDAP and Kerberos endpoints.</a:t>
            </a:r>
          </a:p>
          <a:p>
            <a:r>
              <a:rPr lang="en-US" sz="2400" dirty="0"/>
              <a:t>It is automatically provisioned based on AAD data (so no member private groups)</a:t>
            </a:r>
          </a:p>
          <a:p>
            <a:r>
              <a:rPr lang="en-US" sz="2400" dirty="0"/>
              <a:t>You can’t administrate this like AD-DS</a:t>
            </a:r>
          </a:p>
          <a:p>
            <a:pPr lvl="1"/>
            <a:r>
              <a:rPr lang="en-US" sz="2000" dirty="0"/>
              <a:t>No ACLs, </a:t>
            </a:r>
          </a:p>
          <a:p>
            <a:pPr lvl="1"/>
            <a:r>
              <a:rPr lang="en-US" sz="2000" dirty="0"/>
              <a:t>No ability to directly create users/groups,</a:t>
            </a:r>
          </a:p>
          <a:p>
            <a:pPr lvl="1"/>
            <a:r>
              <a:rPr lang="en-US" sz="2000" dirty="0"/>
              <a:t>Only 1 GPO!! </a:t>
            </a:r>
            <a:r>
              <a:rPr lang="en-US" sz="2000" dirty="0">
                <a:sym typeface="Wingdings" panose="05000000000000000000" pitchFamily="2" charset="2"/>
              </a:rPr>
              <a:t></a:t>
            </a:r>
          </a:p>
          <a:p>
            <a:r>
              <a:rPr lang="en-US" sz="2400" dirty="0">
                <a:sym typeface="Wingdings" panose="05000000000000000000" pitchFamily="2" charset="2"/>
              </a:rPr>
              <a:t>The endpoints are on a single Azure VNET</a:t>
            </a:r>
          </a:p>
          <a:p>
            <a:r>
              <a:rPr lang="en-US" sz="2400" dirty="0"/>
              <a:t>Pricing is based on number of objects (we’re off the published scale)</a:t>
            </a:r>
          </a:p>
          <a:p>
            <a:r>
              <a:rPr lang="en-US" sz="2400" dirty="0"/>
              <a:t>Makes sense for specific limited scenarios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Bottom line: it’s likely cheaper to stick DCs in Azure &amp; you remain in control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642118"/>
      </p:ext>
    </p:extLst>
  </p:cSld>
  <p:clrMapOvr>
    <a:masterClrMapping/>
  </p:clrMapOvr>
  <p:transition spd="med">
    <p:strips dir="rd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229600" cy="5105400"/>
          </a:xfrm>
        </p:spPr>
        <p:txBody>
          <a:bodyPr/>
          <a:lstStyle/>
          <a:p>
            <a:r>
              <a:rPr lang="en-US" dirty="0"/>
              <a:t>Significant features added:</a:t>
            </a:r>
          </a:p>
          <a:p>
            <a:pPr lvl="1"/>
            <a:r>
              <a:rPr lang="en-US" dirty="0"/>
              <a:t>LDAPS support, including option to open up this endpoint to internet</a:t>
            </a:r>
          </a:p>
          <a:p>
            <a:pPr lvl="1"/>
            <a:r>
              <a:rPr lang="en-US" dirty="0"/>
              <a:t>Custom OUs possible</a:t>
            </a:r>
          </a:p>
          <a:p>
            <a:pPr lvl="1"/>
            <a:r>
              <a:rPr lang="en-US" dirty="0"/>
              <a:t>AD-integrated DNS management</a:t>
            </a:r>
          </a:p>
          <a:p>
            <a:pPr lvl="1"/>
            <a:r>
              <a:rPr lang="en-US" dirty="0"/>
              <a:t>Non-Windows domain join</a:t>
            </a:r>
          </a:p>
          <a:p>
            <a:pPr lvl="1"/>
            <a:r>
              <a:rPr lang="en-US" dirty="0"/>
              <a:t>Automated </a:t>
            </a:r>
            <a:r>
              <a:rPr lang="en-US" dirty="0" err="1"/>
              <a:t>sidHistory</a:t>
            </a:r>
            <a:r>
              <a:rPr lang="en-US" dirty="0"/>
              <a:t> in provisioning sync</a:t>
            </a:r>
          </a:p>
          <a:p>
            <a:pPr lvl="1"/>
            <a:r>
              <a:rPr lang="en-US" dirty="0"/>
              <a:t>Azure virtual network peering support</a:t>
            </a:r>
          </a:p>
          <a:p>
            <a:r>
              <a:rPr lang="en-US" dirty="0"/>
              <a:t>MS resumes “lift and shift” pitch</a:t>
            </a:r>
          </a:p>
          <a:p>
            <a:pPr marL="0" indent="0">
              <a:buNone/>
            </a:pPr>
            <a:r>
              <a:rPr lang="en-US" sz="3600" dirty="0"/>
              <a:t>Still lacks flexibility and control, </a:t>
            </a:r>
            <a:br>
              <a:rPr lang="en-US" sz="3600" dirty="0"/>
            </a:br>
            <a:r>
              <a:rPr lang="en-US" sz="3600" dirty="0"/>
              <a:t>but looking more interesting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8219" y="2819400"/>
            <a:ext cx="2558072" cy="3879273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620000" cy="838200"/>
          </a:xfrm>
        </p:spPr>
        <p:txBody>
          <a:bodyPr/>
          <a:lstStyle/>
          <a:p>
            <a:r>
              <a:rPr lang="en-US" dirty="0"/>
              <a:t>AAD-DS: GA 10/12/2016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000" y="0"/>
            <a:ext cx="319088" cy="23900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A700EAD-E42A-4A41-8799-285CE14594E9}"/>
              </a:ext>
            </a:extLst>
          </p:cNvPr>
          <p:cNvSpPr txBox="1"/>
          <p:nvPr/>
        </p:nvSpPr>
        <p:spPr>
          <a:xfrm>
            <a:off x="5715000" y="647700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hlinkClick r:id="rId4" action="ppaction://hlinksldjump"/>
              </a:rPr>
              <a:t>Return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621829"/>
      </p:ext>
    </p:extLst>
  </p:cSld>
  <p:clrMapOvr>
    <a:masterClrMapping/>
  </p:clrMapOvr>
  <p:transition spd="med">
    <p:strips dir="r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should a new AAD tenant be Created?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>
                <a:hlinkClick r:id="rId2"/>
              </a:rPr>
              <a:t>https://itconnect.uw.edu/wares/msinf/aad/new-aad-tenant/</a:t>
            </a: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dirty="0"/>
              <a:t>Visit this page! Good background &amp; subscription links</a:t>
            </a:r>
            <a:endParaRPr lang="en-US" sz="40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783" y="1940967"/>
            <a:ext cx="4391742" cy="290564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266" y="4604379"/>
            <a:ext cx="5258534" cy="1095528"/>
          </a:xfrm>
          <a:prstGeom prst="rect">
            <a:avLst/>
          </a:prstGeom>
          <a:effectLst>
            <a:softEdge rad="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000" y="0"/>
            <a:ext cx="319088" cy="23900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EDB0125-1F58-457F-876A-0FCB7D191B75}"/>
              </a:ext>
            </a:extLst>
          </p:cNvPr>
          <p:cNvSpPr txBox="1"/>
          <p:nvPr/>
        </p:nvSpPr>
        <p:spPr>
          <a:xfrm>
            <a:off x="8458200" y="647700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hlinkClick r:id="rId6" action="ppaction://hlinksldjump"/>
              </a:rPr>
              <a:t>Return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335175"/>
      </p:ext>
    </p:extLst>
  </p:cSld>
  <p:clrMapOvr>
    <a:masterClrMapping/>
  </p:clrMapOvr>
  <p:transition spd="med">
    <p:strips dir="rd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280776"/>
            <a:ext cx="8732116" cy="5196224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BD96FC0-B3E2-412E-899B-34D4B1CCBA5A}"/>
              </a:ext>
            </a:extLst>
          </p:cNvPr>
          <p:cNvSpPr txBox="1"/>
          <p:nvPr/>
        </p:nvSpPr>
        <p:spPr>
          <a:xfrm>
            <a:off x="8458200" y="647700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hlinkClick r:id="rId3" action="ppaction://hlinksldjump"/>
              </a:rPr>
              <a:t>Return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114365"/>
      </p:ext>
    </p:extLst>
  </p:cSld>
  <p:clrMapOvr>
    <a:masterClrMapping/>
  </p:clrMapOvr>
  <p:transition spd="med">
    <p:strips dir="rd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77" y="1219200"/>
            <a:ext cx="8060891" cy="5254197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C184A87-FB39-496C-B6A6-19E7CBA8354D}"/>
              </a:ext>
            </a:extLst>
          </p:cNvPr>
          <p:cNvSpPr txBox="1"/>
          <p:nvPr/>
        </p:nvSpPr>
        <p:spPr>
          <a:xfrm>
            <a:off x="8458200" y="647700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hlinkClick r:id="rId3" action="ppaction://hlinksldjump"/>
              </a:rPr>
              <a:t>Return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483028"/>
      </p:ext>
    </p:extLst>
  </p:cSld>
  <p:clrMapOvr>
    <a:masterClrMapping/>
  </p:clrMapOvr>
  <p:transition spd="med">
    <p:strips dir="r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1640D-7691-4A58-B0A9-D2BCAF37B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MFA for Azure AD &amp; O365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4C0125-7455-48CE-A03E-172F18D982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Depends a lot on authentication architecture</a:t>
            </a:r>
          </a:p>
          <a:p>
            <a:r>
              <a:rPr lang="en-US" dirty="0"/>
              <a:t>Depends on what MFA solution you can use: Azure MFA &amp; Duo are common patterns in </a:t>
            </a:r>
            <a:r>
              <a:rPr lang="en-US" dirty="0" err="1"/>
              <a:t>HiEd</a:t>
            </a:r>
            <a:endParaRPr lang="en-US" dirty="0"/>
          </a:p>
          <a:p>
            <a:r>
              <a:rPr lang="en-US" dirty="0"/>
              <a:t>Three architectural decision points:</a:t>
            </a:r>
          </a:p>
          <a:p>
            <a:pPr lvl="1"/>
            <a:r>
              <a:rPr lang="en-US" dirty="0"/>
              <a:t>Where do I trigger the need for MFA?</a:t>
            </a:r>
          </a:p>
          <a:p>
            <a:pPr lvl="2"/>
            <a:r>
              <a:rPr lang="en-US" dirty="0"/>
              <a:t>Conditional Access</a:t>
            </a:r>
          </a:p>
          <a:p>
            <a:pPr lvl="2"/>
            <a:r>
              <a:rPr lang="en-US" dirty="0"/>
              <a:t>External federated </a:t>
            </a:r>
            <a:r>
              <a:rPr lang="en-US" dirty="0" err="1"/>
              <a:t>IdP</a:t>
            </a:r>
            <a:endParaRPr lang="en-US" dirty="0"/>
          </a:p>
          <a:p>
            <a:pPr lvl="1"/>
            <a:r>
              <a:rPr lang="en-US" dirty="0"/>
              <a:t>Where do I enforce MFA?</a:t>
            </a:r>
          </a:p>
          <a:p>
            <a:pPr lvl="2"/>
            <a:r>
              <a:rPr lang="en-US" dirty="0"/>
              <a:t>Conditional Access</a:t>
            </a:r>
          </a:p>
          <a:p>
            <a:pPr lvl="2"/>
            <a:r>
              <a:rPr lang="en-US" dirty="0"/>
              <a:t>External federated </a:t>
            </a:r>
            <a:r>
              <a:rPr lang="en-US" dirty="0" err="1"/>
              <a:t>IdP</a:t>
            </a:r>
            <a:endParaRPr lang="en-US" dirty="0"/>
          </a:p>
          <a:p>
            <a:pPr lvl="1"/>
            <a:r>
              <a:rPr lang="en-US" dirty="0"/>
              <a:t>Do I block legacy authentication?</a:t>
            </a:r>
          </a:p>
          <a:p>
            <a:r>
              <a:rPr lang="en-US" dirty="0"/>
              <a:t>Note: If federated: </a:t>
            </a:r>
          </a:p>
          <a:p>
            <a:pPr lvl="2"/>
            <a:r>
              <a:rPr lang="en-US" dirty="0"/>
              <a:t>Can trigger need with Conditional Access, but enforce MFA external to AAD via tenant configurations switch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159615"/>
      </p:ext>
    </p:extLst>
  </p:cSld>
  <p:clrMapOvr>
    <a:masterClrMapping/>
  </p:clrMapOvr>
  <p:transition spd="med">
    <p:strips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1640D-7691-4A58-B0A9-D2BCAF37B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MFA for Azure AD &amp; O365 @ UW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4C0125-7455-48CE-A03E-172F18D982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Project launched</a:t>
            </a:r>
          </a:p>
          <a:p>
            <a:r>
              <a:rPr lang="en-US" dirty="0"/>
              <a:t>Duo is primary solution; other design in progress</a:t>
            </a:r>
          </a:p>
          <a:p>
            <a:r>
              <a:rPr lang="en-US" dirty="0"/>
              <a:t>Possible outcomes: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Simplify greatly: stop doing federated authentication &amp; move to Password Hash Sync, with different UI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Continue existing double federation arch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“Remember me” to save Duo costs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Might break out legacy auth into separate project</a:t>
            </a:r>
          </a:p>
          <a:p>
            <a:pPr marL="514350" indent="-457200"/>
            <a:r>
              <a:rPr lang="en-US" dirty="0"/>
              <a:t>Certainties:</a:t>
            </a:r>
          </a:p>
          <a:p>
            <a:pPr marL="914400" lvl="1" indent="-457200"/>
            <a:r>
              <a:rPr lang="en-US" dirty="0"/>
              <a:t>Default result of enable: MFA required for all AAD apps</a:t>
            </a:r>
          </a:p>
          <a:p>
            <a:pPr marL="914400" lvl="1" indent="-457200"/>
            <a:r>
              <a:rPr lang="en-US" dirty="0"/>
              <a:t>Legacy clients not compatible = user impact</a:t>
            </a:r>
          </a:p>
          <a:p>
            <a:pPr marL="914400" lvl="1" indent="-457200"/>
            <a:r>
              <a:rPr lang="en-US" dirty="0"/>
              <a:t>Some kind of opt-in to enable</a:t>
            </a:r>
          </a:p>
          <a:p>
            <a:pPr marL="914400" lvl="1" indent="-457200"/>
            <a:r>
              <a:rPr lang="en-US" dirty="0"/>
              <a:t>Conditional Access policies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ED92CD-E98F-4A20-A27E-23110D1CF0B3}"/>
              </a:ext>
            </a:extLst>
          </p:cNvPr>
          <p:cNvSpPr txBox="1"/>
          <p:nvPr/>
        </p:nvSpPr>
        <p:spPr>
          <a:xfrm>
            <a:off x="8458200" y="647700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hlinkClick r:id="rId2" action="ppaction://hlinksldjump"/>
              </a:rPr>
              <a:t>Return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07195"/>
      </p:ext>
    </p:extLst>
  </p:cSld>
  <p:clrMapOvr>
    <a:masterClrMapping/>
  </p:clrMapOvr>
  <p:transition spd="med">
    <p:strips dir="r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AAD Connect (Hybrid Identity)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r>
              <a:rPr lang="en-US" sz="3200" dirty="0"/>
              <a:t>Syncs u</a:t>
            </a:r>
            <a:r>
              <a:rPr lang="en-US" sz="3200" dirty="0">
                <a:sym typeface="Wingdings" panose="05000000000000000000" pitchFamily="2" charset="2"/>
              </a:rPr>
              <a:t>sers, groups, contacts </a:t>
            </a:r>
            <a:r>
              <a:rPr lang="en-US" sz="3200" dirty="0"/>
              <a:t>from AD to AAD</a:t>
            </a:r>
          </a:p>
          <a:p>
            <a:r>
              <a:rPr lang="en-US" sz="3200" dirty="0"/>
              <a:t>Can filter, mostly easily by OU</a:t>
            </a:r>
          </a:p>
          <a:p>
            <a:r>
              <a:rPr lang="en-US" sz="3200" dirty="0"/>
              <a:t>Can do </a:t>
            </a:r>
            <a:r>
              <a:rPr lang="en-US" sz="3200" dirty="0" err="1"/>
              <a:t>pwd</a:t>
            </a:r>
            <a:r>
              <a:rPr lang="en-US" sz="3200" dirty="0"/>
              <a:t> hash sync as fallback option</a:t>
            </a:r>
          </a:p>
          <a:p>
            <a:r>
              <a:rPr lang="en-US" sz="3200" dirty="0"/>
              <a:t>Also where you enable AAD Hybrid Join</a:t>
            </a:r>
          </a:p>
          <a:p>
            <a:r>
              <a:rPr lang="en-US" sz="3200" dirty="0">
                <a:sym typeface="Wingdings" panose="05000000000000000000" pitchFamily="2" charset="2"/>
              </a:rPr>
              <a:t>Bi-directional sync of a few things:</a:t>
            </a:r>
          </a:p>
          <a:p>
            <a:pPr lvl="1"/>
            <a:r>
              <a:rPr lang="en-US" sz="2800" dirty="0">
                <a:sym typeface="Wingdings" panose="05000000000000000000" pitchFamily="2" charset="2"/>
              </a:rPr>
              <a:t>Exchange user attributes for hybrid Exch.</a:t>
            </a:r>
          </a:p>
          <a:p>
            <a:pPr lvl="1"/>
            <a:r>
              <a:rPr lang="en-US" sz="2800" dirty="0">
                <a:sym typeface="Wingdings" panose="05000000000000000000" pitchFamily="2" charset="2"/>
              </a:rPr>
              <a:t>AAD registered devices</a:t>
            </a:r>
          </a:p>
          <a:p>
            <a:pPr lvl="1"/>
            <a:r>
              <a:rPr lang="en-US" sz="2800" dirty="0">
                <a:sym typeface="Wingdings" panose="05000000000000000000" pitchFamily="2" charset="2"/>
              </a:rPr>
              <a:t>Office groups -&gt; AD contacts</a:t>
            </a:r>
          </a:p>
          <a:p>
            <a:r>
              <a:rPr lang="en-US" sz="3200" dirty="0">
                <a:sym typeface="Wingdings" panose="05000000000000000000" pitchFamily="2" charset="2"/>
              </a:rPr>
              <a:t>Failover supported via pre-sync’d AADC server</a:t>
            </a:r>
          </a:p>
          <a:p>
            <a:pPr lvl="1"/>
            <a:endParaRPr lang="en-US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897B166-1F03-456A-B76E-F755F4E9A2C2}"/>
              </a:ext>
            </a:extLst>
          </p:cNvPr>
          <p:cNvSpPr txBox="1"/>
          <p:nvPr/>
        </p:nvSpPr>
        <p:spPr>
          <a:xfrm>
            <a:off x="8458200" y="647700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hlinkClick r:id="rId2" action="ppaction://hlinksldjump"/>
              </a:rPr>
              <a:t>Return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600648"/>
      </p:ext>
    </p:extLst>
  </p:cSld>
  <p:clrMapOvr>
    <a:masterClrMapping/>
  </p:clrMapOvr>
  <p:transition spd="med">
    <p:strips dir="r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AAD B2B	 </a:t>
            </a:r>
            <a:br>
              <a:rPr lang="en-US" dirty="0"/>
            </a:br>
            <a:r>
              <a:rPr lang="en-US" dirty="0"/>
              <a:t>(Provisioning external users 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Ability to invite users from another AAD tenant or Microsoft Accounts to have a “SID” in your tenant. Enables sharing resources that require an AAD logon token from your tenant</a:t>
            </a:r>
          </a:p>
          <a:p>
            <a:r>
              <a:rPr lang="en-US" dirty="0"/>
              <a:t>Email-based invitation to hook up home identity with guest identity in your tenant. Note: “They” don’t need to have an AAD tenant already.</a:t>
            </a:r>
          </a:p>
          <a:p>
            <a:r>
              <a:rPr lang="en-US" dirty="0"/>
              <a:t>This is not-mature</a:t>
            </a:r>
          </a:p>
          <a:p>
            <a:r>
              <a:rPr lang="en-US" dirty="0"/>
              <a:t>But it also is the only way to share without owning identity credentialing for those outside your university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000" y="0"/>
            <a:ext cx="319088" cy="239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372773"/>
      </p:ext>
    </p:extLst>
  </p:cSld>
  <p:clrMapOvr>
    <a:masterClrMapping/>
  </p:clrMapOvr>
  <p:transition spd="med">
    <p:strips dir="r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AAD tokens –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638800"/>
            <a:ext cx="8229600" cy="990600"/>
          </a:xfrm>
        </p:spPr>
        <p:txBody>
          <a:bodyPr/>
          <a:lstStyle/>
          <a:p>
            <a:pPr marL="0" indent="0">
              <a:buNone/>
            </a:pPr>
            <a:r>
              <a:rPr lang="en-US" sz="2000" baseline="30000" dirty="0"/>
              <a:t>References:</a:t>
            </a:r>
            <a:endParaRPr lang="en-US" sz="2000" baseline="30000" dirty="0">
              <a:hlinkClick r:id="rId2"/>
            </a:endParaRPr>
          </a:p>
          <a:p>
            <a:pPr marL="0" indent="0">
              <a:buNone/>
            </a:pPr>
            <a:r>
              <a:rPr lang="en-US" sz="1600" baseline="30000" dirty="0">
                <a:hlinkClick r:id="rId2"/>
              </a:rPr>
              <a:t>https://docs.microsoft.com/en-us/azure/active-directory/active-directory-configurable-token-lifetimes</a:t>
            </a:r>
            <a:endParaRPr lang="en-US" sz="1600" baseline="30000" dirty="0"/>
          </a:p>
          <a:p>
            <a:pPr marL="0" indent="0">
              <a:buNone/>
            </a:pPr>
            <a:r>
              <a:rPr lang="en-US" sz="1600" baseline="30000" dirty="0">
                <a:hlinkClick r:id="rId3"/>
              </a:rPr>
              <a:t>https://jairocadena.com/2016/11/08/how-sso-works-in-windows-10-devices/</a:t>
            </a:r>
            <a:endParaRPr lang="en-US" sz="1600" baseline="30000" dirty="0"/>
          </a:p>
          <a:p>
            <a:pPr marL="0" indent="0">
              <a:buNone/>
            </a:pPr>
            <a:r>
              <a:rPr lang="en-US" sz="1600" baseline="30000" dirty="0">
                <a:hlinkClick r:id="rId4"/>
              </a:rPr>
              <a:t>https://blogs.technet.microsoft.com/educloud/2017/06/14/how-to-kill-an-active-user-session-in-office-365/</a:t>
            </a:r>
            <a:endParaRPr lang="en-US" sz="1600" baseline="30000" dirty="0"/>
          </a:p>
          <a:p>
            <a:pPr marL="0" indent="0">
              <a:buNone/>
            </a:pPr>
            <a:r>
              <a:rPr lang="en-US" sz="1200" baseline="30000" dirty="0"/>
              <a:t>1 </a:t>
            </a:r>
            <a:r>
              <a:rPr lang="en-US" sz="1200" dirty="0"/>
              <a:t>Revocation is a complex topic; don’t rely on this too much w/o a deeper understanding.</a:t>
            </a:r>
            <a:endParaRPr lang="en-US" sz="1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81000" y="1295400"/>
          <a:ext cx="8305800" cy="418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8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Token type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What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Restrictions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sz="1100" dirty="0"/>
                        <a:t>Access tokens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Get access to resource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err="1"/>
                        <a:t>User+client+resource</a:t>
                      </a:r>
                      <a:r>
                        <a:rPr lang="en-US" sz="1100" dirty="0"/>
                        <a:t> bound</a:t>
                      </a:r>
                      <a:r>
                        <a:rPr lang="en-US" sz="1100" baseline="0" dirty="0"/>
                        <a:t>; can’t be reused if any of those change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baseline="0" dirty="0"/>
                        <a:t>Can’t be revoked; can only be deleted by user or expire</a:t>
                      </a:r>
                    </a:p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Refresh token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Get a fresh access token; think</a:t>
                      </a:r>
                      <a:r>
                        <a:rPr lang="en-US" sz="1100" baseline="0" dirty="0"/>
                        <a:t> of it as a cached authorization code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err="1"/>
                        <a:t>User+client</a:t>
                      </a:r>
                      <a:r>
                        <a:rPr lang="en-US" sz="1100" dirty="0"/>
                        <a:t> bound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Can be revoked</a:t>
                      </a:r>
                      <a:r>
                        <a:rPr lang="en-US" sz="1100" baseline="300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ID token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Proof</a:t>
                      </a:r>
                      <a:r>
                        <a:rPr lang="en-US" sz="1100" baseline="0" dirty="0"/>
                        <a:t> of authentication. </a:t>
                      </a:r>
                      <a:r>
                        <a:rPr lang="en-US" sz="1100" dirty="0"/>
                        <a:t>Includes some user profile info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err="1"/>
                        <a:t>User+client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SSO token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Browser cookie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KMSI=yes: persistent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KMSI=no:</a:t>
                      </a:r>
                      <a:r>
                        <a:rPr lang="en-US" sz="1100" baseline="0" dirty="0"/>
                        <a:t> session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Special version of the refresh</a:t>
                      </a:r>
                      <a:r>
                        <a:rPr lang="en-US" sz="1100" baseline="0" dirty="0"/>
                        <a:t> token (I think)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err="1"/>
                        <a:t>User+session</a:t>
                      </a:r>
                      <a:r>
                        <a:rPr lang="en-US" sz="1100" baseline="0" dirty="0"/>
                        <a:t> bound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baseline="0" dirty="0"/>
                        <a:t>Can be revoked</a:t>
                      </a:r>
                      <a:r>
                        <a:rPr lang="en-US" sz="1100" baseline="30000" dirty="0"/>
                        <a:t>1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Primary refresh</a:t>
                      </a:r>
                      <a:r>
                        <a:rPr lang="en-US" sz="1100" baseline="0" dirty="0"/>
                        <a:t> token (PRT)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dirty="0"/>
                        <a:t>Uber</a:t>
                      </a:r>
                      <a:r>
                        <a:rPr lang="en-US" sz="1100" baseline="0" dirty="0"/>
                        <a:t> Refresh/SSO token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dirty="0" err="1"/>
                        <a:t>User+device</a:t>
                      </a:r>
                      <a:r>
                        <a:rPr lang="en-US" sz="1100" baseline="0" dirty="0"/>
                        <a:t> bound</a:t>
                      </a:r>
                      <a:endParaRPr lang="en-US" sz="1100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dirty="0"/>
                        <a:t>Windows</a:t>
                      </a:r>
                      <a:r>
                        <a:rPr lang="en-US" sz="1100" baseline="0" dirty="0"/>
                        <a:t> 10 only</a:t>
                      </a:r>
                      <a:endParaRPr lang="en-US" sz="11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Must be AAD joined (or hybrid)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Can</a:t>
                      </a:r>
                      <a:r>
                        <a:rPr lang="en-US" sz="1100" baseline="0" dirty="0"/>
                        <a:t> only be stopped via: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Deleting</a:t>
                      </a:r>
                      <a:r>
                        <a:rPr lang="en-US" sz="1100" baseline="0" dirty="0"/>
                        <a:t> AAD device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baseline="0" dirty="0"/>
                        <a:t>Disable AAD user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4281609"/>
      </p:ext>
    </p:extLst>
  </p:cSld>
  <p:clrMapOvr>
    <a:masterClrMapping/>
  </p:clrMapOvr>
  <p:transition spd="med">
    <p:strips dir="r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90DE6-716D-48E4-BE0D-57682471F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AAD tokens - 2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31C1D7-0E48-4918-B5E4-79C07CA82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pPr lvl="0"/>
            <a:r>
              <a:rPr lang="en-US" sz="2400" dirty="0"/>
              <a:t>KMSI dialog only governs browser cookie; no=browser session bound, yes=persists across browser sessions</a:t>
            </a:r>
          </a:p>
          <a:p>
            <a:pPr lvl="0"/>
            <a:r>
              <a:rPr lang="en-US" sz="2400" dirty="0"/>
              <a:t>Many of the AAD tokens have long lifetimes</a:t>
            </a:r>
          </a:p>
          <a:p>
            <a:pPr lvl="0"/>
            <a:r>
              <a:rPr lang="en-US" sz="2400" dirty="0"/>
              <a:t>Browsers are not only SW managing Azure AD token, e.g.</a:t>
            </a:r>
          </a:p>
          <a:p>
            <a:pPr lvl="1"/>
            <a:r>
              <a:rPr lang="en-US" sz="2000" dirty="0"/>
              <a:t>iOS: the app, unless MS Authenticator </a:t>
            </a:r>
          </a:p>
          <a:p>
            <a:pPr lvl="1"/>
            <a:r>
              <a:rPr lang="en-US" sz="2000" dirty="0"/>
              <a:t>Windows: depends on OS &amp; Office version</a:t>
            </a:r>
          </a:p>
          <a:p>
            <a:pPr lvl="1"/>
            <a:r>
              <a:rPr lang="en-US" sz="2000" dirty="0"/>
              <a:t>Federation: upstream tokens: UW ADFS &amp; UW Shibboleth</a:t>
            </a:r>
          </a:p>
          <a:p>
            <a:pPr lvl="0"/>
            <a:r>
              <a:rPr lang="en-US" sz="2400" dirty="0"/>
              <a:t>Getting rid of a cached AAD token is problem: need to know the specific client details &amp; the recipe for that specific scenario. </a:t>
            </a:r>
          </a:p>
          <a:p>
            <a:pPr lvl="0"/>
            <a:r>
              <a:rPr lang="en-US" sz="2400" dirty="0"/>
              <a:t>Recent “Outlook” incident, some corrupt cached AAD tokens had to be manually deleted.</a:t>
            </a:r>
          </a:p>
          <a:p>
            <a:pPr lvl="0"/>
            <a:r>
              <a:rPr lang="en-US" sz="2400" dirty="0"/>
              <a:t>Apps have to actually enforce token lifetime; many do not </a:t>
            </a:r>
            <a:r>
              <a:rPr lang="en-US" sz="2400" dirty="0">
                <a:sym typeface="Wingdings" panose="05000000000000000000" pitchFamily="2" charset="2"/>
              </a:rPr>
              <a:t></a:t>
            </a:r>
            <a:endParaRPr lang="en-US" sz="2400" dirty="0"/>
          </a:p>
          <a:p>
            <a:r>
              <a:rPr lang="en-US" sz="2400" dirty="0"/>
              <a:t>There’s a lot more to this</a:t>
            </a:r>
          </a:p>
          <a:p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38FC8B9-E2D2-4D46-96E9-0A4921AD3588}"/>
              </a:ext>
            </a:extLst>
          </p:cNvPr>
          <p:cNvSpPr txBox="1"/>
          <p:nvPr/>
        </p:nvSpPr>
        <p:spPr>
          <a:xfrm>
            <a:off x="8458200" y="647700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hlinkClick r:id="rId2" action="ppaction://hlinksldjump"/>
              </a:rPr>
              <a:t>Return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593223"/>
      </p:ext>
    </p:extLst>
  </p:cSld>
  <p:clrMapOvr>
    <a:masterClrMapping/>
  </p:clrMapOvr>
  <p:transition spd="med">
    <p:strips dir="rd"/>
  </p:transition>
</p:sld>
</file>

<file path=ppt/theme/theme1.xml><?xml version="1.0" encoding="utf-8"?>
<a:theme xmlns:a="http://schemas.openxmlformats.org/drawingml/2006/main" name="UW Nebula Master Template-Try 1">
  <a:themeElements>
    <a:clrScheme name="UW Nebula Master Template-Try 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UW Nebula Master Template-Try 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W Nebula Master Template-Try 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Nebula Master Template-Try 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Nebula Master Template-Try 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Nebula Master Template-Try 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Nebula Master Template-Try 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Nebula Master Template-Try 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Nebula Master Template-Try 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Nebula Master Template-Try 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Nebula Master Template-Try 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Nebula Master Template-Try 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Nebula Master Template-Try 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Nebula Master Template-Try 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49380</TotalTime>
  <Words>2097</Words>
  <Application>Microsoft Office PowerPoint</Application>
  <PresentationFormat>On-screen Show (4:3)</PresentationFormat>
  <Paragraphs>327</Paragraphs>
  <Slides>31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Segoe</vt:lpstr>
      <vt:lpstr>Wingdings</vt:lpstr>
      <vt:lpstr>UW Nebula Master Template-Try 1</vt:lpstr>
      <vt:lpstr>HiEd Panel:  Azure AD/AD/Hybrid  October 2019</vt:lpstr>
      <vt:lpstr>Goal: Informal interaction</vt:lpstr>
      <vt:lpstr>When should a new AAD tenant be Created?</vt:lpstr>
      <vt:lpstr>MFA for Azure AD &amp; O365</vt:lpstr>
      <vt:lpstr>MFA for Azure AD &amp; O365 @ UW</vt:lpstr>
      <vt:lpstr>AAD Connect (Hybrid Identity)</vt:lpstr>
      <vt:lpstr>AAD B2B   (Provisioning external users )</vt:lpstr>
      <vt:lpstr>AAD tokens – 1</vt:lpstr>
      <vt:lpstr>AAD tokens - 2</vt:lpstr>
      <vt:lpstr>Lifetime Policies</vt:lpstr>
      <vt:lpstr>Revocation – events instead of timeout</vt:lpstr>
      <vt:lpstr>AAD Apps: Why - 1</vt:lpstr>
      <vt:lpstr>An AAD app example: step 1</vt:lpstr>
      <vt:lpstr>AAD app example: step 2</vt:lpstr>
      <vt:lpstr>AAD app example: step 3</vt:lpstr>
      <vt:lpstr>AAD Apps: What (basics) - 2</vt:lpstr>
      <vt:lpstr>AAD Apps: Oauth &amp; consent - 3</vt:lpstr>
      <vt:lpstr>AAD App Proxy (Hybrid AuthN)</vt:lpstr>
      <vt:lpstr>AAD Device Registration Service</vt:lpstr>
      <vt:lpstr>AAD Conditional Access</vt:lpstr>
      <vt:lpstr>AAD CA: conditions</vt:lpstr>
      <vt:lpstr>AAD CA: controls</vt:lpstr>
      <vt:lpstr>AAD RBAC &amp; Roles</vt:lpstr>
      <vt:lpstr>NETID DCs for cloud-based VMs</vt:lpstr>
      <vt:lpstr>VNET Hub</vt:lpstr>
      <vt:lpstr>Pic &amp; docs here</vt:lpstr>
      <vt:lpstr>Azure AD Domain Services</vt:lpstr>
      <vt:lpstr>AAD-DS: AAD Domain Services</vt:lpstr>
      <vt:lpstr>AAD-DS: GA 10/12/2016</vt:lpstr>
      <vt:lpstr>PowerPoint Presentation</vt:lpstr>
      <vt:lpstr>PowerPoint Presentation</vt:lpstr>
    </vt:vector>
  </TitlesOfParts>
  <Manager>Jim DeRoest</Manager>
  <Company>University of Washington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Azure AD Customer Advisory Board</dc:title>
  <dc:subject>Windows Infrastructure</dc:subject>
  <dc:creator>David Zazzo</dc:creator>
  <cp:keywords/>
  <cp:lastModifiedBy>Brian Arkills</cp:lastModifiedBy>
  <cp:revision>1453</cp:revision>
  <cp:lastPrinted>2014-10-03T20:34:23Z</cp:lastPrinted>
  <dcterms:created xsi:type="dcterms:W3CDTF">2003-05-05T03:49:52Z</dcterms:created>
  <dcterms:modified xsi:type="dcterms:W3CDTF">2019-10-08T22:06:44Z</dcterms:modified>
  <cp:category>Infrastructure</cp:category>
</cp:coreProperties>
</file>