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Default Extension="gif" ContentType="image/gif"/>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5" r:id="rId1"/>
  </p:sldMasterIdLst>
  <p:notesMasterIdLst>
    <p:notesMasterId r:id="rId21"/>
  </p:notesMasterIdLst>
  <p:handoutMasterIdLst>
    <p:handoutMasterId r:id="rId22"/>
  </p:handoutMasterIdLst>
  <p:sldIdLst>
    <p:sldId id="256" r:id="rId2"/>
    <p:sldId id="267" r:id="rId3"/>
    <p:sldId id="287" r:id="rId4"/>
    <p:sldId id="258" r:id="rId5"/>
    <p:sldId id="262" r:id="rId6"/>
    <p:sldId id="264" r:id="rId7"/>
    <p:sldId id="285" r:id="rId8"/>
    <p:sldId id="274" r:id="rId9"/>
    <p:sldId id="283" r:id="rId10"/>
    <p:sldId id="286" r:id="rId11"/>
    <p:sldId id="277" r:id="rId12"/>
    <p:sldId id="288" r:id="rId13"/>
    <p:sldId id="294" r:id="rId14"/>
    <p:sldId id="289" r:id="rId15"/>
    <p:sldId id="295" r:id="rId16"/>
    <p:sldId id="290" r:id="rId17"/>
    <p:sldId id="291" r:id="rId18"/>
    <p:sldId id="292" r:id="rId19"/>
    <p:sldId id="293" r:id="rId20"/>
  </p:sldIdLst>
  <p:sldSz cx="9144000" cy="6858000" type="screen4x3"/>
  <p:notesSz cx="6997700" cy="92837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B508D"/>
    <a:srgbClr val="4D4D73"/>
    <a:srgbClr val="565680"/>
    <a:srgbClr val="666699"/>
    <a:srgbClr val="F6F5F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699" autoAdjust="0"/>
    <p:restoredTop sz="82531" autoAdjust="0"/>
  </p:normalViewPr>
  <p:slideViewPr>
    <p:cSldViewPr>
      <p:cViewPr varScale="1">
        <p:scale>
          <a:sx n="97" d="100"/>
          <a:sy n="97" d="100"/>
        </p:scale>
        <p:origin x="-45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01" d="100"/>
          <a:sy n="101" d="100"/>
        </p:scale>
        <p:origin x="-1914" y="-102"/>
      </p:cViewPr>
      <p:guideLst>
        <p:guide orient="horz" pos="2924"/>
        <p:guide pos="22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0770" name="Rectangle 2"/>
          <p:cNvSpPr>
            <a:spLocks noGrp="1" noChangeArrowheads="1"/>
          </p:cNvSpPr>
          <p:nvPr>
            <p:ph type="hdr" sz="quarter"/>
          </p:nvPr>
        </p:nvSpPr>
        <p:spPr bwMode="auto">
          <a:xfrm>
            <a:off x="0" y="0"/>
            <a:ext cx="3032337" cy="46450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60771" name="Rectangle 3"/>
          <p:cNvSpPr>
            <a:spLocks noGrp="1" noChangeArrowheads="1"/>
          </p:cNvSpPr>
          <p:nvPr>
            <p:ph type="dt" sz="quarter" idx="1"/>
          </p:nvPr>
        </p:nvSpPr>
        <p:spPr bwMode="auto">
          <a:xfrm>
            <a:off x="3963744" y="0"/>
            <a:ext cx="3032337" cy="46450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60772" name="Rectangle 4"/>
          <p:cNvSpPr>
            <a:spLocks noGrp="1" noChangeArrowheads="1"/>
          </p:cNvSpPr>
          <p:nvPr>
            <p:ph type="ftr" sz="quarter" idx="2"/>
          </p:nvPr>
        </p:nvSpPr>
        <p:spPr bwMode="auto">
          <a:xfrm>
            <a:off x="0" y="8817612"/>
            <a:ext cx="3032337" cy="46450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60773" name="Rectangle 5"/>
          <p:cNvSpPr>
            <a:spLocks noGrp="1" noChangeArrowheads="1"/>
          </p:cNvSpPr>
          <p:nvPr>
            <p:ph type="sldNum" sz="quarter" idx="3"/>
          </p:nvPr>
        </p:nvSpPr>
        <p:spPr bwMode="auto">
          <a:xfrm>
            <a:off x="3963744" y="8817612"/>
            <a:ext cx="3032337" cy="46450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0E080B0-7FA6-4DFA-B64C-A0C79EDB455C}"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3032337" cy="46450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9939" name="Rectangle 3"/>
          <p:cNvSpPr>
            <a:spLocks noGrp="1" noChangeArrowheads="1"/>
          </p:cNvSpPr>
          <p:nvPr>
            <p:ph type="dt" idx="1"/>
          </p:nvPr>
        </p:nvSpPr>
        <p:spPr bwMode="auto">
          <a:xfrm>
            <a:off x="3963744" y="0"/>
            <a:ext cx="3032337" cy="46450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3556" name="Rectangle 4"/>
          <p:cNvSpPr>
            <a:spLocks noGrp="1" noRot="1" noChangeAspect="1" noChangeArrowheads="1" noTextEdit="1"/>
          </p:cNvSpPr>
          <p:nvPr>
            <p:ph type="sldImg" idx="2"/>
          </p:nvPr>
        </p:nvSpPr>
        <p:spPr bwMode="auto">
          <a:xfrm>
            <a:off x="1177925" y="695325"/>
            <a:ext cx="4641850" cy="3481388"/>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699770" y="4410392"/>
            <a:ext cx="5598160" cy="417734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8817612"/>
            <a:ext cx="4431877" cy="46450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800">
                <a:latin typeface="Segoe" pitchFamily="34" charset="0"/>
                <a:cs typeface="Arial" charset="0"/>
              </a:defRPr>
            </a:lvl1pPr>
          </a:lstStyle>
          <a:p>
            <a:pPr>
              <a:defRPr/>
            </a:pPr>
            <a:r>
              <a:rPr lang="en-US"/>
              <a:t>©2006 University of Washington. All rights reserved.</a:t>
            </a:r>
          </a:p>
          <a:p>
            <a:pPr>
              <a:defRPr/>
            </a:pPr>
            <a:r>
              <a:rPr lang="en-US"/>
              <a:t>This presentation is for informational purposes only. </a:t>
            </a:r>
          </a:p>
          <a:p>
            <a:pPr>
              <a:defRPr/>
            </a:pPr>
            <a:r>
              <a:rPr lang="en-US"/>
              <a:t>The University of Washington makes no warranties, express or implied, in this summary.</a:t>
            </a:r>
          </a:p>
        </p:txBody>
      </p:sp>
      <p:sp>
        <p:nvSpPr>
          <p:cNvPr id="39943" name="Rectangle 7"/>
          <p:cNvSpPr>
            <a:spLocks noGrp="1" noChangeArrowheads="1"/>
          </p:cNvSpPr>
          <p:nvPr>
            <p:ph type="sldNum" sz="quarter" idx="5"/>
          </p:nvPr>
        </p:nvSpPr>
        <p:spPr bwMode="auto">
          <a:xfrm>
            <a:off x="5986921" y="8817612"/>
            <a:ext cx="1009160" cy="46450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1DA60AB-AB93-4DBD-85B8-35F1632CBCCD}" type="slidenum">
              <a:rPr lang="en-US"/>
              <a:pPr>
                <a:defRPr/>
              </a:pPr>
              <a:t>‹#›</a:t>
            </a:fld>
            <a:endParaRPr 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technet2.microsoft.com/WindowsServer/en/Library/b4d96434-0fde-4370-bd29-39e4b3cc7da81033.mspx"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6"/>
          <p:cNvSpPr>
            <a:spLocks noGrp="1" noChangeArrowheads="1"/>
          </p:cNvSpPr>
          <p:nvPr>
            <p:ph type="ftr" sz="quarter" idx="4"/>
          </p:nvPr>
        </p:nvSpPr>
        <p:spPr>
          <a:noFill/>
        </p:spPr>
        <p:txBody>
          <a:bodyPr/>
          <a:lstStyle/>
          <a:p>
            <a:pPr eaLnBrk="1" hangingPunct="1"/>
            <a:r>
              <a:rPr lang="en-US" smtClean="0"/>
              <a:t>©2006 University of Washington. All rights reserved.</a:t>
            </a:r>
          </a:p>
          <a:p>
            <a:r>
              <a:rPr lang="en-US" smtClean="0"/>
              <a:t>This presentation is for informational purposes only. </a:t>
            </a:r>
          </a:p>
          <a:p>
            <a:r>
              <a:rPr lang="en-US" smtClean="0"/>
              <a:t>The University of Washington makes no warranties, express or implied, in this summary.</a:t>
            </a:r>
          </a:p>
        </p:txBody>
      </p:sp>
      <p:sp>
        <p:nvSpPr>
          <p:cNvPr id="24579" name="Rectangle 7"/>
          <p:cNvSpPr>
            <a:spLocks noGrp="1" noChangeArrowheads="1"/>
          </p:cNvSpPr>
          <p:nvPr>
            <p:ph type="sldNum" sz="quarter" idx="5"/>
          </p:nvPr>
        </p:nvSpPr>
        <p:spPr>
          <a:noFill/>
        </p:spPr>
        <p:txBody>
          <a:bodyPr/>
          <a:lstStyle/>
          <a:p>
            <a:fld id="{DAB4D564-59A3-4034-8402-9C16460C4CCC}" type="slidenum">
              <a:rPr lang="en-US" smtClean="0"/>
              <a:pPr/>
              <a:t>1</a:t>
            </a:fld>
            <a:endParaRPr lang="en-US" smtClean="0"/>
          </a:p>
        </p:txBody>
      </p:sp>
      <p:sp>
        <p:nvSpPr>
          <p:cNvPr id="24580" name="Rectangle 2"/>
          <p:cNvSpPr>
            <a:spLocks noGrp="1" noRot="1" noChangeAspect="1" noChangeArrowheads="1" noTextEdit="1"/>
          </p:cNvSpPr>
          <p:nvPr>
            <p:ph type="sldImg"/>
          </p:nvPr>
        </p:nvSpPr>
        <p:spPr>
          <a:ln/>
        </p:spPr>
      </p:sp>
      <p:sp>
        <p:nvSpPr>
          <p:cNvPr id="2458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pPr>
              <a:defRPr/>
            </a:pPr>
            <a:r>
              <a:rPr lang="en-US" smtClean="0"/>
              <a:t>©2006 University of Washington. All rights reserved.</a:t>
            </a:r>
          </a:p>
          <a:p>
            <a:pPr>
              <a:defRPr/>
            </a:pPr>
            <a:r>
              <a:rPr lang="en-US" smtClean="0"/>
              <a:t>This presentation is for informational purposes only. </a:t>
            </a:r>
          </a:p>
          <a:p>
            <a:pPr>
              <a:defRPr/>
            </a:pPr>
            <a:r>
              <a:rPr lang="en-US" smtClean="0"/>
              <a:t>The University of Washington makes no warranties, express or implied, in this summary.</a:t>
            </a:r>
            <a:endParaRPr lang="en-US"/>
          </a:p>
        </p:txBody>
      </p:sp>
      <p:sp>
        <p:nvSpPr>
          <p:cNvPr id="5" name="Slide Number Placeholder 4"/>
          <p:cNvSpPr>
            <a:spLocks noGrp="1"/>
          </p:cNvSpPr>
          <p:nvPr>
            <p:ph type="sldNum" sz="quarter" idx="11"/>
          </p:nvPr>
        </p:nvSpPr>
        <p:spPr/>
        <p:txBody>
          <a:bodyPr/>
          <a:lstStyle/>
          <a:p>
            <a:pPr>
              <a:defRPr/>
            </a:pPr>
            <a:fld id="{31DA60AB-AB93-4DBD-85B8-35F1632CBCCD}"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6"/>
          <p:cNvSpPr>
            <a:spLocks noGrp="1" noChangeArrowheads="1"/>
          </p:cNvSpPr>
          <p:nvPr>
            <p:ph type="ftr" sz="quarter" idx="4"/>
          </p:nvPr>
        </p:nvSpPr>
        <p:spPr>
          <a:noFill/>
        </p:spPr>
        <p:txBody>
          <a:bodyPr/>
          <a:lstStyle/>
          <a:p>
            <a:pPr eaLnBrk="1" hangingPunct="1"/>
            <a:r>
              <a:rPr lang="en-US" smtClean="0"/>
              <a:t>©2006 University of Washington. All rights reserved.</a:t>
            </a:r>
          </a:p>
          <a:p>
            <a:r>
              <a:rPr lang="en-US" smtClean="0"/>
              <a:t>This presentation is for informational purposes only. </a:t>
            </a:r>
          </a:p>
          <a:p>
            <a:r>
              <a:rPr lang="en-US" smtClean="0"/>
              <a:t>The University of Washington makes no warranties, express or implied, in this summary.</a:t>
            </a:r>
          </a:p>
        </p:txBody>
      </p:sp>
      <p:sp>
        <p:nvSpPr>
          <p:cNvPr id="43011" name="Rectangle 7"/>
          <p:cNvSpPr>
            <a:spLocks noGrp="1" noChangeArrowheads="1"/>
          </p:cNvSpPr>
          <p:nvPr>
            <p:ph type="sldNum" sz="quarter" idx="5"/>
          </p:nvPr>
        </p:nvSpPr>
        <p:spPr>
          <a:noFill/>
        </p:spPr>
        <p:txBody>
          <a:bodyPr/>
          <a:lstStyle/>
          <a:p>
            <a:fld id="{72E9A18A-711A-4AA0-BD15-8C9352DE1C0D}" type="slidenum">
              <a:rPr lang="en-US" smtClean="0"/>
              <a:pPr/>
              <a:t>11</a:t>
            </a:fld>
            <a:endParaRPr lang="en-US" smtClean="0"/>
          </a:p>
        </p:txBody>
      </p:sp>
      <p:sp>
        <p:nvSpPr>
          <p:cNvPr id="43012" name="Rectangle 2"/>
          <p:cNvSpPr>
            <a:spLocks noGrp="1" noRot="1" noChangeAspect="1" noChangeArrowheads="1" noTextEdit="1"/>
          </p:cNvSpPr>
          <p:nvPr>
            <p:ph type="sldImg"/>
          </p:nvPr>
        </p:nvSpPr>
        <p:spPr>
          <a:ln/>
        </p:spPr>
      </p:sp>
      <p:sp>
        <p:nvSpPr>
          <p:cNvPr id="4301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*=Anyone with a computer</a:t>
            </a:r>
            <a:r>
              <a:rPr lang="en-US" baseline="0" dirty="0" smtClean="0"/>
              <a:t> that trusts your domain can setup a shared resource that permits access to a group with hidden membership, publish the resource via some mechanism, then watch the audit logs to see who successfully connects.</a:t>
            </a:r>
          </a:p>
          <a:p>
            <a:r>
              <a:rPr lang="en-US" baseline="0" dirty="0" smtClean="0"/>
              <a:t>#=Similar to above; anyone with a shared resource can inspect the contents of security tokens passed to them via impersonation for domain-based group membership information. </a:t>
            </a:r>
          </a:p>
          <a:p>
            <a:endParaRPr lang="en-US" baseline="0" dirty="0" smtClean="0"/>
          </a:p>
          <a:p>
            <a:r>
              <a:rPr lang="en-US" baseline="0" dirty="0" smtClean="0"/>
              <a:t>Technically, in both scenarios the user has some control; they choose where they go, and therefore who they pass their credentials and membership onto, but this knowledge isn’t especially apparent to most users.</a:t>
            </a:r>
            <a:endParaRPr lang="en-US" dirty="0"/>
          </a:p>
        </p:txBody>
      </p:sp>
      <p:sp>
        <p:nvSpPr>
          <p:cNvPr id="4" name="Footer Placeholder 3"/>
          <p:cNvSpPr>
            <a:spLocks noGrp="1"/>
          </p:cNvSpPr>
          <p:nvPr>
            <p:ph type="ftr" sz="quarter" idx="10"/>
          </p:nvPr>
        </p:nvSpPr>
        <p:spPr/>
        <p:txBody>
          <a:bodyPr/>
          <a:lstStyle/>
          <a:p>
            <a:pPr>
              <a:defRPr/>
            </a:pPr>
            <a:r>
              <a:rPr lang="en-US" smtClean="0"/>
              <a:t>©2006 University of Washington. All rights reserved.</a:t>
            </a:r>
          </a:p>
          <a:p>
            <a:pPr>
              <a:defRPr/>
            </a:pPr>
            <a:r>
              <a:rPr lang="en-US" smtClean="0"/>
              <a:t>This presentation is for informational purposes only. </a:t>
            </a:r>
          </a:p>
          <a:p>
            <a:pPr>
              <a:defRPr/>
            </a:pPr>
            <a:r>
              <a:rPr lang="en-US" smtClean="0"/>
              <a:t>The University of Washington makes no warranties, express or implied, in this summary.</a:t>
            </a:r>
            <a:endParaRPr lang="en-US"/>
          </a:p>
        </p:txBody>
      </p:sp>
      <p:sp>
        <p:nvSpPr>
          <p:cNvPr id="5" name="Slide Number Placeholder 4"/>
          <p:cNvSpPr>
            <a:spLocks noGrp="1"/>
          </p:cNvSpPr>
          <p:nvPr>
            <p:ph type="sldNum" sz="quarter" idx="11"/>
          </p:nvPr>
        </p:nvSpPr>
        <p:spPr/>
        <p:txBody>
          <a:bodyPr/>
          <a:lstStyle/>
          <a:p>
            <a:pPr>
              <a:defRPr/>
            </a:pPr>
            <a:fld id="{31DA60AB-AB93-4DBD-85B8-35F1632CBCCD}" type="slidenum">
              <a:rPr lang="en-US" smtClean="0"/>
              <a:pPr>
                <a:defRPr/>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 Might need to replace Domain Users with Authenticated</a:t>
            </a:r>
            <a:r>
              <a:rPr lang="en-US" baseline="0" dirty="0" smtClean="0"/>
              <a:t> Users if you trust other domains</a:t>
            </a:r>
            <a:endParaRPr lang="en-US" dirty="0"/>
          </a:p>
        </p:txBody>
      </p:sp>
      <p:sp>
        <p:nvSpPr>
          <p:cNvPr id="4" name="Footer Placeholder 3"/>
          <p:cNvSpPr>
            <a:spLocks noGrp="1"/>
          </p:cNvSpPr>
          <p:nvPr>
            <p:ph type="ftr" sz="quarter" idx="10"/>
          </p:nvPr>
        </p:nvSpPr>
        <p:spPr/>
        <p:txBody>
          <a:bodyPr/>
          <a:lstStyle/>
          <a:p>
            <a:pPr>
              <a:defRPr/>
            </a:pPr>
            <a:r>
              <a:rPr lang="en-US" smtClean="0"/>
              <a:t>©2006 University of Washington. All rights reserved.</a:t>
            </a:r>
          </a:p>
          <a:p>
            <a:pPr>
              <a:defRPr/>
            </a:pPr>
            <a:r>
              <a:rPr lang="en-US" smtClean="0"/>
              <a:t>This presentation is for informational purposes only. </a:t>
            </a:r>
          </a:p>
          <a:p>
            <a:pPr>
              <a:defRPr/>
            </a:pPr>
            <a:r>
              <a:rPr lang="en-US" smtClean="0"/>
              <a:t>The University of Washington makes no warranties, express or implied, in this summary.</a:t>
            </a:r>
            <a:endParaRPr lang="en-US"/>
          </a:p>
        </p:txBody>
      </p:sp>
      <p:sp>
        <p:nvSpPr>
          <p:cNvPr id="5" name="Slide Number Placeholder 4"/>
          <p:cNvSpPr>
            <a:spLocks noGrp="1"/>
          </p:cNvSpPr>
          <p:nvPr>
            <p:ph type="sldNum" sz="quarter" idx="11"/>
          </p:nvPr>
        </p:nvSpPr>
        <p:spPr/>
        <p:txBody>
          <a:bodyPr/>
          <a:lstStyle/>
          <a:p>
            <a:pPr>
              <a:defRPr/>
            </a:pPr>
            <a:fld id="{31DA60AB-AB93-4DBD-85B8-35F1632CBCCD}" type="slidenum">
              <a:rPr lang="en-US" smtClean="0"/>
              <a:pPr>
                <a:defRPr/>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visual basic, but it’s very easy to convert to C#</a:t>
            </a:r>
            <a:r>
              <a:rPr lang="en-US" baseline="0" dirty="0" smtClean="0"/>
              <a:t> or pretty much any other </a:t>
            </a:r>
            <a:r>
              <a:rPr lang="en-US" baseline="0" dirty="0" err="1" smtClean="0"/>
              <a:t>.net</a:t>
            </a:r>
            <a:r>
              <a:rPr lang="en-US" baseline="0" dirty="0" smtClean="0"/>
              <a:t> language</a:t>
            </a:r>
            <a:endParaRPr lang="en-US" dirty="0"/>
          </a:p>
        </p:txBody>
      </p:sp>
      <p:sp>
        <p:nvSpPr>
          <p:cNvPr id="4" name="Footer Placeholder 3"/>
          <p:cNvSpPr>
            <a:spLocks noGrp="1"/>
          </p:cNvSpPr>
          <p:nvPr>
            <p:ph type="ftr" sz="quarter" idx="10"/>
          </p:nvPr>
        </p:nvSpPr>
        <p:spPr/>
        <p:txBody>
          <a:bodyPr/>
          <a:lstStyle/>
          <a:p>
            <a:pPr>
              <a:defRPr/>
            </a:pPr>
            <a:r>
              <a:rPr lang="en-US" smtClean="0"/>
              <a:t>©2006 University of Washington. All rights reserved.</a:t>
            </a:r>
          </a:p>
          <a:p>
            <a:pPr>
              <a:defRPr/>
            </a:pPr>
            <a:r>
              <a:rPr lang="en-US" smtClean="0"/>
              <a:t>This presentation is for informational purposes only. </a:t>
            </a:r>
          </a:p>
          <a:p>
            <a:pPr>
              <a:defRPr/>
            </a:pPr>
            <a:r>
              <a:rPr lang="en-US" smtClean="0"/>
              <a:t>The University of Washington makes no warranties, express or implied, in this summary.</a:t>
            </a:r>
            <a:endParaRPr lang="en-US"/>
          </a:p>
        </p:txBody>
      </p:sp>
      <p:sp>
        <p:nvSpPr>
          <p:cNvPr id="5" name="Slide Number Placeholder 4"/>
          <p:cNvSpPr>
            <a:spLocks noGrp="1"/>
          </p:cNvSpPr>
          <p:nvPr>
            <p:ph type="sldNum" sz="quarter" idx="11"/>
          </p:nvPr>
        </p:nvSpPr>
        <p:spPr/>
        <p:txBody>
          <a:bodyPr/>
          <a:lstStyle/>
          <a:p>
            <a:pPr>
              <a:defRPr/>
            </a:pPr>
            <a:fld id="{31DA60AB-AB93-4DBD-85B8-35F1632CBCCD}" type="slidenum">
              <a:rPr lang="en-US" smtClean="0"/>
              <a:pPr>
                <a:defRPr/>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pPr>
              <a:defRPr/>
            </a:pPr>
            <a:r>
              <a:rPr lang="en-US" smtClean="0"/>
              <a:t>©2006 University of Washington. All rights reserved.</a:t>
            </a:r>
          </a:p>
          <a:p>
            <a:pPr>
              <a:defRPr/>
            </a:pPr>
            <a:r>
              <a:rPr lang="en-US" smtClean="0"/>
              <a:t>This presentation is for informational purposes only. </a:t>
            </a:r>
          </a:p>
          <a:p>
            <a:pPr>
              <a:defRPr/>
            </a:pPr>
            <a:r>
              <a:rPr lang="en-US" smtClean="0"/>
              <a:t>The University of Washington makes no warranties, express or implied, in this summary.</a:t>
            </a:r>
            <a:endParaRPr lang="en-US"/>
          </a:p>
        </p:txBody>
      </p:sp>
      <p:sp>
        <p:nvSpPr>
          <p:cNvPr id="5" name="Slide Number Placeholder 4"/>
          <p:cNvSpPr>
            <a:spLocks noGrp="1"/>
          </p:cNvSpPr>
          <p:nvPr>
            <p:ph type="sldNum" sz="quarter" idx="11"/>
          </p:nvPr>
        </p:nvSpPr>
        <p:spPr/>
        <p:txBody>
          <a:bodyPr/>
          <a:lstStyle/>
          <a:p>
            <a:pPr>
              <a:defRPr/>
            </a:pPr>
            <a:fld id="{31DA60AB-AB93-4DBD-85B8-35F1632CBCCD}" type="slidenum">
              <a:rPr lang="en-US" smtClean="0"/>
              <a:pPr>
                <a:defRPr/>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pPr>
              <a:defRPr/>
            </a:pPr>
            <a:r>
              <a:rPr lang="en-US" smtClean="0"/>
              <a:t>©2006 University of Washington. All rights reserved.</a:t>
            </a:r>
          </a:p>
          <a:p>
            <a:pPr>
              <a:defRPr/>
            </a:pPr>
            <a:r>
              <a:rPr lang="en-US" smtClean="0"/>
              <a:t>This presentation is for informational purposes only. </a:t>
            </a:r>
          </a:p>
          <a:p>
            <a:pPr>
              <a:defRPr/>
            </a:pPr>
            <a:r>
              <a:rPr lang="en-US" smtClean="0"/>
              <a:t>The University of Washington makes no warranties, express or implied, in this summary.</a:t>
            </a:r>
            <a:endParaRPr lang="en-US"/>
          </a:p>
        </p:txBody>
      </p:sp>
      <p:sp>
        <p:nvSpPr>
          <p:cNvPr id="5" name="Slide Number Placeholder 4"/>
          <p:cNvSpPr>
            <a:spLocks noGrp="1"/>
          </p:cNvSpPr>
          <p:nvPr>
            <p:ph type="sldNum" sz="quarter" idx="11"/>
          </p:nvPr>
        </p:nvSpPr>
        <p:spPr/>
        <p:txBody>
          <a:bodyPr/>
          <a:lstStyle/>
          <a:p>
            <a:pPr>
              <a:defRPr/>
            </a:pPr>
            <a:fld id="{31DA60AB-AB93-4DBD-85B8-35F1632CBCCD}" type="slidenum">
              <a:rPr lang="en-US" smtClean="0"/>
              <a:pPr>
                <a:defRPr/>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6"/>
          <p:cNvSpPr>
            <a:spLocks noGrp="1" noChangeArrowheads="1"/>
          </p:cNvSpPr>
          <p:nvPr>
            <p:ph type="ftr" sz="quarter" idx="4"/>
          </p:nvPr>
        </p:nvSpPr>
        <p:spPr>
          <a:noFill/>
        </p:spPr>
        <p:txBody>
          <a:bodyPr/>
          <a:lstStyle/>
          <a:p>
            <a:pPr eaLnBrk="1" hangingPunct="1"/>
            <a:r>
              <a:rPr lang="en-US" smtClean="0"/>
              <a:t>©2006 University of Washington. All rights reserved.</a:t>
            </a:r>
          </a:p>
          <a:p>
            <a:r>
              <a:rPr lang="en-US" smtClean="0"/>
              <a:t>This presentation is for informational purposes only. </a:t>
            </a:r>
          </a:p>
          <a:p>
            <a:r>
              <a:rPr lang="en-US" smtClean="0"/>
              <a:t>The University of Washington makes no warranties, express or implied, in this summary.</a:t>
            </a:r>
          </a:p>
        </p:txBody>
      </p:sp>
      <p:sp>
        <p:nvSpPr>
          <p:cNvPr id="43011" name="Rectangle 7"/>
          <p:cNvSpPr>
            <a:spLocks noGrp="1" noChangeArrowheads="1"/>
          </p:cNvSpPr>
          <p:nvPr>
            <p:ph type="sldNum" sz="quarter" idx="5"/>
          </p:nvPr>
        </p:nvSpPr>
        <p:spPr>
          <a:noFill/>
        </p:spPr>
        <p:txBody>
          <a:bodyPr/>
          <a:lstStyle/>
          <a:p>
            <a:fld id="{72E9A18A-711A-4AA0-BD15-8C9352DE1C0D}" type="slidenum">
              <a:rPr lang="en-US" smtClean="0"/>
              <a:pPr/>
              <a:t>19</a:t>
            </a:fld>
            <a:endParaRPr lang="en-US" smtClean="0"/>
          </a:p>
        </p:txBody>
      </p:sp>
      <p:sp>
        <p:nvSpPr>
          <p:cNvPr id="43012" name="Rectangle 2"/>
          <p:cNvSpPr>
            <a:spLocks noGrp="1" noRot="1" noChangeAspect="1" noChangeArrowheads="1" noTextEdit="1"/>
          </p:cNvSpPr>
          <p:nvPr>
            <p:ph type="sldImg"/>
          </p:nvPr>
        </p:nvSpPr>
        <p:spPr>
          <a:ln/>
        </p:spPr>
      </p:sp>
      <p:sp>
        <p:nvSpPr>
          <p:cNvPr id="4301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6"/>
          <p:cNvSpPr>
            <a:spLocks noGrp="1" noChangeArrowheads="1"/>
          </p:cNvSpPr>
          <p:nvPr>
            <p:ph type="ftr" sz="quarter" idx="4"/>
          </p:nvPr>
        </p:nvSpPr>
        <p:spPr>
          <a:noFill/>
        </p:spPr>
        <p:txBody>
          <a:bodyPr/>
          <a:lstStyle/>
          <a:p>
            <a:pPr eaLnBrk="1" hangingPunct="1"/>
            <a:r>
              <a:rPr lang="en-US" smtClean="0"/>
              <a:t>©2006 University of Washington. All rights reserved.</a:t>
            </a:r>
          </a:p>
          <a:p>
            <a:r>
              <a:rPr lang="en-US" smtClean="0"/>
              <a:t>This presentation is for informational purposes only. </a:t>
            </a:r>
          </a:p>
          <a:p>
            <a:r>
              <a:rPr lang="en-US" smtClean="0"/>
              <a:t>The University of Washington makes no warranties, express or implied, in this summary.</a:t>
            </a:r>
          </a:p>
        </p:txBody>
      </p:sp>
      <p:sp>
        <p:nvSpPr>
          <p:cNvPr id="25603" name="Rectangle 7"/>
          <p:cNvSpPr>
            <a:spLocks noGrp="1" noChangeArrowheads="1"/>
          </p:cNvSpPr>
          <p:nvPr>
            <p:ph type="sldNum" sz="quarter" idx="5"/>
          </p:nvPr>
        </p:nvSpPr>
        <p:spPr>
          <a:noFill/>
        </p:spPr>
        <p:txBody>
          <a:bodyPr/>
          <a:lstStyle/>
          <a:p>
            <a:fld id="{196B22A7-E728-4C8F-90EB-C4FE800335D8}" type="slidenum">
              <a:rPr lang="en-US" smtClean="0"/>
              <a:pPr/>
              <a:t>2</a:t>
            </a:fld>
            <a:endParaRPr lang="en-US" smtClean="0"/>
          </a:p>
        </p:txBody>
      </p:sp>
      <p:sp>
        <p:nvSpPr>
          <p:cNvPr id="25604" name="Rectangle 2"/>
          <p:cNvSpPr>
            <a:spLocks noGrp="1" noRot="1" noChangeAspect="1" noChangeArrowheads="1" noTextEdit="1"/>
          </p:cNvSpPr>
          <p:nvPr>
            <p:ph type="sldImg"/>
          </p:nvPr>
        </p:nvSpPr>
        <p:spPr>
          <a:ln/>
        </p:spPr>
      </p:sp>
      <p:sp>
        <p:nvSpPr>
          <p:cNvPr id="25605"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6"/>
          <p:cNvSpPr>
            <a:spLocks noGrp="1" noChangeArrowheads="1"/>
          </p:cNvSpPr>
          <p:nvPr>
            <p:ph type="ftr" sz="quarter" idx="4"/>
          </p:nvPr>
        </p:nvSpPr>
        <p:spPr>
          <a:noFill/>
        </p:spPr>
        <p:txBody>
          <a:bodyPr/>
          <a:lstStyle/>
          <a:p>
            <a:pPr eaLnBrk="1" hangingPunct="1"/>
            <a:r>
              <a:rPr lang="en-US" smtClean="0"/>
              <a:t>©2006 University of Washington. All rights reserved.</a:t>
            </a:r>
          </a:p>
          <a:p>
            <a:r>
              <a:rPr lang="en-US" smtClean="0"/>
              <a:t>This presentation is for informational purposes only. </a:t>
            </a:r>
          </a:p>
          <a:p>
            <a:r>
              <a:rPr lang="en-US" smtClean="0"/>
              <a:t>The University of Washington makes no warranties, express or implied, in this summary.</a:t>
            </a:r>
          </a:p>
        </p:txBody>
      </p:sp>
      <p:sp>
        <p:nvSpPr>
          <p:cNvPr id="25603" name="Rectangle 7"/>
          <p:cNvSpPr>
            <a:spLocks noGrp="1" noChangeArrowheads="1"/>
          </p:cNvSpPr>
          <p:nvPr>
            <p:ph type="sldNum" sz="quarter" idx="5"/>
          </p:nvPr>
        </p:nvSpPr>
        <p:spPr>
          <a:noFill/>
        </p:spPr>
        <p:txBody>
          <a:bodyPr/>
          <a:lstStyle/>
          <a:p>
            <a:fld id="{196B22A7-E728-4C8F-90EB-C4FE800335D8}" type="slidenum">
              <a:rPr lang="en-US" smtClean="0"/>
              <a:pPr/>
              <a:t>3</a:t>
            </a:fld>
            <a:endParaRPr lang="en-US" smtClean="0"/>
          </a:p>
        </p:txBody>
      </p:sp>
      <p:sp>
        <p:nvSpPr>
          <p:cNvPr id="25604" name="Rectangle 2"/>
          <p:cNvSpPr>
            <a:spLocks noGrp="1" noRot="1" noChangeAspect="1" noChangeArrowheads="1" noTextEdit="1"/>
          </p:cNvSpPr>
          <p:nvPr>
            <p:ph type="sldImg"/>
          </p:nvPr>
        </p:nvSpPr>
        <p:spPr>
          <a:ln/>
        </p:spPr>
      </p:sp>
      <p:sp>
        <p:nvSpPr>
          <p:cNvPr id="25605"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6"/>
          <p:cNvSpPr>
            <a:spLocks noGrp="1" noChangeArrowheads="1"/>
          </p:cNvSpPr>
          <p:nvPr>
            <p:ph type="ftr" sz="quarter" idx="4"/>
          </p:nvPr>
        </p:nvSpPr>
        <p:spPr>
          <a:noFill/>
        </p:spPr>
        <p:txBody>
          <a:bodyPr/>
          <a:lstStyle/>
          <a:p>
            <a:pPr eaLnBrk="1" hangingPunct="1"/>
            <a:r>
              <a:rPr lang="en-US" smtClean="0"/>
              <a:t>©2006 University of Washington. All rights reserved.</a:t>
            </a:r>
          </a:p>
          <a:p>
            <a:r>
              <a:rPr lang="en-US" smtClean="0"/>
              <a:t>This presentation is for informational purposes only. </a:t>
            </a:r>
          </a:p>
          <a:p>
            <a:r>
              <a:rPr lang="en-US" smtClean="0"/>
              <a:t>The University of Washington makes no warranties, express or implied, in this summary.</a:t>
            </a:r>
          </a:p>
        </p:txBody>
      </p:sp>
      <p:sp>
        <p:nvSpPr>
          <p:cNvPr id="27651" name="Rectangle 7"/>
          <p:cNvSpPr>
            <a:spLocks noGrp="1" noChangeArrowheads="1"/>
          </p:cNvSpPr>
          <p:nvPr>
            <p:ph type="sldNum" sz="quarter" idx="5"/>
          </p:nvPr>
        </p:nvSpPr>
        <p:spPr>
          <a:noFill/>
        </p:spPr>
        <p:txBody>
          <a:bodyPr/>
          <a:lstStyle/>
          <a:p>
            <a:fld id="{927CEBAD-84C7-42B8-8BF5-38F23FA11248}" type="slidenum">
              <a:rPr lang="en-US" smtClean="0"/>
              <a:pPr/>
              <a:t>4</a:t>
            </a:fld>
            <a:endParaRPr lang="en-US" smtClean="0"/>
          </a:p>
        </p:txBody>
      </p:sp>
      <p:sp>
        <p:nvSpPr>
          <p:cNvPr id="27652" name="Rectangle 2"/>
          <p:cNvSpPr>
            <a:spLocks noGrp="1" noRot="1" noChangeAspect="1" noChangeArrowheads="1" noTextEdit="1"/>
          </p:cNvSpPr>
          <p:nvPr>
            <p:ph type="sldImg"/>
          </p:nvPr>
        </p:nvSpPr>
        <p:spPr>
          <a:ln/>
        </p:spPr>
      </p:sp>
      <p:sp>
        <p:nvSpPr>
          <p:cNvPr id="27653" name="Rectangle 3"/>
          <p:cNvSpPr>
            <a:spLocks noGrp="1" noChangeArrowheads="1"/>
          </p:cNvSpPr>
          <p:nvPr>
            <p:ph type="body" idx="1"/>
          </p:nvPr>
        </p:nvSpPr>
        <p:spPr>
          <a:noFill/>
          <a:ln/>
        </p:spPr>
        <p:txBody>
          <a:bodyPr/>
          <a:lstStyle/>
          <a:p>
            <a:pPr marL="228600" indent="-228600"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6"/>
          <p:cNvSpPr>
            <a:spLocks noGrp="1" noChangeArrowheads="1"/>
          </p:cNvSpPr>
          <p:nvPr>
            <p:ph type="ftr" sz="quarter" idx="4"/>
          </p:nvPr>
        </p:nvSpPr>
        <p:spPr>
          <a:noFill/>
        </p:spPr>
        <p:txBody>
          <a:bodyPr/>
          <a:lstStyle/>
          <a:p>
            <a:pPr eaLnBrk="1" hangingPunct="1"/>
            <a:r>
              <a:rPr lang="en-US" smtClean="0"/>
              <a:t>©2006 University of Washington. All rights reserved.</a:t>
            </a:r>
          </a:p>
          <a:p>
            <a:r>
              <a:rPr lang="en-US" smtClean="0"/>
              <a:t>This presentation is for informational purposes only. </a:t>
            </a:r>
          </a:p>
          <a:p>
            <a:r>
              <a:rPr lang="en-US" smtClean="0"/>
              <a:t>The University of Washington makes no warranties, express or implied, in this summary.</a:t>
            </a:r>
          </a:p>
        </p:txBody>
      </p:sp>
      <p:sp>
        <p:nvSpPr>
          <p:cNvPr id="29699" name="Rectangle 7"/>
          <p:cNvSpPr>
            <a:spLocks noGrp="1" noChangeArrowheads="1"/>
          </p:cNvSpPr>
          <p:nvPr>
            <p:ph type="sldNum" sz="quarter" idx="5"/>
          </p:nvPr>
        </p:nvSpPr>
        <p:spPr>
          <a:noFill/>
        </p:spPr>
        <p:txBody>
          <a:bodyPr/>
          <a:lstStyle/>
          <a:p>
            <a:fld id="{57E28508-F425-46E0-AF3D-A87353DEF136}" type="slidenum">
              <a:rPr lang="en-US" smtClean="0"/>
              <a:pPr/>
              <a:t>5</a:t>
            </a:fld>
            <a:endParaRPr lang="en-US" smtClean="0"/>
          </a:p>
        </p:txBody>
      </p:sp>
      <p:sp>
        <p:nvSpPr>
          <p:cNvPr id="29700" name="Rectangle 2"/>
          <p:cNvSpPr>
            <a:spLocks noGrp="1" noRot="1" noChangeAspect="1" noChangeArrowheads="1" noTextEdit="1"/>
          </p:cNvSpPr>
          <p:nvPr>
            <p:ph type="sldImg"/>
          </p:nvPr>
        </p:nvSpPr>
        <p:spPr>
          <a:ln/>
        </p:spPr>
      </p:sp>
      <p:sp>
        <p:nvSpPr>
          <p:cNvPr id="29701" name="Rectangle 3"/>
          <p:cNvSpPr>
            <a:spLocks noGrp="1" noChangeArrowheads="1"/>
          </p:cNvSpPr>
          <p:nvPr>
            <p:ph type="body" idx="1"/>
          </p:nvPr>
        </p:nvSpPr>
        <p:spPr>
          <a:noFill/>
          <a:ln/>
        </p:spPr>
        <p:txBody>
          <a:bodyPr/>
          <a:lstStyle/>
          <a:p>
            <a:pPr marL="228600" marR="0" indent="-228600" algn="l" defTabSz="914400" rtl="0" eaLnBrk="1" fontAlgn="base" latinLnBrk="0" hangingPunct="1">
              <a:lnSpc>
                <a:spcPct val="100000"/>
              </a:lnSpc>
              <a:spcBef>
                <a:spcPct val="30000"/>
              </a:spcBef>
              <a:spcAft>
                <a:spcPct val="0"/>
              </a:spcAft>
              <a:buClrTx/>
              <a:buSzTx/>
              <a:buFontTx/>
              <a:buNone/>
              <a:tabLst/>
              <a:defRPr/>
            </a:pPr>
            <a:endParaRPr lang="en-US" sz="1200"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6"/>
          <p:cNvSpPr>
            <a:spLocks noGrp="1" noChangeArrowheads="1"/>
          </p:cNvSpPr>
          <p:nvPr>
            <p:ph type="ftr" sz="quarter" idx="4"/>
          </p:nvPr>
        </p:nvSpPr>
        <p:spPr>
          <a:noFill/>
        </p:spPr>
        <p:txBody>
          <a:bodyPr/>
          <a:lstStyle/>
          <a:p>
            <a:pPr eaLnBrk="1" hangingPunct="1"/>
            <a:r>
              <a:rPr lang="en-US" smtClean="0"/>
              <a:t>©2006 University of Washington. All rights reserved.</a:t>
            </a:r>
          </a:p>
          <a:p>
            <a:r>
              <a:rPr lang="en-US" smtClean="0"/>
              <a:t>This presentation is for informational purposes only. </a:t>
            </a:r>
          </a:p>
          <a:p>
            <a:r>
              <a:rPr lang="en-US" smtClean="0"/>
              <a:t>The University of Washington makes no warranties, express or implied, in this summary.</a:t>
            </a:r>
          </a:p>
        </p:txBody>
      </p:sp>
      <p:sp>
        <p:nvSpPr>
          <p:cNvPr id="32771" name="Rectangle 7"/>
          <p:cNvSpPr>
            <a:spLocks noGrp="1" noChangeArrowheads="1"/>
          </p:cNvSpPr>
          <p:nvPr>
            <p:ph type="sldNum" sz="quarter" idx="5"/>
          </p:nvPr>
        </p:nvSpPr>
        <p:spPr>
          <a:noFill/>
        </p:spPr>
        <p:txBody>
          <a:bodyPr/>
          <a:lstStyle/>
          <a:p>
            <a:fld id="{50F71768-5C55-4257-9C51-403D400C91E2}" type="slidenum">
              <a:rPr lang="en-US" smtClean="0"/>
              <a:pPr/>
              <a:t>6</a:t>
            </a:fld>
            <a:endParaRPr lang="en-US" smtClean="0"/>
          </a:p>
        </p:txBody>
      </p:sp>
      <p:sp>
        <p:nvSpPr>
          <p:cNvPr id="32772" name="Rectangle 2"/>
          <p:cNvSpPr>
            <a:spLocks noGrp="1" noRot="1" noChangeAspect="1" noChangeArrowheads="1" noTextEdit="1"/>
          </p:cNvSpPr>
          <p:nvPr>
            <p:ph type="sldImg"/>
          </p:nvPr>
        </p:nvSpPr>
        <p:spPr>
          <a:ln/>
        </p:spPr>
      </p:sp>
      <p:sp>
        <p:nvSpPr>
          <p:cNvPr id="32773" name="Rectangle 3"/>
          <p:cNvSpPr>
            <a:spLocks noGrp="1" noChangeArrowheads="1"/>
          </p:cNvSpPr>
          <p:nvPr>
            <p:ph type="body" idx="1"/>
          </p:nvPr>
        </p:nvSpPr>
        <p:spPr>
          <a:noFill/>
          <a:ln/>
        </p:spPr>
        <p:txBody>
          <a:bodyPr/>
          <a:lstStyle/>
          <a:p>
            <a:pPr marL="228600" indent="-228600" eaLnBrk="1" hangingPunct="1"/>
            <a:r>
              <a:rPr lang="en-US" dirty="0" err="1" smtClean="0"/>
              <a:t>Downlevel</a:t>
            </a:r>
            <a:r>
              <a:rPr lang="en-US" baseline="0" dirty="0" smtClean="0"/>
              <a:t> clients: W2K SP3 or earlier, XP SP1 or earlier</a:t>
            </a:r>
          </a:p>
          <a:p>
            <a:pPr marL="228600" indent="-228600" eaLnBrk="1" hangingPunct="1"/>
            <a:endParaRPr lang="en-US" baseline="0" dirty="0" smtClean="0"/>
          </a:p>
          <a:p>
            <a:pPr marL="228600" indent="-228600" eaLnBrk="1" hangingPunct="1"/>
            <a:r>
              <a:rPr lang="en-US" baseline="0" dirty="0" smtClean="0"/>
              <a:t>Domain drop-down works for forest root domains, but not any other domains in forest. This is because:</a:t>
            </a:r>
          </a:p>
          <a:p>
            <a:pPr marL="228600" indent="-228600" eaLnBrk="1" hangingPunct="1">
              <a:buAutoNum type="alphaLcParenR"/>
            </a:pPr>
            <a:r>
              <a:rPr lang="en-US" baseline="0" dirty="0" smtClean="0"/>
              <a:t>No dynamic polling of other forest’s GC for new domains</a:t>
            </a:r>
          </a:p>
          <a:p>
            <a:pPr marL="228600" indent="-228600" eaLnBrk="1" hangingPunct="1">
              <a:buAutoNum type="alphaLcParenR"/>
            </a:pPr>
            <a:r>
              <a:rPr lang="en-US" baseline="0" dirty="0" smtClean="0"/>
              <a:t>Would require a collision resolution algorithm for the </a:t>
            </a:r>
            <a:r>
              <a:rPr lang="en-US" baseline="0" dirty="0" err="1" smtClean="0"/>
              <a:t>netbios</a:t>
            </a:r>
            <a:r>
              <a:rPr lang="en-US" baseline="0" dirty="0" smtClean="0"/>
              <a:t> domain name between the two forests (and any other forest trusts!!)</a:t>
            </a:r>
          </a:p>
          <a:p>
            <a:pPr marL="228600" indent="-228600" eaLnBrk="1" hangingPunct="1">
              <a:buAutoNum type="alphaLcParenR"/>
            </a:pPr>
            <a:r>
              <a:rPr lang="en-US" baseline="0" dirty="0" smtClean="0"/>
              <a:t>Newer Windows </a:t>
            </a:r>
            <a:r>
              <a:rPr lang="en-US" baseline="0" dirty="0" err="1" smtClean="0"/>
              <a:t>OSes</a:t>
            </a:r>
            <a:r>
              <a:rPr lang="en-US" baseline="0" dirty="0" smtClean="0"/>
              <a:t> have done away with the domain drop-down, making the </a:t>
            </a:r>
            <a:r>
              <a:rPr lang="en-US" baseline="0" dirty="0" err="1" smtClean="0"/>
              <a:t>netbios</a:t>
            </a:r>
            <a:r>
              <a:rPr lang="en-US" baseline="0" dirty="0" smtClean="0"/>
              <a:t> domain name less visible</a:t>
            </a:r>
          </a:p>
          <a:p>
            <a:pPr marL="228600" indent="-228600" eaLnBrk="1" hangingPunct="1">
              <a:buAutoNum type="alphaLcParenR"/>
            </a:pPr>
            <a:r>
              <a:rPr lang="en-US" baseline="0" dirty="0" smtClean="0"/>
              <a:t>There is a </a:t>
            </a:r>
            <a:r>
              <a:rPr lang="en-US" baseline="0" dirty="0" err="1" smtClean="0"/>
              <a:t>objectclass</a:t>
            </a:r>
            <a:r>
              <a:rPr lang="en-US" baseline="0" dirty="0" smtClean="0"/>
              <a:t>=</a:t>
            </a:r>
            <a:r>
              <a:rPr lang="en-US" baseline="0" dirty="0" err="1" smtClean="0"/>
              <a:t>trustedDomain</a:t>
            </a:r>
            <a:r>
              <a:rPr lang="en-US" baseline="0" dirty="0" smtClean="0"/>
              <a:t> object created only in the forest root domain and this object is detected by one step of the algorithm to populate the domain drop-down list. For any given computer, it only checks it’s domain’s </a:t>
            </a:r>
            <a:r>
              <a:rPr lang="en-US" baseline="0" dirty="0" err="1" smtClean="0"/>
              <a:t>trustedDomain</a:t>
            </a:r>
            <a:r>
              <a:rPr lang="en-US" baseline="0" dirty="0" smtClean="0"/>
              <a:t> objects.</a:t>
            </a:r>
          </a:p>
          <a:p>
            <a:pPr marL="228600" indent="-228600" eaLnBrk="1" hangingPunct="1">
              <a:buAutoNum type="alphaLcParenR"/>
            </a:pPr>
            <a:endParaRPr lang="en-US" baseline="0" dirty="0" smtClean="0"/>
          </a:p>
          <a:p>
            <a:pPr marL="228600" indent="-228600" eaLnBrk="1" hangingPunct="1">
              <a:buNone/>
            </a:pPr>
            <a:r>
              <a:rPr lang="en-US" baseline="0" dirty="0" smtClean="0"/>
              <a:t>No … the registry key which populates the domain name for a cross-realm Kerberos trust will not enable you to populate the domain name in non-forest root domains with forest trusts. In fact, if you try this you will break all interactive logins on that computer.</a:t>
            </a:r>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6"/>
          <p:cNvSpPr>
            <a:spLocks noGrp="1" noChangeArrowheads="1"/>
          </p:cNvSpPr>
          <p:nvPr>
            <p:ph type="ftr" sz="quarter" idx="4"/>
          </p:nvPr>
        </p:nvSpPr>
        <p:spPr>
          <a:noFill/>
        </p:spPr>
        <p:txBody>
          <a:bodyPr/>
          <a:lstStyle/>
          <a:p>
            <a:pPr eaLnBrk="1" hangingPunct="1"/>
            <a:r>
              <a:rPr lang="en-US" smtClean="0"/>
              <a:t>©2006 University of Washington. All rights reserved.</a:t>
            </a:r>
          </a:p>
          <a:p>
            <a:r>
              <a:rPr lang="en-US" smtClean="0"/>
              <a:t>This presentation is for informational purposes only. </a:t>
            </a:r>
          </a:p>
          <a:p>
            <a:r>
              <a:rPr lang="en-US" smtClean="0"/>
              <a:t>The University of Washington makes no warranties, express or implied, in this summary.</a:t>
            </a:r>
          </a:p>
        </p:txBody>
      </p:sp>
      <p:sp>
        <p:nvSpPr>
          <p:cNvPr id="38915" name="Rectangle 7"/>
          <p:cNvSpPr>
            <a:spLocks noGrp="1" noChangeArrowheads="1"/>
          </p:cNvSpPr>
          <p:nvPr>
            <p:ph type="sldNum" sz="quarter" idx="5"/>
          </p:nvPr>
        </p:nvSpPr>
        <p:spPr>
          <a:noFill/>
        </p:spPr>
        <p:txBody>
          <a:bodyPr/>
          <a:lstStyle/>
          <a:p>
            <a:fld id="{9D401A77-7ED1-4886-A192-297C579CB29E}" type="slidenum">
              <a:rPr lang="en-US" smtClean="0"/>
              <a:pPr/>
              <a:t>7</a:t>
            </a:fld>
            <a:endParaRPr lang="en-US" smtClean="0"/>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r>
              <a:rPr lang="en-US" dirty="0" smtClean="0"/>
              <a:t>By choosing 'selective authentication', users from the trusted domain are not members of the dynamic 'Authenticated Users' group. Administrators must explicitly grant the 'allowed to authenticate' permission on the AD computer object to the users/groups in the trusted domain for each computer object you want to allow those users to login to. While this can be a great option to limit where users in the trusted forest can login, such as a scenario where a student lab should have access (but the rest of the domain shouldn't), it does comes with the cost of needing to explicitly allow their use on each individual computer. </a:t>
            </a:r>
          </a:p>
          <a:p>
            <a:r>
              <a:rPr lang="en-US" dirty="0" smtClean="0"/>
              <a:t>The Windows Server </a:t>
            </a:r>
            <a:r>
              <a:rPr lang="en-US" dirty="0" err="1" smtClean="0"/>
              <a:t>TechCenter</a:t>
            </a:r>
            <a:r>
              <a:rPr lang="en-US" dirty="0" smtClean="0"/>
              <a:t> has a great description of how to do that:</a:t>
            </a:r>
            <a:br>
              <a:rPr lang="en-US" dirty="0" smtClean="0"/>
            </a:br>
            <a:r>
              <a:rPr lang="en-US" dirty="0" smtClean="0">
                <a:hlinkClick r:id="rId3"/>
              </a:rPr>
              <a:t>Grant the Allowed to Authenticate permission on computers in the trusting domain or forest</a:t>
            </a:r>
            <a:r>
              <a:rPr lang="en-US" dirty="0" smtClean="0"/>
              <a: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6"/>
          <p:cNvSpPr>
            <a:spLocks noGrp="1" noChangeArrowheads="1"/>
          </p:cNvSpPr>
          <p:nvPr>
            <p:ph type="ftr" sz="quarter" idx="4"/>
          </p:nvPr>
        </p:nvSpPr>
        <p:spPr>
          <a:noFill/>
        </p:spPr>
        <p:txBody>
          <a:bodyPr/>
          <a:lstStyle/>
          <a:p>
            <a:pPr eaLnBrk="1" hangingPunct="1"/>
            <a:r>
              <a:rPr lang="en-US" smtClean="0"/>
              <a:t>©2006 University of Washington. All rights reserved.</a:t>
            </a:r>
          </a:p>
          <a:p>
            <a:r>
              <a:rPr lang="en-US" smtClean="0"/>
              <a:t>This presentation is for informational purposes only. </a:t>
            </a:r>
          </a:p>
          <a:p>
            <a:r>
              <a:rPr lang="en-US" smtClean="0"/>
              <a:t>The University of Washington makes no warranties, express or implied, in this summary.</a:t>
            </a:r>
          </a:p>
        </p:txBody>
      </p:sp>
      <p:sp>
        <p:nvSpPr>
          <p:cNvPr id="35843" name="Rectangle 7"/>
          <p:cNvSpPr>
            <a:spLocks noGrp="1" noChangeArrowheads="1"/>
          </p:cNvSpPr>
          <p:nvPr>
            <p:ph type="sldNum" sz="quarter" idx="5"/>
          </p:nvPr>
        </p:nvSpPr>
        <p:spPr>
          <a:noFill/>
        </p:spPr>
        <p:txBody>
          <a:bodyPr/>
          <a:lstStyle/>
          <a:p>
            <a:fld id="{7586F7C8-DA1F-4D21-88D9-975974C0C62D}" type="slidenum">
              <a:rPr lang="en-US" smtClean="0"/>
              <a:pPr/>
              <a:t>8</a:t>
            </a:fld>
            <a:endParaRPr lang="en-US" smtClean="0"/>
          </a:p>
        </p:txBody>
      </p:sp>
      <p:sp>
        <p:nvSpPr>
          <p:cNvPr id="35844" name="Rectangle 2"/>
          <p:cNvSpPr>
            <a:spLocks noGrp="1" noRot="1" noChangeAspect="1" noChangeArrowheads="1" noTextEdit="1"/>
          </p:cNvSpPr>
          <p:nvPr>
            <p:ph type="sldImg"/>
          </p:nvPr>
        </p:nvSpPr>
        <p:spPr>
          <a:ln/>
        </p:spPr>
      </p:sp>
      <p:sp>
        <p:nvSpPr>
          <p:cNvPr id="35845" name="Rectangle 3"/>
          <p:cNvSpPr>
            <a:spLocks noGrp="1" noChangeArrowheads="1"/>
          </p:cNvSpPr>
          <p:nvPr>
            <p:ph type="body" idx="1"/>
          </p:nvPr>
        </p:nvSpPr>
        <p:spPr>
          <a:noFill/>
          <a:ln/>
        </p:spPr>
        <p:txBody>
          <a:bodyPr/>
          <a:lstStyle/>
          <a:p>
            <a:pPr marL="228600" indent="-228600" eaLnBrk="1" hangingPunct="1"/>
            <a:r>
              <a:rPr lang="en-US" dirty="0" smtClean="0"/>
              <a:t>Lines in blue indicate group membership possibilities. Lines in red indicate ACL possibilities. </a:t>
            </a:r>
          </a:p>
          <a:p>
            <a:pPr marL="228600" indent="-228600" eaLnBrk="1" hangingPunct="1"/>
            <a:endParaRPr lang="en-US" dirty="0" smtClean="0"/>
          </a:p>
          <a:p>
            <a:pPr marL="228600" indent="-228600" eaLnBrk="1" hangingPunct="1"/>
            <a:r>
              <a:rPr lang="en-US" dirty="0" smtClean="0"/>
              <a:t>Only the Forest A-Domain X (AX) column shows all intra-domain possibilities. </a:t>
            </a:r>
          </a:p>
          <a:p>
            <a:pPr marL="228600" indent="-228600" eaLnBrk="1" hangingPunct="1"/>
            <a:r>
              <a:rPr lang="en-US" dirty="0" smtClean="0"/>
              <a:t>The interaction between AX and BY shows cross-domain plus cross-forest possibilities. </a:t>
            </a:r>
          </a:p>
          <a:p>
            <a:pPr marL="228600" indent="-228600" eaLnBrk="1" hangingPunct="1"/>
            <a:r>
              <a:rPr lang="en-US" dirty="0" smtClean="0"/>
              <a:t>The interaction between BY and BZ shows cross-domain, </a:t>
            </a:r>
            <a:r>
              <a:rPr lang="en-US" dirty="0" err="1" smtClean="0"/>
              <a:t>intraforest</a:t>
            </a:r>
            <a:r>
              <a:rPr lang="en-US" dirty="0" smtClean="0"/>
              <a:t> possibilities. </a:t>
            </a:r>
          </a:p>
          <a:p>
            <a:pPr marL="228600" indent="-228600" eaLnBrk="1" hangingPunct="1"/>
            <a:endParaRPr lang="en-US" dirty="0" smtClean="0"/>
          </a:p>
          <a:p>
            <a:pPr marL="228600" indent="-228600" eaLnBrk="1" hangingPunct="1"/>
            <a:r>
              <a:rPr lang="en-US" dirty="0" smtClean="0"/>
              <a:t>Downloadable copy of </a:t>
            </a:r>
            <a:r>
              <a:rPr lang="en-US" smtClean="0"/>
              <a:t>this picture: http://www.netid.washington.edu/documentation/images/groups.jpg</a:t>
            </a:r>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6"/>
          <p:cNvSpPr>
            <a:spLocks noGrp="1" noChangeArrowheads="1"/>
          </p:cNvSpPr>
          <p:nvPr>
            <p:ph type="ftr" sz="quarter" idx="4"/>
          </p:nvPr>
        </p:nvSpPr>
        <p:spPr>
          <a:noFill/>
        </p:spPr>
        <p:txBody>
          <a:bodyPr/>
          <a:lstStyle/>
          <a:p>
            <a:pPr eaLnBrk="1" hangingPunct="1"/>
            <a:r>
              <a:rPr lang="en-US" smtClean="0"/>
              <a:t>©2006 University of Washington. All rights reserved.</a:t>
            </a:r>
          </a:p>
          <a:p>
            <a:r>
              <a:rPr lang="en-US" smtClean="0"/>
              <a:t>This presentation is for informational purposes only. </a:t>
            </a:r>
          </a:p>
          <a:p>
            <a:r>
              <a:rPr lang="en-US" smtClean="0"/>
              <a:t>The University of Washington makes no warranties, express or implied, in this summary.</a:t>
            </a:r>
          </a:p>
        </p:txBody>
      </p:sp>
      <p:sp>
        <p:nvSpPr>
          <p:cNvPr id="40963" name="Rectangle 7"/>
          <p:cNvSpPr>
            <a:spLocks noGrp="1" noChangeArrowheads="1"/>
          </p:cNvSpPr>
          <p:nvPr>
            <p:ph type="sldNum" sz="quarter" idx="5"/>
          </p:nvPr>
        </p:nvSpPr>
        <p:spPr>
          <a:noFill/>
        </p:spPr>
        <p:txBody>
          <a:bodyPr/>
          <a:lstStyle/>
          <a:p>
            <a:fld id="{9E5FE9A1-634C-484E-A299-C3D1E6B2535C}" type="slidenum">
              <a:rPr lang="en-US" smtClean="0"/>
              <a:pPr/>
              <a:t>9</a:t>
            </a:fld>
            <a:endParaRPr lang="en-US" smtClean="0"/>
          </a:p>
        </p:txBody>
      </p:sp>
      <p:sp>
        <p:nvSpPr>
          <p:cNvPr id="40964" name="Rectangle 2"/>
          <p:cNvSpPr>
            <a:spLocks noGrp="1" noRot="1" noChangeAspect="1" noChangeArrowheads="1" noTextEdit="1"/>
          </p:cNvSpPr>
          <p:nvPr>
            <p:ph type="sldImg"/>
          </p:nvPr>
        </p:nvSpPr>
        <p:spPr>
          <a:ln/>
        </p:spPr>
      </p:sp>
      <p:sp>
        <p:nvSpPr>
          <p:cNvPr id="40965" name="Rectangle 3"/>
          <p:cNvSpPr>
            <a:spLocks noGrp="1" noChangeArrowheads="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dirty="0" smtClean="0"/>
              <a:t>* Additionally a range of dynamic RPC ports for the RPC endpoint </a:t>
            </a:r>
            <a:r>
              <a:rPr lang="en-US" sz="1200" dirty="0" err="1" smtClean="0"/>
              <a:t>mapper</a:t>
            </a:r>
            <a:r>
              <a:rPr lang="en-US" sz="1200" dirty="0" smtClean="0"/>
              <a:t> needs access </a:t>
            </a:r>
            <a:r>
              <a:rPr lang="en-US" sz="1200" i="1" dirty="0" smtClean="0"/>
              <a:t>if you want to be able to do trust validation. </a:t>
            </a:r>
            <a:r>
              <a:rPr lang="en-US" sz="1200" dirty="0" smtClean="0"/>
              <a:t>By default, this is a large set of ports, but you can limit it to a much smaller set. See the Microsoft whitepaper http://download.microsoft.com/download/c/a/3/ca3647b8-9948-4f92-8637-fcb8fdfa3de0/ADSegment_IPSec_W2K.doc (in appendix E) for more on that.</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barkills.png"/>
          <p:cNvPicPr>
            <a:picLocks noChangeAspect="1"/>
          </p:cNvPicPr>
          <p:nvPr userDrawn="1"/>
        </p:nvPicPr>
        <p:blipFill>
          <a:blip r:embed="rId2"/>
          <a:srcRect/>
          <a:stretch>
            <a:fillRect/>
          </a:stretch>
        </p:blipFill>
        <p:spPr bwMode="auto">
          <a:xfrm>
            <a:off x="0" y="1947863"/>
            <a:ext cx="9144000" cy="1785937"/>
          </a:xfrm>
          <a:prstGeom prst="rect">
            <a:avLst/>
          </a:prstGeom>
          <a:noFill/>
          <a:ln w="9525">
            <a:noFill/>
            <a:miter lim="800000"/>
            <a:headEnd/>
            <a:tailEnd/>
          </a:ln>
        </p:spPr>
      </p:pic>
      <p:pic>
        <p:nvPicPr>
          <p:cNvPr id="5" name="Picture 8" descr="uw-logo-on-black"/>
          <p:cNvPicPr>
            <a:picLocks noChangeAspect="1" noChangeArrowheads="1"/>
          </p:cNvPicPr>
          <p:nvPr userDrawn="1"/>
        </p:nvPicPr>
        <p:blipFill>
          <a:blip r:embed="rId3"/>
          <a:srcRect/>
          <a:stretch>
            <a:fillRect/>
          </a:stretch>
        </p:blipFill>
        <p:spPr bwMode="auto">
          <a:xfrm>
            <a:off x="6781800" y="6096000"/>
            <a:ext cx="2235200" cy="650875"/>
          </a:xfrm>
          <a:prstGeom prst="rect">
            <a:avLst/>
          </a:prstGeom>
          <a:noFill/>
          <a:ln w="9525">
            <a:noFill/>
            <a:miter lim="800000"/>
            <a:headEnd/>
            <a:tailEnd/>
          </a:ln>
        </p:spPr>
      </p:pic>
      <p:pic>
        <p:nvPicPr>
          <p:cNvPr id="6" name="Picture 9" descr="cnc_logo_onblack"/>
          <p:cNvPicPr>
            <a:picLocks noChangeAspect="1" noChangeArrowheads="1"/>
          </p:cNvPicPr>
          <p:nvPr userDrawn="1"/>
        </p:nvPicPr>
        <p:blipFill>
          <a:blip r:embed="rId4"/>
          <a:srcRect/>
          <a:stretch>
            <a:fillRect/>
          </a:stretch>
        </p:blipFill>
        <p:spPr bwMode="auto">
          <a:xfrm>
            <a:off x="5715000" y="5867400"/>
            <a:ext cx="3048000" cy="214313"/>
          </a:xfrm>
          <a:prstGeom prst="rect">
            <a:avLst/>
          </a:prstGeom>
          <a:noFill/>
          <a:ln w="9525">
            <a:noFill/>
            <a:miter lim="800000"/>
            <a:headEnd/>
            <a:tailEnd/>
          </a:ln>
        </p:spPr>
      </p:pic>
      <p:sp>
        <p:nvSpPr>
          <p:cNvPr id="7" name="Line 10"/>
          <p:cNvSpPr>
            <a:spLocks noChangeShapeType="1"/>
          </p:cNvSpPr>
          <p:nvPr userDrawn="1"/>
        </p:nvSpPr>
        <p:spPr bwMode="auto">
          <a:xfrm flipH="1">
            <a:off x="5715000" y="6172200"/>
            <a:ext cx="3048000" cy="0"/>
          </a:xfrm>
          <a:prstGeom prst="line">
            <a:avLst/>
          </a:prstGeom>
          <a:noFill/>
          <a:ln w="9525">
            <a:solidFill>
              <a:schemeClr val="bg1"/>
            </a:solidFill>
            <a:round/>
            <a:headEnd/>
            <a:tailEnd/>
          </a:ln>
          <a:effectLst/>
        </p:spPr>
        <p:txBody>
          <a:bodyPr/>
          <a:lstStyle/>
          <a:p>
            <a:pPr>
              <a:defRPr/>
            </a:pPr>
            <a:endParaRPr lang="en-US"/>
          </a:p>
        </p:txBody>
      </p:sp>
      <p:sp>
        <p:nvSpPr>
          <p:cNvPr id="158723" name="Rectangle 3"/>
          <p:cNvSpPr>
            <a:spLocks noGrp="1" noChangeArrowheads="1"/>
          </p:cNvSpPr>
          <p:nvPr>
            <p:ph type="ctrTitle"/>
          </p:nvPr>
        </p:nvSpPr>
        <p:spPr>
          <a:xfrm>
            <a:off x="457200" y="2419350"/>
            <a:ext cx="8077200" cy="857250"/>
          </a:xfrm>
        </p:spPr>
        <p:txBody>
          <a:bodyPr/>
          <a:lstStyle>
            <a:lvl1pPr>
              <a:defRPr/>
            </a:lvl1pPr>
          </a:lstStyle>
          <a:p>
            <a:r>
              <a:rPr lang="en-US"/>
              <a:t>Click to edit Master title style</a:t>
            </a:r>
          </a:p>
        </p:txBody>
      </p:sp>
      <p:sp>
        <p:nvSpPr>
          <p:cNvPr id="158724" name="Rectangle 4"/>
          <p:cNvSpPr>
            <a:spLocks noGrp="1" noChangeArrowheads="1"/>
          </p:cNvSpPr>
          <p:nvPr>
            <p:ph type="subTitle" idx="1"/>
          </p:nvPr>
        </p:nvSpPr>
        <p:spPr>
          <a:xfrm>
            <a:off x="2133600" y="3886200"/>
            <a:ext cx="6400800" cy="1752600"/>
          </a:xfrm>
        </p:spPr>
        <p:txBody>
          <a:bodyPr/>
          <a:lstStyle>
            <a:lvl1pPr marL="0" indent="0" algn="r">
              <a:lnSpc>
                <a:spcPct val="90000"/>
              </a:lnSpc>
              <a:spcBef>
                <a:spcPct val="0"/>
              </a:spcBef>
              <a:buFontTx/>
              <a:buNone/>
              <a:defRPr/>
            </a:lvl1pPr>
          </a:lstStyle>
          <a:p>
            <a:r>
              <a:rPr lang="en-US"/>
              <a:t>Click to edit Master subtitle style</a:t>
            </a:r>
          </a:p>
        </p:txBody>
      </p:sp>
    </p:spTree>
  </p:cSld>
  <p:clrMapOvr>
    <a:masterClrMapping/>
  </p:clrMapOvr>
  <p:transition spd="med">
    <p:strips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trips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0"/>
            <a:ext cx="205740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85800"/>
            <a:ext cx="60198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spd="med">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med">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0" name="Picture 3" descr="barkills.png"/>
          <p:cNvPicPr>
            <a:picLocks noChangeAspect="1"/>
          </p:cNvPicPr>
          <p:nvPr userDrawn="1"/>
        </p:nvPicPr>
        <p:blipFill>
          <a:blip r:embed="rId13"/>
          <a:srcRect/>
          <a:stretch>
            <a:fillRect/>
          </a:stretch>
        </p:blipFill>
        <p:spPr bwMode="auto">
          <a:xfrm>
            <a:off x="0" y="152400"/>
            <a:ext cx="9144000" cy="1785938"/>
          </a:xfrm>
          <a:prstGeom prst="rect">
            <a:avLst/>
          </a:prstGeom>
          <a:noFill/>
          <a:ln w="9525">
            <a:noFill/>
            <a:miter lim="800000"/>
            <a:headEnd/>
            <a:tailEnd/>
          </a:ln>
        </p:spPr>
      </p:pic>
      <p:sp>
        <p:nvSpPr>
          <p:cNvPr id="157699" name="Rectangle 3"/>
          <p:cNvSpPr>
            <a:spLocks noGrp="1" noChangeArrowheads="1"/>
          </p:cNvSpPr>
          <p:nvPr>
            <p:ph type="title"/>
          </p:nvPr>
        </p:nvSpPr>
        <p:spPr bwMode="auto">
          <a:xfrm>
            <a:off x="457200" y="685800"/>
            <a:ext cx="7620000" cy="838200"/>
          </a:xfrm>
          <a:prstGeom prst="rect">
            <a:avLst/>
          </a:prstGeom>
          <a:noFill/>
          <a:ln w="9525">
            <a:noFill/>
            <a:miter lim="800000"/>
            <a:headEnd/>
            <a:tailEnd/>
          </a:ln>
          <a:effectLst>
            <a:outerShdw dist="35921" dir="2700000" algn="ctr" rotWithShape="0">
              <a:schemeClr val="tx1">
                <a:alpha val="50000"/>
              </a:schemeClr>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2" name="Rectangle 4"/>
          <p:cNvSpPr>
            <a:spLocks noGrp="1" noChangeArrowheads="1"/>
          </p:cNvSpPr>
          <p:nvPr>
            <p:ph type="body" idx="1"/>
          </p:nvPr>
        </p:nvSpPr>
        <p:spPr bwMode="auto">
          <a:xfrm>
            <a:off x="457200" y="2057400"/>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36"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ransition spd="med">
    <p:strips dir="rd"/>
  </p:transition>
  <p:timing>
    <p:tnLst>
      <p:par>
        <p:cTn id="1" dur="indefinite" restart="never" nodeType="tmRoot"/>
      </p:par>
    </p:tnLst>
  </p:timing>
  <p:txStyles>
    <p:titleStyle>
      <a:lvl1pPr algn="l" rtl="0" eaLnBrk="0" fontAlgn="base" hangingPunct="0">
        <a:spcBef>
          <a:spcPct val="0"/>
        </a:spcBef>
        <a:spcAft>
          <a:spcPct val="0"/>
        </a:spcAft>
        <a:defRPr sz="4000">
          <a:solidFill>
            <a:schemeClr val="bg1"/>
          </a:solidFill>
          <a:latin typeface="+mj-lt"/>
          <a:ea typeface="+mj-ea"/>
          <a:cs typeface="+mj-cs"/>
        </a:defRPr>
      </a:lvl1pPr>
      <a:lvl2pPr algn="l" rtl="0" eaLnBrk="0" fontAlgn="base" hangingPunct="0">
        <a:spcBef>
          <a:spcPct val="0"/>
        </a:spcBef>
        <a:spcAft>
          <a:spcPct val="0"/>
        </a:spcAft>
        <a:defRPr sz="4000">
          <a:solidFill>
            <a:schemeClr val="bg1"/>
          </a:solidFill>
          <a:latin typeface="Calibri" pitchFamily="34" charset="0"/>
        </a:defRPr>
      </a:lvl2pPr>
      <a:lvl3pPr algn="l" rtl="0" eaLnBrk="0" fontAlgn="base" hangingPunct="0">
        <a:spcBef>
          <a:spcPct val="0"/>
        </a:spcBef>
        <a:spcAft>
          <a:spcPct val="0"/>
        </a:spcAft>
        <a:defRPr sz="4000">
          <a:solidFill>
            <a:schemeClr val="bg1"/>
          </a:solidFill>
          <a:latin typeface="Calibri" pitchFamily="34" charset="0"/>
        </a:defRPr>
      </a:lvl3pPr>
      <a:lvl4pPr algn="l" rtl="0" eaLnBrk="0" fontAlgn="base" hangingPunct="0">
        <a:spcBef>
          <a:spcPct val="0"/>
        </a:spcBef>
        <a:spcAft>
          <a:spcPct val="0"/>
        </a:spcAft>
        <a:defRPr sz="4000">
          <a:solidFill>
            <a:schemeClr val="bg1"/>
          </a:solidFill>
          <a:latin typeface="Calibri" pitchFamily="34" charset="0"/>
        </a:defRPr>
      </a:lvl4pPr>
      <a:lvl5pPr algn="l" rtl="0" eaLnBrk="0" fontAlgn="base" hangingPunct="0">
        <a:spcBef>
          <a:spcPct val="0"/>
        </a:spcBef>
        <a:spcAft>
          <a:spcPct val="0"/>
        </a:spcAft>
        <a:defRPr sz="4000">
          <a:solidFill>
            <a:schemeClr val="bg1"/>
          </a:solidFill>
          <a:latin typeface="Calibri" pitchFamily="34" charset="0"/>
        </a:defRPr>
      </a:lvl5pPr>
      <a:lvl6pPr marL="457200" algn="l" rtl="0" fontAlgn="base">
        <a:spcBef>
          <a:spcPct val="0"/>
        </a:spcBef>
        <a:spcAft>
          <a:spcPct val="0"/>
        </a:spcAft>
        <a:defRPr sz="4000">
          <a:solidFill>
            <a:schemeClr val="bg1"/>
          </a:solidFill>
          <a:latin typeface="Calibri" pitchFamily="34" charset="0"/>
        </a:defRPr>
      </a:lvl6pPr>
      <a:lvl7pPr marL="914400" algn="l" rtl="0" fontAlgn="base">
        <a:spcBef>
          <a:spcPct val="0"/>
        </a:spcBef>
        <a:spcAft>
          <a:spcPct val="0"/>
        </a:spcAft>
        <a:defRPr sz="4000">
          <a:solidFill>
            <a:schemeClr val="bg1"/>
          </a:solidFill>
          <a:latin typeface="Calibri" pitchFamily="34" charset="0"/>
        </a:defRPr>
      </a:lvl7pPr>
      <a:lvl8pPr marL="1371600" algn="l" rtl="0" fontAlgn="base">
        <a:spcBef>
          <a:spcPct val="0"/>
        </a:spcBef>
        <a:spcAft>
          <a:spcPct val="0"/>
        </a:spcAft>
        <a:defRPr sz="4000">
          <a:solidFill>
            <a:schemeClr val="bg1"/>
          </a:solidFill>
          <a:latin typeface="Calibri" pitchFamily="34" charset="0"/>
        </a:defRPr>
      </a:lvl8pPr>
      <a:lvl9pPr marL="1828800" algn="l" rtl="0" fontAlgn="base">
        <a:spcBef>
          <a:spcPct val="0"/>
        </a:spcBef>
        <a:spcAft>
          <a:spcPct val="0"/>
        </a:spcAft>
        <a:defRPr sz="4000">
          <a:solidFill>
            <a:schemeClr val="bg1"/>
          </a:solidFill>
          <a:latin typeface="Calibri" pitchFamily="34" charset="0"/>
        </a:defRPr>
      </a:lvl9pPr>
    </p:titleStyle>
    <p:bodyStyle>
      <a:lvl1pPr marL="342900" indent="-342900" algn="l" rtl="0" eaLnBrk="0" fontAlgn="base" hangingPunct="0">
        <a:spcBef>
          <a:spcPct val="20000"/>
        </a:spcBef>
        <a:spcAft>
          <a:spcPct val="0"/>
        </a:spcAft>
        <a:buChar char="•"/>
        <a:defRPr sz="2800">
          <a:solidFill>
            <a:schemeClr val="bg1"/>
          </a:solidFill>
          <a:latin typeface="+mn-lt"/>
          <a:ea typeface="+mn-ea"/>
          <a:cs typeface="+mn-cs"/>
        </a:defRPr>
      </a:lvl1pPr>
      <a:lvl2pPr marL="742950" indent="-285750" algn="l" rtl="0" eaLnBrk="0" fontAlgn="base" hangingPunct="0">
        <a:lnSpc>
          <a:spcPct val="90000"/>
        </a:lnSpc>
        <a:spcBef>
          <a:spcPct val="0"/>
        </a:spcBef>
        <a:spcAft>
          <a:spcPct val="0"/>
        </a:spcAft>
        <a:buChar char="–"/>
        <a:defRPr sz="2400">
          <a:solidFill>
            <a:schemeClr val="bg1"/>
          </a:solidFill>
          <a:latin typeface="+mn-lt"/>
        </a:defRPr>
      </a:lvl2pPr>
      <a:lvl3pPr marL="1143000" indent="-228600" algn="l" rtl="0" eaLnBrk="0" fontAlgn="base" hangingPunct="0">
        <a:lnSpc>
          <a:spcPct val="90000"/>
        </a:lnSpc>
        <a:spcBef>
          <a:spcPct val="0"/>
        </a:spcBef>
        <a:spcAft>
          <a:spcPct val="0"/>
        </a:spcAft>
        <a:buChar char="•"/>
        <a:defRPr sz="2000">
          <a:solidFill>
            <a:schemeClr val="bg1"/>
          </a:solidFill>
          <a:latin typeface="+mn-lt"/>
        </a:defRPr>
      </a:lvl3pPr>
      <a:lvl4pPr marL="1600200" indent="-228600" algn="l" rtl="0" eaLnBrk="0" fontAlgn="base" hangingPunct="0">
        <a:lnSpc>
          <a:spcPct val="90000"/>
        </a:lnSpc>
        <a:spcBef>
          <a:spcPct val="0"/>
        </a:spcBef>
        <a:spcAft>
          <a:spcPct val="0"/>
        </a:spcAft>
        <a:buChar char="–"/>
        <a:defRPr sz="2000">
          <a:solidFill>
            <a:schemeClr val="bg1"/>
          </a:solidFill>
          <a:latin typeface="+mn-lt"/>
        </a:defRPr>
      </a:lvl4pPr>
      <a:lvl5pPr marL="2057400" indent="-228600" algn="l" rtl="0" eaLnBrk="0" fontAlgn="base" hangingPunct="0">
        <a:lnSpc>
          <a:spcPct val="90000"/>
        </a:lnSpc>
        <a:spcBef>
          <a:spcPct val="0"/>
        </a:spcBef>
        <a:spcAft>
          <a:spcPct val="0"/>
        </a:spcAft>
        <a:buChar char="»"/>
        <a:defRPr sz="2000">
          <a:solidFill>
            <a:schemeClr val="bg1"/>
          </a:solidFill>
          <a:latin typeface="+mn-lt"/>
        </a:defRPr>
      </a:lvl5pPr>
      <a:lvl6pPr marL="2514600" indent="-228600" algn="l" rtl="0" fontAlgn="base">
        <a:lnSpc>
          <a:spcPct val="90000"/>
        </a:lnSpc>
        <a:spcBef>
          <a:spcPct val="0"/>
        </a:spcBef>
        <a:spcAft>
          <a:spcPct val="0"/>
        </a:spcAft>
        <a:buChar char="»"/>
        <a:defRPr>
          <a:solidFill>
            <a:schemeClr val="bg1"/>
          </a:solidFill>
          <a:latin typeface="+mn-lt"/>
        </a:defRPr>
      </a:lvl6pPr>
      <a:lvl7pPr marL="2971800" indent="-228600" algn="l" rtl="0" fontAlgn="base">
        <a:lnSpc>
          <a:spcPct val="90000"/>
        </a:lnSpc>
        <a:spcBef>
          <a:spcPct val="0"/>
        </a:spcBef>
        <a:spcAft>
          <a:spcPct val="0"/>
        </a:spcAft>
        <a:buChar char="»"/>
        <a:defRPr>
          <a:solidFill>
            <a:schemeClr val="bg1"/>
          </a:solidFill>
          <a:latin typeface="+mn-lt"/>
        </a:defRPr>
      </a:lvl7pPr>
      <a:lvl8pPr marL="3429000" indent="-228600" algn="l" rtl="0" fontAlgn="base">
        <a:lnSpc>
          <a:spcPct val="90000"/>
        </a:lnSpc>
        <a:spcBef>
          <a:spcPct val="0"/>
        </a:spcBef>
        <a:spcAft>
          <a:spcPct val="0"/>
        </a:spcAft>
        <a:buChar char="»"/>
        <a:defRPr>
          <a:solidFill>
            <a:schemeClr val="bg1"/>
          </a:solidFill>
          <a:latin typeface="+mn-lt"/>
        </a:defRPr>
      </a:lvl8pPr>
      <a:lvl9pPr marL="3886200" indent="-228600" algn="l" rtl="0" fontAlgn="base">
        <a:lnSpc>
          <a:spcPct val="90000"/>
        </a:lnSpc>
        <a:spcBef>
          <a:spcPct val="0"/>
        </a:spcBef>
        <a:spcAft>
          <a:spcPct val="0"/>
        </a:spcAft>
        <a:buChar char="»"/>
        <a:defRPr>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viewpoint.cac.washington.edu/blogs/ms-collab/Lists/Posts/Post.aspx?ID=4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user@domain.whatever.edu"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subTitle" idx="1"/>
          </p:nvPr>
        </p:nvSpPr>
        <p:spPr>
          <a:xfrm>
            <a:off x="1143000" y="3733800"/>
            <a:ext cx="6858000" cy="1371600"/>
          </a:xfrm>
        </p:spPr>
        <p:txBody>
          <a:bodyPr/>
          <a:lstStyle/>
          <a:p>
            <a:pPr algn="l" eaLnBrk="1" hangingPunct="1"/>
            <a:r>
              <a:rPr lang="en-US" b="1" dirty="0" smtClean="0"/>
              <a:t>Brian Arkills</a:t>
            </a:r>
          </a:p>
          <a:p>
            <a:pPr algn="l" eaLnBrk="1" hangingPunct="1"/>
            <a:r>
              <a:rPr lang="en-US" sz="2400" dirty="0" smtClean="0"/>
              <a:t>Software Engineer, LDAP geek, AD bum, Senior Heckler, and Associate Troublemaking Officer </a:t>
            </a:r>
            <a:r>
              <a:rPr lang="en-US" sz="2400" dirty="0" smtClean="0">
                <a:sym typeface="Wingdings" pitchFamily="2" charset="2"/>
              </a:rPr>
              <a:t></a:t>
            </a:r>
          </a:p>
        </p:txBody>
      </p:sp>
      <p:sp>
        <p:nvSpPr>
          <p:cNvPr id="2058" name="Rectangle 10"/>
          <p:cNvSpPr>
            <a:spLocks noGrp="1" noChangeArrowheads="1"/>
          </p:cNvSpPr>
          <p:nvPr>
            <p:ph type="ctrTitle"/>
          </p:nvPr>
        </p:nvSpPr>
        <p:spPr>
          <a:xfrm>
            <a:off x="304800" y="2419350"/>
            <a:ext cx="8153400" cy="857250"/>
          </a:xfrm>
        </p:spPr>
        <p:txBody>
          <a:bodyPr/>
          <a:lstStyle/>
          <a:p>
            <a:pPr algn="r" eaLnBrk="1" hangingPunct="1">
              <a:defRPr/>
            </a:pPr>
            <a:r>
              <a:rPr lang="en-US" dirty="0" smtClean="0"/>
              <a:t>Fill-in Topics for Windows </a:t>
            </a:r>
            <a:r>
              <a:rPr lang="en-US" dirty="0" err="1" smtClean="0"/>
              <a:t>HiEd</a:t>
            </a:r>
            <a:r>
              <a:rPr lang="en-US" dirty="0" smtClean="0"/>
              <a:t> Conference 2007</a:t>
            </a:r>
          </a:p>
        </p:txBody>
      </p:sp>
    </p:spTree>
  </p:cSld>
  <p:clrMapOvr>
    <a:masterClrMapping/>
  </p:clrMapOvr>
  <p:transition spd="med">
    <p:strips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Trust Summary</a:t>
            </a:r>
            <a:endParaRPr lang="en-US" dirty="0"/>
          </a:p>
        </p:txBody>
      </p:sp>
      <p:sp>
        <p:nvSpPr>
          <p:cNvPr id="3" name="Content Placeholder 2"/>
          <p:cNvSpPr>
            <a:spLocks noGrp="1"/>
          </p:cNvSpPr>
          <p:nvPr>
            <p:ph idx="1"/>
          </p:nvPr>
        </p:nvSpPr>
        <p:spPr>
          <a:xfrm>
            <a:off x="457200" y="1905000"/>
            <a:ext cx="8229600" cy="4724400"/>
          </a:xfrm>
        </p:spPr>
        <p:txBody>
          <a:bodyPr/>
          <a:lstStyle/>
          <a:p>
            <a:pPr eaLnBrk="1" hangingPunct="1">
              <a:buNone/>
            </a:pPr>
            <a:r>
              <a:rPr lang="en-US" sz="2400" dirty="0" smtClean="0"/>
              <a:t>With a forest trust you must ensure you want a trust with every domain--and any possible future domains--in that forest.</a:t>
            </a:r>
          </a:p>
          <a:p>
            <a:pPr eaLnBrk="1" hangingPunct="1">
              <a:buNone/>
            </a:pPr>
            <a:endParaRPr lang="en-US" sz="2400" dirty="0" smtClean="0"/>
          </a:p>
          <a:p>
            <a:pPr eaLnBrk="1" hangingPunct="1">
              <a:buNone/>
            </a:pPr>
            <a:r>
              <a:rPr lang="en-US" sz="2400" dirty="0" smtClean="0"/>
              <a:t>Forest trusts enable client -&gt; web service -&gt; database scenarios where the database lives in a different forest than the web service/client. This can be significant.</a:t>
            </a:r>
          </a:p>
          <a:p>
            <a:pPr eaLnBrk="1" hangingPunct="1">
              <a:buNone/>
            </a:pPr>
            <a:endParaRPr lang="en-US" sz="2400" dirty="0" smtClean="0"/>
          </a:p>
          <a:p>
            <a:pPr eaLnBrk="1" hangingPunct="1">
              <a:buNone/>
            </a:pPr>
            <a:r>
              <a:rPr lang="en-US" sz="2400" dirty="0" smtClean="0"/>
              <a:t>Established applications with existing end users may not do well with a transition that removes their user domain from the domain drop down. Terminal servers are most visible example.</a:t>
            </a:r>
          </a:p>
        </p:txBody>
      </p:sp>
    </p:spTree>
  </p:cSld>
  <p:clrMapOvr>
    <a:masterClrMapping/>
  </p:clrMapOvr>
  <p:transition spd="med">
    <p:strips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4" name="Rectangle 4"/>
          <p:cNvSpPr>
            <a:spLocks noGrp="1" noChangeArrowheads="1"/>
          </p:cNvSpPr>
          <p:nvPr>
            <p:ph type="ctrTitle"/>
          </p:nvPr>
        </p:nvSpPr>
        <p:spPr/>
        <p:txBody>
          <a:bodyPr/>
          <a:lstStyle/>
          <a:p>
            <a:pPr eaLnBrk="1" hangingPunct="1">
              <a:defRPr/>
            </a:pPr>
            <a:r>
              <a:rPr lang="en-US" smtClean="0"/>
              <a:t>The End</a:t>
            </a:r>
          </a:p>
        </p:txBody>
      </p:sp>
      <p:pic>
        <p:nvPicPr>
          <p:cNvPr id="21508" name="Picture 6" descr="MMj02363030000[1]"/>
          <p:cNvPicPr>
            <a:picLocks noChangeAspect="1" noChangeArrowheads="1" noCrop="1"/>
          </p:cNvPicPr>
          <p:nvPr/>
        </p:nvPicPr>
        <p:blipFill>
          <a:blip r:embed="rId3"/>
          <a:srcRect/>
          <a:stretch>
            <a:fillRect/>
          </a:stretch>
        </p:blipFill>
        <p:spPr bwMode="auto">
          <a:xfrm>
            <a:off x="7086600" y="2514600"/>
            <a:ext cx="647700" cy="600075"/>
          </a:xfrm>
          <a:prstGeom prst="rect">
            <a:avLst/>
          </a:prstGeom>
          <a:noFill/>
          <a:ln w="9525">
            <a:noFill/>
            <a:miter lim="800000"/>
            <a:headEnd/>
            <a:tailEnd/>
          </a:ln>
        </p:spPr>
      </p:pic>
      <p:sp>
        <p:nvSpPr>
          <p:cNvPr id="6" name="Rectangle 3"/>
          <p:cNvSpPr txBox="1">
            <a:spLocks noChangeArrowheads="1"/>
          </p:cNvSpPr>
          <p:nvPr/>
        </p:nvSpPr>
        <p:spPr bwMode="auto">
          <a:xfrm>
            <a:off x="1143000" y="3733800"/>
            <a:ext cx="6858000" cy="137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chemeClr val="bg1"/>
                </a:solidFill>
                <a:effectLst/>
                <a:uLnTx/>
                <a:uFillTx/>
                <a:latin typeface="+mn-lt"/>
                <a:ea typeface="+mn-ea"/>
                <a:cs typeface="+mn-cs"/>
              </a:rPr>
              <a:t>Brian Arkills</a:t>
            </a:r>
          </a:p>
          <a:p>
            <a:pPr marL="0" marR="0" lvl="0" indent="0" algn="l" defTabSz="914400" rtl="0" eaLnBrk="1" fontAlgn="base" latinLnBrk="0" hangingPunct="1">
              <a:lnSpc>
                <a:spcPct val="90000"/>
              </a:lnSpc>
              <a:spcBef>
                <a:spcPct val="0"/>
              </a:spcBef>
              <a:spcAft>
                <a:spcPct val="0"/>
              </a:spcAft>
              <a:buClrTx/>
              <a:buSzTx/>
              <a:buFontTx/>
              <a:buNone/>
              <a:tabLst/>
              <a:defRPr/>
            </a:pPr>
            <a:r>
              <a:rPr kumimoji="0" lang="en-US" sz="2000" b="0" i="0" u="none" strike="noStrike" kern="0" cap="none" spc="0" normalizeH="0" baseline="0" noProof="0" dirty="0" smtClean="0">
                <a:ln>
                  <a:noFill/>
                </a:ln>
                <a:solidFill>
                  <a:schemeClr val="bg1"/>
                </a:solidFill>
                <a:effectLst/>
                <a:uLnTx/>
                <a:uFillTx/>
                <a:latin typeface="+mn-lt"/>
                <a:ea typeface="+mn-ea"/>
                <a:cs typeface="+mn-cs"/>
              </a:rPr>
              <a:t>barkills@cac.washington.edu</a:t>
            </a:r>
          </a:p>
          <a:p>
            <a:pPr marL="0" marR="0" lvl="0" indent="0" algn="l" defTabSz="914400" rtl="0" eaLnBrk="1" fontAlgn="base" latinLnBrk="0" hangingPunct="1">
              <a:lnSpc>
                <a:spcPct val="90000"/>
              </a:lnSpc>
              <a:spcBef>
                <a:spcPct val="0"/>
              </a:spcBef>
              <a:spcAft>
                <a:spcPct val="0"/>
              </a:spcAft>
              <a:buClrTx/>
              <a:buSzTx/>
              <a:buFontTx/>
              <a:buNone/>
              <a:tabLst/>
              <a:defRPr/>
            </a:pPr>
            <a:endParaRPr lang="en-US" sz="2000" kern="0" dirty="0" smtClean="0">
              <a:solidFill>
                <a:schemeClr val="bg1"/>
              </a:solidFill>
              <a:latin typeface="+mn-lt"/>
            </a:endParaRPr>
          </a:p>
          <a:p>
            <a:pPr marL="0" marR="0" lvl="0" indent="0" algn="l" defTabSz="914400" rtl="0" eaLnBrk="1" fontAlgn="base" latinLnBrk="0" hangingPunct="1">
              <a:lnSpc>
                <a:spcPct val="90000"/>
              </a:lnSpc>
              <a:spcBef>
                <a:spcPct val="0"/>
              </a:spcBef>
              <a:spcAft>
                <a:spcPct val="0"/>
              </a:spcAft>
              <a:buClrTx/>
              <a:buSzTx/>
              <a:buFontTx/>
              <a:buNone/>
              <a:tabLst/>
              <a:defRPr/>
            </a:pPr>
            <a:r>
              <a:rPr kumimoji="0" lang="en-US" sz="2000" b="0" i="0" u="none" strike="noStrike" kern="0" cap="none" spc="0" normalizeH="0" baseline="0" noProof="0" dirty="0" smtClean="0">
                <a:ln>
                  <a:noFill/>
                </a:ln>
                <a:solidFill>
                  <a:schemeClr val="bg1"/>
                </a:solidFill>
                <a:effectLst/>
                <a:uLnTx/>
                <a:uFillTx/>
                <a:latin typeface="+mn-lt"/>
                <a:ea typeface="+mn-ea"/>
                <a:cs typeface="+mn-cs"/>
              </a:rPr>
              <a:t>Author of “LDAP Directories Explained”</a:t>
            </a:r>
          </a:p>
          <a:p>
            <a:pPr marL="0" marR="0" lvl="0" indent="0" algn="l" defTabSz="914400" rtl="0" eaLnBrk="1" fontAlgn="base" latinLnBrk="0" hangingPunct="1">
              <a:lnSpc>
                <a:spcPct val="90000"/>
              </a:lnSpc>
              <a:spcBef>
                <a:spcPct val="0"/>
              </a:spcBef>
              <a:spcAft>
                <a:spcPct val="0"/>
              </a:spcAft>
              <a:buClrTx/>
              <a:buSzTx/>
              <a:buFontTx/>
              <a:buNone/>
              <a:tabLst/>
              <a:defRPr/>
            </a:pPr>
            <a:endParaRPr kumimoji="0" lang="en-US" sz="2400" b="0" i="0" u="none" strike="noStrike" kern="0" cap="none" spc="0" normalizeH="0" baseline="0" noProof="0" dirty="0" smtClean="0">
              <a:ln>
                <a:noFill/>
              </a:ln>
              <a:solidFill>
                <a:schemeClr val="bg1"/>
              </a:solidFill>
              <a:effectLst/>
              <a:uLnTx/>
              <a:uFillTx/>
              <a:latin typeface="+mn-lt"/>
              <a:ea typeface="+mn-ea"/>
              <a:cs typeface="+mn-cs"/>
              <a:sym typeface="Wingdings" pitchFamily="2" charset="2"/>
            </a:endParaRPr>
          </a:p>
        </p:txBody>
      </p:sp>
    </p:spTree>
  </p:cSld>
  <p:clrMapOvr>
    <a:masterClrMapping/>
  </p:clrMapOvr>
  <p:transition spd="med">
    <p:strips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Membership Invisibility</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Lots of reasons to want this, including various legal issues, with the most common use case being course groups.</a:t>
            </a:r>
          </a:p>
          <a:p>
            <a:pPr>
              <a:buNone/>
            </a:pPr>
            <a:endParaRPr lang="en-US" dirty="0" smtClean="0"/>
          </a:p>
          <a:p>
            <a:pPr>
              <a:buNone/>
            </a:pPr>
            <a:r>
              <a:rPr lang="en-US" dirty="0" smtClean="0"/>
              <a:t>Microsoft has no out of the box solution for this, and internally has no membership invisible groups.</a:t>
            </a:r>
            <a:endParaRPr lang="en-US" dirty="0"/>
          </a:p>
        </p:txBody>
      </p:sp>
    </p:spTree>
  </p:cSld>
  <p:clrMapOvr>
    <a:masterClrMapping/>
  </p:clrMapOvr>
  <p:transition spd="med">
    <p:strips dir="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for Any Solution to Surmount</a:t>
            </a:r>
            <a:endParaRPr lang="en-US" dirty="0"/>
          </a:p>
        </p:txBody>
      </p:sp>
      <p:sp>
        <p:nvSpPr>
          <p:cNvPr id="3" name="Content Placeholder 2"/>
          <p:cNvSpPr>
            <a:spLocks noGrp="1"/>
          </p:cNvSpPr>
          <p:nvPr>
            <p:ph idx="1"/>
          </p:nvPr>
        </p:nvSpPr>
        <p:spPr/>
        <p:txBody>
          <a:bodyPr/>
          <a:lstStyle/>
          <a:p>
            <a:r>
              <a:rPr lang="en-US" dirty="0" err="1" smtClean="0"/>
              <a:t>MemberOf</a:t>
            </a:r>
            <a:r>
              <a:rPr lang="en-US" dirty="0" smtClean="0"/>
              <a:t> attribute exposes group membership, so solution must address both groups and users</a:t>
            </a:r>
          </a:p>
          <a:p>
            <a:r>
              <a:rPr lang="en-US" dirty="0" smtClean="0"/>
              <a:t>Default explicit ACL (as opposed to inherited ACL) on groups and users (i.e. what’s defined in the schema elements for each) gives read access to several principals that include widespread membership</a:t>
            </a:r>
          </a:p>
          <a:p>
            <a:pPr>
              <a:buNone/>
            </a:pPr>
            <a:endParaRPr lang="en-US" dirty="0" smtClean="0"/>
          </a:p>
          <a:p>
            <a:pPr>
              <a:buNone/>
            </a:pPr>
            <a:r>
              <a:rPr lang="en-US" dirty="0" smtClean="0"/>
              <a:t>Must accept the possibility for passive exposure of group membership via “audit log fishing*” or security token inspection</a:t>
            </a:r>
            <a:r>
              <a:rPr lang="en-US" baseline="30000" dirty="0" smtClean="0"/>
              <a:t>#</a:t>
            </a:r>
            <a:r>
              <a:rPr lang="en-US" dirty="0" smtClean="0"/>
              <a:t>.</a:t>
            </a:r>
            <a:endParaRPr lang="en-US" dirty="0"/>
          </a:p>
        </p:txBody>
      </p:sp>
    </p:spTree>
  </p:cSld>
  <p:clrMapOvr>
    <a:masterClrMapping/>
  </p:clrMapOvr>
  <p:transition spd="med">
    <p:strips dir="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7924800" cy="838200"/>
          </a:xfrm>
        </p:spPr>
        <p:txBody>
          <a:bodyPr/>
          <a:lstStyle/>
          <a:p>
            <a:r>
              <a:rPr lang="en-US" dirty="0" smtClean="0"/>
              <a:t>Mike </a:t>
            </a:r>
            <a:r>
              <a:rPr lang="en-US" dirty="0" err="1" smtClean="0"/>
              <a:t>Kanofsky</a:t>
            </a:r>
            <a:r>
              <a:rPr lang="en-US" dirty="0" smtClean="0"/>
              <a:t> @</a:t>
            </a:r>
            <a:r>
              <a:rPr lang="en-US" dirty="0" err="1" smtClean="0"/>
              <a:t>UofFlorida</a:t>
            </a:r>
            <a:r>
              <a:rPr lang="en-US" dirty="0" smtClean="0"/>
              <a:t> and MCS</a:t>
            </a:r>
            <a:endParaRPr lang="en-US" dirty="0"/>
          </a:p>
        </p:txBody>
      </p:sp>
      <p:sp>
        <p:nvSpPr>
          <p:cNvPr id="3" name="Content Placeholder 2"/>
          <p:cNvSpPr>
            <a:spLocks noGrp="1"/>
          </p:cNvSpPr>
          <p:nvPr>
            <p:ph idx="1"/>
          </p:nvPr>
        </p:nvSpPr>
        <p:spPr>
          <a:xfrm>
            <a:off x="457200" y="1905000"/>
            <a:ext cx="8229600" cy="4572000"/>
          </a:xfrm>
        </p:spPr>
        <p:txBody>
          <a:bodyPr/>
          <a:lstStyle/>
          <a:p>
            <a:pPr marL="514350" indent="-514350">
              <a:buAutoNum type="alphaLcParenR"/>
            </a:pPr>
            <a:r>
              <a:rPr lang="en-US" dirty="0" smtClean="0"/>
              <a:t>Yank all members of the ‘Pre-Windows 2000 Compatible Access’ group</a:t>
            </a:r>
          </a:p>
          <a:p>
            <a:pPr marL="514350" indent="-514350">
              <a:buAutoNum type="alphaLcParenR"/>
            </a:pPr>
            <a:r>
              <a:rPr lang="en-US" dirty="0" smtClean="0"/>
              <a:t>Set the following inherited </a:t>
            </a:r>
            <a:r>
              <a:rPr lang="en-US" dirty="0" smtClean="0"/>
              <a:t>ACEs </a:t>
            </a:r>
            <a:r>
              <a:rPr lang="en-US" dirty="0" smtClean="0"/>
              <a:t>on the OU containing the groups you want to protect:</a:t>
            </a:r>
            <a:br>
              <a:rPr lang="en-US" dirty="0" smtClean="0"/>
            </a:br>
            <a:r>
              <a:rPr lang="en-US" sz="2000" dirty="0" smtClean="0"/>
              <a:t>Deny Domain Users* : Read Membership for Group </a:t>
            </a:r>
            <a:r>
              <a:rPr lang="en-US" sz="2000" dirty="0" smtClean="0"/>
              <a:t>objects</a:t>
            </a:r>
            <a:endParaRPr lang="en-US" sz="2400" dirty="0" smtClean="0"/>
          </a:p>
          <a:p>
            <a:pPr marL="514350" indent="-514350">
              <a:buNone/>
            </a:pPr>
            <a:r>
              <a:rPr lang="en-US" sz="2400" dirty="0" smtClean="0"/>
              <a:t>	</a:t>
            </a:r>
            <a:r>
              <a:rPr lang="en-US" sz="2000" dirty="0" smtClean="0"/>
              <a:t>Allow Domain Users* : Read for </a:t>
            </a:r>
            <a:r>
              <a:rPr lang="en-US" sz="2000" dirty="0" smtClean="0"/>
              <a:t>this </a:t>
            </a:r>
            <a:r>
              <a:rPr lang="en-US" sz="2000" dirty="0" smtClean="0"/>
              <a:t>object and all child objects</a:t>
            </a:r>
            <a:endParaRPr lang="en-US" dirty="0" smtClean="0"/>
          </a:p>
          <a:p>
            <a:pPr marL="514350" indent="-514350">
              <a:buAutoNum type="alphaLcParenR"/>
            </a:pPr>
            <a:r>
              <a:rPr lang="en-US" dirty="0" smtClean="0"/>
              <a:t>For each group you want to protect, remove two explicit ACEs:</a:t>
            </a:r>
          </a:p>
          <a:p>
            <a:pPr>
              <a:buNone/>
            </a:pPr>
            <a:r>
              <a:rPr lang="en-US" dirty="0" smtClean="0"/>
              <a:t>	</a:t>
            </a:r>
            <a:r>
              <a:rPr lang="en-US" sz="2000" dirty="0" smtClean="0"/>
              <a:t>Allow Authenticated Users : Read</a:t>
            </a:r>
          </a:p>
          <a:p>
            <a:pPr>
              <a:buNone/>
            </a:pPr>
            <a:r>
              <a:rPr lang="en-US" sz="2000" dirty="0" smtClean="0"/>
              <a:t>	Allow Self : Read</a:t>
            </a:r>
            <a:endParaRPr lang="en-US" sz="2400" dirty="0" smtClean="0"/>
          </a:p>
          <a:p>
            <a:pPr>
              <a:buNone/>
            </a:pPr>
            <a:endParaRPr lang="en-US" dirty="0" smtClean="0"/>
          </a:p>
        </p:txBody>
      </p:sp>
    </p:spTree>
  </p:cSld>
  <p:clrMapOvr>
    <a:masterClrMapping/>
  </p:clrMapOvr>
  <p:transition spd="med">
    <p:strips dir="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.Net</a:t>
            </a:r>
            <a:r>
              <a:rPr lang="en-US" dirty="0" smtClean="0"/>
              <a:t> Code to Add ACEs</a:t>
            </a:r>
            <a:endParaRPr lang="en-US" dirty="0"/>
          </a:p>
        </p:txBody>
      </p:sp>
      <p:sp>
        <p:nvSpPr>
          <p:cNvPr id="3" name="Content Placeholder 2"/>
          <p:cNvSpPr>
            <a:spLocks noGrp="1"/>
          </p:cNvSpPr>
          <p:nvPr>
            <p:ph idx="1"/>
          </p:nvPr>
        </p:nvSpPr>
        <p:spPr>
          <a:xfrm>
            <a:off x="457200" y="1905000"/>
            <a:ext cx="8229600" cy="4572000"/>
          </a:xfrm>
        </p:spPr>
        <p:txBody>
          <a:bodyPr/>
          <a:lstStyle/>
          <a:p>
            <a:pPr>
              <a:buNone/>
            </a:pPr>
            <a:r>
              <a:rPr lang="en-US" sz="1400" dirty="0" smtClean="0"/>
              <a:t>Dim </a:t>
            </a:r>
            <a:r>
              <a:rPr lang="en-US" sz="1400" dirty="0" err="1" smtClean="0"/>
              <a:t>ferpaGroup</a:t>
            </a:r>
            <a:r>
              <a:rPr lang="en-US" sz="1400" dirty="0" smtClean="0"/>
              <a:t> As New </a:t>
            </a:r>
            <a:r>
              <a:rPr lang="en-US" sz="1400" dirty="0" err="1" smtClean="0"/>
              <a:t>System.Security.Principal.NTAccount</a:t>
            </a:r>
            <a:r>
              <a:rPr lang="en-US" sz="1400" dirty="0" smtClean="0"/>
              <a:t>("netid.washington.edu", "FERPA-Registrar Authorized")</a:t>
            </a:r>
          </a:p>
          <a:p>
            <a:pPr>
              <a:buNone/>
            </a:pPr>
            <a:r>
              <a:rPr lang="en-US" sz="1400" dirty="0" smtClean="0"/>
              <a:t>Dim </a:t>
            </a:r>
            <a:r>
              <a:rPr lang="en-US" sz="1400" dirty="0" err="1" smtClean="0"/>
              <a:t>ferpaGroupAsSecurityIdentifier</a:t>
            </a:r>
            <a:r>
              <a:rPr lang="en-US" sz="1400" dirty="0" smtClean="0"/>
              <a:t> As </a:t>
            </a:r>
            <a:r>
              <a:rPr lang="en-US" sz="1400" dirty="0" err="1" smtClean="0"/>
              <a:t>System.Security.Principal.SecurityIdentifier</a:t>
            </a:r>
            <a:r>
              <a:rPr lang="en-US" sz="1400" dirty="0" smtClean="0"/>
              <a:t> = </a:t>
            </a:r>
            <a:r>
              <a:rPr lang="en-US" sz="1400" dirty="0" err="1" smtClean="0"/>
              <a:t>ferpaGroup.Translate</a:t>
            </a:r>
            <a:r>
              <a:rPr lang="en-US" sz="1400" dirty="0" smtClean="0"/>
              <a:t>(</a:t>
            </a:r>
            <a:r>
              <a:rPr lang="en-US" sz="1400" dirty="0" err="1" smtClean="0"/>
              <a:t>System.Type.GetType</a:t>
            </a:r>
            <a:r>
              <a:rPr lang="en-US" sz="1400" dirty="0" smtClean="0"/>
              <a:t>("</a:t>
            </a:r>
            <a:r>
              <a:rPr lang="en-US" sz="1400" dirty="0" err="1" smtClean="0"/>
              <a:t>System.Security.Principal.SecurityIdentifier</a:t>
            </a:r>
            <a:r>
              <a:rPr lang="en-US" sz="1400" dirty="0" smtClean="0"/>
              <a:t>"))</a:t>
            </a:r>
          </a:p>
          <a:p>
            <a:pPr>
              <a:buNone/>
            </a:pPr>
            <a:r>
              <a:rPr lang="en-US" sz="1400" dirty="0" smtClean="0"/>
              <a:t>Dim </a:t>
            </a:r>
            <a:r>
              <a:rPr lang="en-US" sz="1400" dirty="0" err="1" smtClean="0"/>
              <a:t>domainSid</a:t>
            </a:r>
            <a:r>
              <a:rPr lang="en-US" sz="1400" dirty="0" smtClean="0"/>
              <a:t> As </a:t>
            </a:r>
            <a:r>
              <a:rPr lang="en-US" sz="1400" dirty="0" err="1" smtClean="0"/>
              <a:t>System.Security.Principal.SecurityIdentifier</a:t>
            </a:r>
            <a:endParaRPr lang="en-US" sz="1400" dirty="0" smtClean="0"/>
          </a:p>
          <a:p>
            <a:pPr>
              <a:buNone/>
            </a:pPr>
            <a:r>
              <a:rPr lang="en-US" sz="1400" dirty="0" err="1" smtClean="0"/>
              <a:t>domainSid</a:t>
            </a:r>
            <a:r>
              <a:rPr lang="en-US" sz="1400" dirty="0" smtClean="0"/>
              <a:t> = </a:t>
            </a:r>
            <a:r>
              <a:rPr lang="en-US" sz="1400" dirty="0" err="1" smtClean="0"/>
              <a:t>ferpaGroupAsSecurityIdentifier.AccountDomainSid</a:t>
            </a:r>
            <a:endParaRPr lang="en-US" sz="1400" dirty="0" smtClean="0"/>
          </a:p>
          <a:p>
            <a:pPr>
              <a:buNone/>
            </a:pPr>
            <a:r>
              <a:rPr lang="en-US" sz="1400" dirty="0" smtClean="0"/>
              <a:t>Dim </a:t>
            </a:r>
            <a:r>
              <a:rPr lang="en-US" sz="1400" dirty="0" err="1" smtClean="0"/>
              <a:t>authUsers</a:t>
            </a:r>
            <a:r>
              <a:rPr lang="en-US" sz="1400" dirty="0" smtClean="0"/>
              <a:t> As New </a:t>
            </a:r>
            <a:r>
              <a:rPr lang="en-US" sz="1400" dirty="0" err="1" smtClean="0"/>
              <a:t>System.Security.Principal.SecurityIdentifier</a:t>
            </a:r>
            <a:r>
              <a:rPr lang="en-US" sz="1400" dirty="0" smtClean="0"/>
              <a:t>(</a:t>
            </a:r>
            <a:r>
              <a:rPr lang="en-US" sz="1400" dirty="0" err="1" smtClean="0"/>
              <a:t>Security.Principal.WellKnownSidType.AuthenticatedUserSid</a:t>
            </a:r>
            <a:r>
              <a:rPr lang="en-US" sz="1400" dirty="0" smtClean="0"/>
              <a:t>, </a:t>
            </a:r>
            <a:r>
              <a:rPr lang="en-US" sz="1400" dirty="0" err="1" smtClean="0"/>
              <a:t>domainSid</a:t>
            </a:r>
            <a:r>
              <a:rPr lang="en-US" sz="1400" dirty="0" smtClean="0"/>
              <a:t>)</a:t>
            </a:r>
          </a:p>
          <a:p>
            <a:pPr>
              <a:buNone/>
            </a:pPr>
            <a:r>
              <a:rPr lang="en-US" sz="1400" dirty="0" smtClean="0"/>
              <a:t>Dim self As New </a:t>
            </a:r>
            <a:r>
              <a:rPr lang="en-US" sz="1400" dirty="0" err="1" smtClean="0"/>
              <a:t>System.Security.Principal.SecurityIdentifier</a:t>
            </a:r>
            <a:r>
              <a:rPr lang="en-US" sz="1400" dirty="0" smtClean="0"/>
              <a:t>(</a:t>
            </a:r>
            <a:r>
              <a:rPr lang="en-US" sz="1400" dirty="0" err="1" smtClean="0"/>
              <a:t>Security.Principal.WellKnownSidType.SelfSid</a:t>
            </a:r>
            <a:r>
              <a:rPr lang="en-US" sz="1400" dirty="0" smtClean="0"/>
              <a:t>, </a:t>
            </a:r>
            <a:r>
              <a:rPr lang="en-US" sz="1400" dirty="0" err="1" smtClean="0"/>
              <a:t>domainSid</a:t>
            </a:r>
            <a:r>
              <a:rPr lang="en-US" sz="1400" dirty="0" smtClean="0"/>
              <a:t>)</a:t>
            </a:r>
          </a:p>
          <a:p>
            <a:pPr>
              <a:buNone/>
            </a:pPr>
            <a:r>
              <a:rPr lang="en-US" sz="1400" dirty="0" smtClean="0"/>
              <a:t>Dim rule As New </a:t>
            </a:r>
            <a:r>
              <a:rPr lang="en-US" sz="1400" dirty="0" err="1" smtClean="0"/>
              <a:t>System.DirectoryServices.ActiveDirectoryAccessRule</a:t>
            </a:r>
            <a:r>
              <a:rPr lang="en-US" sz="1400" dirty="0" smtClean="0"/>
              <a:t>(</a:t>
            </a:r>
            <a:r>
              <a:rPr lang="en-US" sz="1400" dirty="0" err="1" smtClean="0"/>
              <a:t>authUsers</a:t>
            </a:r>
            <a:r>
              <a:rPr lang="en-US" sz="1400" dirty="0" smtClean="0"/>
              <a:t>, </a:t>
            </a:r>
            <a:r>
              <a:rPr lang="en-US" sz="1400" dirty="0" err="1" smtClean="0"/>
              <a:t>System.DirectoryServices.ActiveDirectoryRights.ReadProperty</a:t>
            </a:r>
            <a:r>
              <a:rPr lang="en-US" sz="1400" dirty="0" smtClean="0"/>
              <a:t>, </a:t>
            </a:r>
            <a:r>
              <a:rPr lang="en-US" sz="1400" dirty="0" err="1" smtClean="0"/>
              <a:t>System.Security.AccessControl.AccessControlType.Allow</a:t>
            </a:r>
            <a:r>
              <a:rPr lang="en-US" sz="1400" dirty="0" smtClean="0"/>
              <a:t>)</a:t>
            </a:r>
          </a:p>
          <a:p>
            <a:pPr>
              <a:buNone/>
            </a:pPr>
            <a:r>
              <a:rPr lang="en-US" sz="1400" dirty="0" smtClean="0"/>
              <a:t>Dim rule2 As New </a:t>
            </a:r>
            <a:r>
              <a:rPr lang="en-US" sz="1400" dirty="0" err="1" smtClean="0"/>
              <a:t>System.DirectoryServices.ActiveDirectoryAccessRule</a:t>
            </a:r>
            <a:r>
              <a:rPr lang="en-US" sz="1400" dirty="0" smtClean="0"/>
              <a:t>(self, </a:t>
            </a:r>
            <a:r>
              <a:rPr lang="en-US" sz="1400" dirty="0" err="1" smtClean="0"/>
              <a:t>System.DirectoryServices.ActiveDirectoryRights.ReadProperty</a:t>
            </a:r>
            <a:r>
              <a:rPr lang="en-US" sz="1400" dirty="0" smtClean="0"/>
              <a:t>, </a:t>
            </a:r>
            <a:r>
              <a:rPr lang="en-US" sz="1400" dirty="0" err="1" smtClean="0"/>
              <a:t>System.Security.AccessControl.AccessControlType.Allow</a:t>
            </a:r>
            <a:r>
              <a:rPr lang="en-US" sz="1400" dirty="0" smtClean="0"/>
              <a:t>)</a:t>
            </a:r>
          </a:p>
          <a:p>
            <a:pPr>
              <a:buNone/>
            </a:pPr>
            <a:r>
              <a:rPr lang="en-US" sz="1400" dirty="0" err="1" smtClean="0"/>
              <a:t>ADEntry.ObjectSecurity.RemoveAccessRule</a:t>
            </a:r>
            <a:r>
              <a:rPr lang="en-US" sz="1400" dirty="0" smtClean="0"/>
              <a:t>(rule)</a:t>
            </a:r>
          </a:p>
          <a:p>
            <a:pPr>
              <a:buNone/>
            </a:pPr>
            <a:r>
              <a:rPr lang="en-US" sz="1400" dirty="0" err="1" smtClean="0"/>
              <a:t>ADEntry.ObjectSecurity.RemoveAccessRule</a:t>
            </a:r>
            <a:r>
              <a:rPr lang="en-US" sz="1400" dirty="0" smtClean="0"/>
              <a:t>(rule2)</a:t>
            </a:r>
          </a:p>
          <a:p>
            <a:pPr>
              <a:buNone/>
            </a:pPr>
            <a:r>
              <a:rPr lang="en-US" sz="1400" dirty="0" err="1" smtClean="0"/>
              <a:t>ADEntry.CommitChanges</a:t>
            </a:r>
            <a:r>
              <a:rPr lang="en-US" sz="1400" dirty="0" smtClean="0"/>
              <a:t>()</a:t>
            </a:r>
          </a:p>
          <a:p>
            <a:pPr>
              <a:buNone/>
            </a:pPr>
            <a:endParaRPr lang="en-US" dirty="0"/>
          </a:p>
        </p:txBody>
      </p:sp>
    </p:spTree>
  </p:cSld>
  <p:clrMapOvr>
    <a:masterClrMapping/>
  </p:clrMapOvr>
  <p:transition spd="med">
    <p:strips dir="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Side Effects of This Solution</a:t>
            </a:r>
            <a:endParaRPr lang="en-US" dirty="0"/>
          </a:p>
        </p:txBody>
      </p:sp>
      <p:sp>
        <p:nvSpPr>
          <p:cNvPr id="3" name="Content Placeholder 2"/>
          <p:cNvSpPr>
            <a:spLocks noGrp="1"/>
          </p:cNvSpPr>
          <p:nvPr>
            <p:ph idx="1"/>
          </p:nvPr>
        </p:nvSpPr>
        <p:spPr/>
        <p:txBody>
          <a:bodyPr/>
          <a:lstStyle/>
          <a:p>
            <a:pPr>
              <a:buNone/>
            </a:pPr>
            <a:r>
              <a:rPr lang="en-US" dirty="0" smtClean="0"/>
              <a:t>By default, after implementing this, no one except AD administrators can read the </a:t>
            </a:r>
            <a:r>
              <a:rPr lang="en-US" dirty="0" err="1" smtClean="0"/>
              <a:t>MemberOf</a:t>
            </a:r>
            <a:r>
              <a:rPr lang="en-US" dirty="0" smtClean="0"/>
              <a:t> attribute on user objects.</a:t>
            </a:r>
          </a:p>
          <a:p>
            <a:pPr>
              <a:buNone/>
            </a:pPr>
            <a:endParaRPr lang="en-US" dirty="0" smtClean="0"/>
          </a:p>
          <a:p>
            <a:pPr>
              <a:buNone/>
            </a:pPr>
            <a:r>
              <a:rPr lang="en-US" dirty="0" smtClean="0"/>
              <a:t>The ‘Pre-Windows 2000 Compatible Access’ group grants read access to users, computers, and groups, and has as membership either authenticated user or everyone depending on the decision you made at domain setup time, so there are other possible side effects, but we haven’t seen anything serious.</a:t>
            </a:r>
            <a:endParaRPr lang="en-US" dirty="0"/>
          </a:p>
        </p:txBody>
      </p:sp>
    </p:spTree>
  </p:cSld>
  <p:clrMapOvr>
    <a:masterClrMapping/>
  </p:clrMapOvr>
  <p:transition spd="med">
    <p:strips dir="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Solutions (I know about)</a:t>
            </a:r>
            <a:endParaRPr lang="en-US" dirty="0"/>
          </a:p>
        </p:txBody>
      </p:sp>
      <p:sp>
        <p:nvSpPr>
          <p:cNvPr id="3" name="Content Placeholder 2"/>
          <p:cNvSpPr>
            <a:spLocks noGrp="1"/>
          </p:cNvSpPr>
          <p:nvPr>
            <p:ph idx="1"/>
          </p:nvPr>
        </p:nvSpPr>
        <p:spPr/>
        <p:txBody>
          <a:bodyPr/>
          <a:lstStyle/>
          <a:p>
            <a:pPr>
              <a:buNone/>
            </a:pPr>
            <a:r>
              <a:rPr lang="en-US" dirty="0" smtClean="0"/>
              <a:t>Stanford (Ross Wilper) has a solution:</a:t>
            </a:r>
          </a:p>
          <a:p>
            <a:pPr>
              <a:buNone/>
            </a:pPr>
            <a:endParaRPr lang="en-US" dirty="0" smtClean="0"/>
          </a:p>
          <a:p>
            <a:pPr marL="514350" indent="-514350">
              <a:buAutoNum type="alphaLcParenR"/>
            </a:pPr>
            <a:r>
              <a:rPr lang="en-US" dirty="0" smtClean="0"/>
              <a:t>Modify default schema for user objects to strip all default ACEs.</a:t>
            </a:r>
          </a:p>
          <a:p>
            <a:pPr marL="514350" indent="-514350">
              <a:buAutoNum type="alphaLcParenR"/>
            </a:pPr>
            <a:r>
              <a:rPr lang="en-US" dirty="0" smtClean="0"/>
              <a:t>Configure OU(s) with users with inherited ACEs as you desire</a:t>
            </a:r>
          </a:p>
          <a:p>
            <a:pPr marL="514350" indent="-514350">
              <a:buNone/>
            </a:pPr>
            <a:endParaRPr lang="en-US" dirty="0" smtClean="0"/>
          </a:p>
        </p:txBody>
      </p:sp>
    </p:spTree>
  </p:cSld>
  <p:clrMapOvr>
    <a:masterClrMapping/>
  </p:clrMapOvr>
  <p:transition spd="med">
    <p:strips dir="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Side Effects of Ross’s Solution</a:t>
            </a:r>
            <a:endParaRPr lang="en-US" dirty="0"/>
          </a:p>
        </p:txBody>
      </p:sp>
      <p:sp>
        <p:nvSpPr>
          <p:cNvPr id="3" name="Content Placeholder 2"/>
          <p:cNvSpPr>
            <a:spLocks noGrp="1"/>
          </p:cNvSpPr>
          <p:nvPr>
            <p:ph idx="1"/>
          </p:nvPr>
        </p:nvSpPr>
        <p:spPr>
          <a:xfrm>
            <a:off x="457200" y="1752600"/>
            <a:ext cx="8229600" cy="4572000"/>
          </a:xfrm>
        </p:spPr>
        <p:txBody>
          <a:bodyPr/>
          <a:lstStyle/>
          <a:p>
            <a:pPr>
              <a:buNone/>
            </a:pPr>
            <a:r>
              <a:rPr lang="en-US" sz="2000" dirty="0" smtClean="0"/>
              <a:t>With every Microsoft schema change, must:</a:t>
            </a:r>
          </a:p>
          <a:p>
            <a:pPr>
              <a:buNone/>
            </a:pPr>
            <a:r>
              <a:rPr lang="en-US" sz="2000" dirty="0" smtClean="0"/>
              <a:t>Turn off user provisioning and re-modify the schema to strip all ACEs from default user objects</a:t>
            </a:r>
          </a:p>
          <a:p>
            <a:pPr marL="514350" indent="-514350">
              <a:buNone/>
            </a:pPr>
            <a:endParaRPr lang="en-US" sz="2000" dirty="0" smtClean="0"/>
          </a:p>
          <a:p>
            <a:pPr marL="514350" indent="-514350">
              <a:buNone/>
            </a:pPr>
            <a:r>
              <a:rPr lang="en-US" sz="2000" dirty="0" smtClean="0"/>
              <a:t>Must consider whether any new ACEs added to user objects should be added to the inherited ACLs on OUs</a:t>
            </a:r>
          </a:p>
          <a:p>
            <a:pPr marL="514350" indent="-514350">
              <a:buNone/>
            </a:pPr>
            <a:endParaRPr lang="en-US" sz="2000" dirty="0" smtClean="0"/>
          </a:p>
          <a:p>
            <a:pPr marL="514350" indent="-514350">
              <a:buNone/>
            </a:pPr>
            <a:r>
              <a:rPr lang="en-US" sz="2000" dirty="0" smtClean="0"/>
              <a:t>Departmental administrators must be granted permissions in order to troubleshoot all group access issues.</a:t>
            </a:r>
          </a:p>
          <a:p>
            <a:pPr marL="514350" indent="-514350">
              <a:buNone/>
            </a:pPr>
            <a:endParaRPr lang="en-US" sz="2000" dirty="0" smtClean="0"/>
          </a:p>
          <a:p>
            <a:pPr marL="514350" indent="-514350">
              <a:buNone/>
            </a:pPr>
            <a:r>
              <a:rPr lang="en-US" sz="2000" dirty="0" smtClean="0"/>
              <a:t>By default, after implementing this, no one except AD administrators can read the </a:t>
            </a:r>
            <a:r>
              <a:rPr lang="en-US" sz="2000" dirty="0" err="1" smtClean="0"/>
              <a:t>MemberOf</a:t>
            </a:r>
            <a:r>
              <a:rPr lang="en-US" sz="2000" dirty="0" smtClean="0"/>
              <a:t> attribute (or any other attribute depending on what inherited ACL you added) on user objects.</a:t>
            </a:r>
          </a:p>
          <a:p>
            <a:pPr marL="514350" indent="-514350">
              <a:buNone/>
            </a:pPr>
            <a:endParaRPr lang="en-US" sz="2400" dirty="0"/>
          </a:p>
        </p:txBody>
      </p:sp>
    </p:spTree>
  </p:cSld>
  <p:clrMapOvr>
    <a:masterClrMapping/>
  </p:clrMapOvr>
  <p:transition spd="med">
    <p:strips dir="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4" name="Rectangle 4"/>
          <p:cNvSpPr>
            <a:spLocks noGrp="1" noChangeArrowheads="1"/>
          </p:cNvSpPr>
          <p:nvPr>
            <p:ph type="ctrTitle"/>
          </p:nvPr>
        </p:nvSpPr>
        <p:spPr/>
        <p:txBody>
          <a:bodyPr/>
          <a:lstStyle/>
          <a:p>
            <a:pPr eaLnBrk="1" hangingPunct="1">
              <a:defRPr/>
            </a:pPr>
            <a:r>
              <a:rPr lang="en-US" smtClean="0"/>
              <a:t>The End</a:t>
            </a:r>
          </a:p>
        </p:txBody>
      </p:sp>
      <p:pic>
        <p:nvPicPr>
          <p:cNvPr id="21508" name="Picture 6" descr="MMj02363030000[1]"/>
          <p:cNvPicPr>
            <a:picLocks noChangeAspect="1" noChangeArrowheads="1" noCrop="1"/>
          </p:cNvPicPr>
          <p:nvPr/>
        </p:nvPicPr>
        <p:blipFill>
          <a:blip r:embed="rId3"/>
          <a:srcRect/>
          <a:stretch>
            <a:fillRect/>
          </a:stretch>
        </p:blipFill>
        <p:spPr bwMode="auto">
          <a:xfrm>
            <a:off x="7086600" y="2514600"/>
            <a:ext cx="647700" cy="600075"/>
          </a:xfrm>
          <a:prstGeom prst="rect">
            <a:avLst/>
          </a:prstGeom>
          <a:noFill/>
          <a:ln w="9525">
            <a:noFill/>
            <a:miter lim="800000"/>
            <a:headEnd/>
            <a:tailEnd/>
          </a:ln>
        </p:spPr>
      </p:pic>
      <p:sp>
        <p:nvSpPr>
          <p:cNvPr id="6" name="Rectangle 3"/>
          <p:cNvSpPr txBox="1">
            <a:spLocks noChangeArrowheads="1"/>
          </p:cNvSpPr>
          <p:nvPr/>
        </p:nvSpPr>
        <p:spPr bwMode="auto">
          <a:xfrm>
            <a:off x="1143000" y="3733800"/>
            <a:ext cx="6858000" cy="137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chemeClr val="bg1"/>
                </a:solidFill>
                <a:effectLst/>
                <a:uLnTx/>
                <a:uFillTx/>
                <a:latin typeface="+mn-lt"/>
                <a:ea typeface="+mn-ea"/>
                <a:cs typeface="+mn-cs"/>
              </a:rPr>
              <a:t>Brian Arkills</a:t>
            </a:r>
          </a:p>
          <a:p>
            <a:pPr marL="0" marR="0" lvl="0" indent="0" algn="l" defTabSz="914400" rtl="0" eaLnBrk="1" fontAlgn="base" latinLnBrk="0" hangingPunct="1">
              <a:lnSpc>
                <a:spcPct val="90000"/>
              </a:lnSpc>
              <a:spcBef>
                <a:spcPct val="0"/>
              </a:spcBef>
              <a:spcAft>
                <a:spcPct val="0"/>
              </a:spcAft>
              <a:buClrTx/>
              <a:buSzTx/>
              <a:buFontTx/>
              <a:buNone/>
              <a:tabLst/>
              <a:defRPr/>
            </a:pPr>
            <a:r>
              <a:rPr kumimoji="0" lang="en-US" sz="2000" b="0" i="0" u="none" strike="noStrike" kern="0" cap="none" spc="0" normalizeH="0" baseline="0" noProof="0" dirty="0" smtClean="0">
                <a:ln>
                  <a:noFill/>
                </a:ln>
                <a:solidFill>
                  <a:schemeClr val="bg1"/>
                </a:solidFill>
                <a:effectLst/>
                <a:uLnTx/>
                <a:uFillTx/>
                <a:latin typeface="+mn-lt"/>
                <a:ea typeface="+mn-ea"/>
                <a:cs typeface="+mn-cs"/>
              </a:rPr>
              <a:t>barkills@cac.washington.edu</a:t>
            </a:r>
          </a:p>
          <a:p>
            <a:pPr marL="0" marR="0" lvl="0" indent="0" algn="l" defTabSz="914400" rtl="0" eaLnBrk="1" fontAlgn="base" latinLnBrk="0" hangingPunct="1">
              <a:lnSpc>
                <a:spcPct val="90000"/>
              </a:lnSpc>
              <a:spcBef>
                <a:spcPct val="0"/>
              </a:spcBef>
              <a:spcAft>
                <a:spcPct val="0"/>
              </a:spcAft>
              <a:buClrTx/>
              <a:buSzTx/>
              <a:buFontTx/>
              <a:buNone/>
              <a:tabLst/>
              <a:defRPr/>
            </a:pPr>
            <a:endParaRPr lang="en-US" sz="2000" kern="0" dirty="0" smtClean="0">
              <a:solidFill>
                <a:schemeClr val="bg1"/>
              </a:solidFill>
              <a:latin typeface="+mn-lt"/>
            </a:endParaRPr>
          </a:p>
          <a:p>
            <a:pPr marL="0" marR="0" lvl="0" indent="0" algn="l" defTabSz="914400" rtl="0" eaLnBrk="1" fontAlgn="base" latinLnBrk="0" hangingPunct="1">
              <a:lnSpc>
                <a:spcPct val="90000"/>
              </a:lnSpc>
              <a:spcBef>
                <a:spcPct val="0"/>
              </a:spcBef>
              <a:spcAft>
                <a:spcPct val="0"/>
              </a:spcAft>
              <a:buClrTx/>
              <a:buSzTx/>
              <a:buFontTx/>
              <a:buNone/>
              <a:tabLst/>
              <a:defRPr/>
            </a:pPr>
            <a:r>
              <a:rPr kumimoji="0" lang="en-US" sz="2000" b="0" i="0" u="none" strike="noStrike" kern="0" cap="none" spc="0" normalizeH="0" baseline="0" noProof="0" dirty="0" smtClean="0">
                <a:ln>
                  <a:noFill/>
                </a:ln>
                <a:solidFill>
                  <a:schemeClr val="bg1"/>
                </a:solidFill>
                <a:effectLst/>
                <a:uLnTx/>
                <a:uFillTx/>
                <a:latin typeface="+mn-lt"/>
                <a:ea typeface="+mn-ea"/>
                <a:cs typeface="+mn-cs"/>
              </a:rPr>
              <a:t>Author of “LDAP Directories Explained”</a:t>
            </a:r>
          </a:p>
          <a:p>
            <a:pPr marL="0" marR="0" lvl="0" indent="0" algn="l" defTabSz="914400" rtl="0" eaLnBrk="1" fontAlgn="base" latinLnBrk="0" hangingPunct="1">
              <a:lnSpc>
                <a:spcPct val="90000"/>
              </a:lnSpc>
              <a:spcBef>
                <a:spcPct val="0"/>
              </a:spcBef>
              <a:spcAft>
                <a:spcPct val="0"/>
              </a:spcAft>
              <a:buClrTx/>
              <a:buSzTx/>
              <a:buFontTx/>
              <a:buNone/>
              <a:tabLst/>
              <a:defRPr/>
            </a:pPr>
            <a:endParaRPr kumimoji="0" lang="en-US" sz="2400" b="0" i="0" u="none" strike="noStrike" kern="0" cap="none" spc="0" normalizeH="0" baseline="0" noProof="0" dirty="0" smtClean="0">
              <a:ln>
                <a:noFill/>
              </a:ln>
              <a:solidFill>
                <a:schemeClr val="bg1"/>
              </a:solidFill>
              <a:effectLst/>
              <a:uLnTx/>
              <a:uFillTx/>
              <a:latin typeface="+mn-lt"/>
              <a:ea typeface="+mn-ea"/>
              <a:cs typeface="+mn-cs"/>
              <a:sym typeface="Wingdings" pitchFamily="2" charset="2"/>
            </a:endParaRPr>
          </a:p>
        </p:txBody>
      </p:sp>
    </p:spTree>
  </p:cSld>
  <p:clrMapOvr>
    <a:masterClrMapping/>
  </p:clrMapOvr>
  <p:transition spd="med">
    <p:strips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eaLnBrk="1" hangingPunct="1">
              <a:defRPr/>
            </a:pPr>
            <a:r>
              <a:rPr lang="en-US" dirty="0" smtClean="0"/>
              <a:t>Topic Choices</a:t>
            </a:r>
          </a:p>
        </p:txBody>
      </p:sp>
      <p:sp>
        <p:nvSpPr>
          <p:cNvPr id="99331" name="Rectangle 3"/>
          <p:cNvSpPr>
            <a:spLocks noGrp="1" noChangeArrowheads="1"/>
          </p:cNvSpPr>
          <p:nvPr>
            <p:ph type="body" idx="1"/>
          </p:nvPr>
        </p:nvSpPr>
        <p:spPr/>
        <p:txBody>
          <a:bodyPr/>
          <a:lstStyle/>
          <a:p>
            <a:pPr eaLnBrk="1" hangingPunct="1"/>
            <a:r>
              <a:rPr lang="en-US" dirty="0" smtClean="0"/>
              <a:t>Membership Privacy for AD Groups ala FERPA and Course Groups</a:t>
            </a:r>
          </a:p>
          <a:p>
            <a:pPr eaLnBrk="1" hangingPunct="1"/>
            <a:r>
              <a:rPr lang="en-US" dirty="0" smtClean="0"/>
              <a:t>Forest trusts vs. Domain trusts</a:t>
            </a:r>
          </a:p>
          <a:p>
            <a:pPr eaLnBrk="1" hangingPunct="1"/>
            <a:endParaRPr lang="en-US" dirty="0" smtClean="0"/>
          </a:p>
          <a:p>
            <a:pPr eaLnBrk="1" hangingPunct="1"/>
            <a:r>
              <a:rPr lang="en-US" dirty="0" smtClean="0"/>
              <a:t>Other interesting stuff for your personal browsing:</a:t>
            </a:r>
          </a:p>
          <a:p>
            <a:pPr lvl="1" eaLnBrk="1" hangingPunct="1"/>
            <a:r>
              <a:rPr lang="en-US" dirty="0" err="1" smtClean="0"/>
              <a:t>Netlogon</a:t>
            </a:r>
            <a:r>
              <a:rPr lang="en-US" dirty="0" smtClean="0"/>
              <a:t> Logging or Tracking Down Account Lockouts at </a:t>
            </a:r>
            <a:r>
              <a:rPr lang="en-US" dirty="0" smtClean="0">
                <a:hlinkClick r:id="rId3"/>
              </a:rPr>
              <a:t>https://viewpoint.cac.washington.edu/blogs/ms-collab/Lists/Posts/Post.aspx?ID=43</a:t>
            </a:r>
            <a:r>
              <a:rPr lang="en-US" dirty="0" smtClean="0"/>
              <a:t> (uses UW CA, so you’ll get a cert error)</a:t>
            </a:r>
          </a:p>
          <a:p>
            <a:pPr eaLnBrk="1" hangingPunct="1">
              <a:buNone/>
            </a:pPr>
            <a:endParaRPr lang="en-US" dirty="0" smtClean="0"/>
          </a:p>
          <a:p>
            <a:pPr eaLnBrk="1" hangingPunct="1">
              <a:buFontTx/>
              <a:buNone/>
            </a:pPr>
            <a:endParaRPr lang="en-US" dirty="0" smtClean="0"/>
          </a:p>
        </p:txBody>
      </p:sp>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99331">
                                            <p:txEl>
                                              <p:pRg st="0" end="0"/>
                                            </p:txEl>
                                          </p:spTgt>
                                        </p:tgtEl>
                                        <p:attrNameLst>
                                          <p:attrName>style.visibility</p:attrName>
                                        </p:attrNameLst>
                                      </p:cBhvr>
                                      <p:to>
                                        <p:strVal val="visible"/>
                                      </p:to>
                                    </p:set>
                                    <p:animEffect transition="in" filter="fade">
                                      <p:cBhvr>
                                        <p:cTn id="7" dur="500"/>
                                        <p:tgtEl>
                                          <p:spTgt spid="99331">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99331">
                                            <p:txEl>
                                              <p:pRg st="1" end="1"/>
                                            </p:txEl>
                                          </p:spTgt>
                                        </p:tgtEl>
                                        <p:attrNameLst>
                                          <p:attrName>style.visibility</p:attrName>
                                        </p:attrNameLst>
                                      </p:cBhvr>
                                      <p:to>
                                        <p:strVal val="visible"/>
                                      </p:to>
                                    </p:set>
                                    <p:animEffect transition="in" filter="fade">
                                      <p:cBhvr>
                                        <p:cTn id="11" dur="1000"/>
                                        <p:tgtEl>
                                          <p:spTgt spid="99331">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99331">
                                            <p:txEl>
                                              <p:pRg st="3" end="3"/>
                                            </p:txEl>
                                          </p:spTgt>
                                        </p:tgtEl>
                                        <p:attrNameLst>
                                          <p:attrName>style.visibility</p:attrName>
                                        </p:attrNameLst>
                                      </p:cBhvr>
                                      <p:to>
                                        <p:strVal val="visible"/>
                                      </p:to>
                                    </p:set>
                                    <p:animEffect transition="in" filter="fade">
                                      <p:cBhvr>
                                        <p:cTn id="16" dur="1000"/>
                                        <p:tgtEl>
                                          <p:spTgt spid="99331">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99331">
                                            <p:txEl>
                                              <p:pRg st="4" end="4"/>
                                            </p:txEl>
                                          </p:spTgt>
                                        </p:tgtEl>
                                        <p:attrNameLst>
                                          <p:attrName>style.visibility</p:attrName>
                                        </p:attrNameLst>
                                      </p:cBhvr>
                                      <p:to>
                                        <p:strVal val="visible"/>
                                      </p:to>
                                    </p:set>
                                    <p:animEffect transition="in" filter="fade">
                                      <p:cBhvr>
                                        <p:cTn id="19" dur="1000"/>
                                        <p:tgtEl>
                                          <p:spTgt spid="993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457200" y="685800"/>
            <a:ext cx="8534400" cy="838200"/>
          </a:xfrm>
        </p:spPr>
        <p:txBody>
          <a:bodyPr/>
          <a:lstStyle/>
          <a:p>
            <a:pPr eaLnBrk="1" hangingPunct="1">
              <a:defRPr/>
            </a:pPr>
            <a:r>
              <a:rPr lang="en-US" dirty="0" smtClean="0"/>
              <a:t>Forest Trusts vs. Domain Trusts</a:t>
            </a:r>
          </a:p>
        </p:txBody>
      </p:sp>
      <p:sp>
        <p:nvSpPr>
          <p:cNvPr id="99331" name="Rectangle 3"/>
          <p:cNvSpPr>
            <a:spLocks noGrp="1" noChangeArrowheads="1"/>
          </p:cNvSpPr>
          <p:nvPr>
            <p:ph type="body" idx="1"/>
          </p:nvPr>
        </p:nvSpPr>
        <p:spPr/>
        <p:txBody>
          <a:bodyPr/>
          <a:lstStyle/>
          <a:p>
            <a:pPr eaLnBrk="1" hangingPunct="1">
              <a:buNone/>
            </a:pPr>
            <a:r>
              <a:rPr lang="en-US" dirty="0" smtClean="0"/>
              <a:t>Forest trusts:</a:t>
            </a:r>
          </a:p>
          <a:p>
            <a:pPr eaLnBrk="1" hangingPunct="1">
              <a:buNone/>
            </a:pPr>
            <a:r>
              <a:rPr lang="en-US" dirty="0" smtClean="0"/>
              <a:t>	Require W2K3 Forest Functional Level</a:t>
            </a:r>
          </a:p>
          <a:p>
            <a:pPr eaLnBrk="1" hangingPunct="1">
              <a:buNone/>
            </a:pPr>
            <a:r>
              <a:rPr lang="en-US" dirty="0" smtClean="0"/>
              <a:t>	Allow Kerberos or NTLM authentication</a:t>
            </a:r>
          </a:p>
          <a:p>
            <a:pPr eaLnBrk="1" hangingPunct="1">
              <a:buNone/>
            </a:pPr>
            <a:r>
              <a:rPr lang="en-US" dirty="0" smtClean="0"/>
              <a:t>	Are transitive for every domain in the two forests involved</a:t>
            </a:r>
          </a:p>
          <a:p>
            <a:pPr eaLnBrk="1" hangingPunct="1">
              <a:buNone/>
            </a:pPr>
            <a:r>
              <a:rPr lang="en-US" dirty="0" smtClean="0"/>
              <a:t>Domain trusts:</a:t>
            </a:r>
          </a:p>
          <a:p>
            <a:pPr eaLnBrk="1" hangingPunct="1">
              <a:buFontTx/>
              <a:buNone/>
            </a:pPr>
            <a:r>
              <a:rPr lang="en-US" dirty="0" smtClean="0"/>
              <a:t>	Permit NT4 or W2K DCs</a:t>
            </a:r>
          </a:p>
          <a:p>
            <a:pPr eaLnBrk="1" hangingPunct="1">
              <a:buFontTx/>
              <a:buNone/>
            </a:pPr>
            <a:endParaRPr lang="en-US" dirty="0" smtClean="0"/>
          </a:p>
          <a:p>
            <a:pPr eaLnBrk="1" hangingPunct="1">
              <a:buFontTx/>
              <a:buNone/>
            </a:pPr>
            <a:r>
              <a:rPr lang="en-US" dirty="0" smtClean="0"/>
              <a:t>But there’s a lot more …</a:t>
            </a:r>
          </a:p>
        </p:txBody>
      </p:sp>
    </p:spTree>
  </p:cSld>
  <p:clrMapOvr>
    <a:masterClrMapping/>
  </p:clrMapOvr>
  <p:transition spd="med">
    <p:strips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457200" y="685800"/>
            <a:ext cx="8305800" cy="838200"/>
          </a:xfrm>
        </p:spPr>
        <p:txBody>
          <a:bodyPr/>
          <a:lstStyle/>
          <a:p>
            <a:pPr eaLnBrk="1" hangingPunct="1">
              <a:defRPr/>
            </a:pPr>
            <a:r>
              <a:rPr lang="en-US" sz="3600" dirty="0" err="1" smtClean="0"/>
              <a:t>Sidfiltering</a:t>
            </a:r>
            <a:endParaRPr lang="en-US" sz="3600" dirty="0" smtClean="0"/>
          </a:p>
        </p:txBody>
      </p:sp>
      <p:sp>
        <p:nvSpPr>
          <p:cNvPr id="87043" name="Rectangle 3"/>
          <p:cNvSpPr>
            <a:spLocks noGrp="1" noChangeArrowheads="1"/>
          </p:cNvSpPr>
          <p:nvPr>
            <p:ph type="body" idx="1"/>
          </p:nvPr>
        </p:nvSpPr>
        <p:spPr/>
        <p:txBody>
          <a:bodyPr/>
          <a:lstStyle/>
          <a:p>
            <a:pPr eaLnBrk="1" hangingPunct="1">
              <a:buNone/>
            </a:pPr>
            <a:r>
              <a:rPr lang="en-US" sz="2400" dirty="0" smtClean="0"/>
              <a:t>Forest Trusts</a:t>
            </a:r>
          </a:p>
          <a:p>
            <a:pPr eaLnBrk="1" hangingPunct="1">
              <a:buNone/>
            </a:pPr>
            <a:r>
              <a:rPr lang="en-US" sz="2400" dirty="0" smtClean="0"/>
              <a:t>	</a:t>
            </a:r>
            <a:r>
              <a:rPr lang="en-US" sz="2400" dirty="0" err="1" smtClean="0"/>
              <a:t>netdom</a:t>
            </a:r>
            <a:r>
              <a:rPr lang="en-US" sz="2400" dirty="0" smtClean="0"/>
              <a:t> trust </a:t>
            </a:r>
            <a:r>
              <a:rPr lang="en-US" sz="2400" dirty="0" err="1" smtClean="0"/>
              <a:t>externalForestRootDomain</a:t>
            </a:r>
            <a:r>
              <a:rPr lang="en-US" sz="2400" dirty="0" smtClean="0"/>
              <a:t> /domain: </a:t>
            </a:r>
            <a:r>
              <a:rPr lang="en-US" sz="2400" dirty="0" err="1" smtClean="0"/>
              <a:t>internalForestRootDomain</a:t>
            </a:r>
            <a:r>
              <a:rPr lang="en-US" sz="2400" dirty="0" smtClean="0"/>
              <a:t> /</a:t>
            </a:r>
            <a:r>
              <a:rPr lang="en-US" sz="2400" dirty="0" err="1" smtClean="0"/>
              <a:t>enablesidhistory:YES</a:t>
            </a:r>
            <a:endParaRPr lang="en-US" sz="2400" dirty="0" smtClean="0"/>
          </a:p>
          <a:p>
            <a:pPr eaLnBrk="1" hangingPunct="1">
              <a:buNone/>
            </a:pPr>
            <a:endParaRPr lang="en-US" sz="2400" dirty="0" smtClean="0"/>
          </a:p>
          <a:p>
            <a:pPr eaLnBrk="1" hangingPunct="1">
              <a:buNone/>
            </a:pPr>
            <a:r>
              <a:rPr lang="en-US" sz="2400" dirty="0" smtClean="0"/>
              <a:t>Domain Trusts</a:t>
            </a:r>
          </a:p>
          <a:p>
            <a:pPr eaLnBrk="1" hangingPunct="1">
              <a:buNone/>
            </a:pPr>
            <a:r>
              <a:rPr lang="en-US" sz="2400" dirty="0" smtClean="0"/>
              <a:t>	</a:t>
            </a:r>
            <a:r>
              <a:rPr lang="en-US" sz="2400" dirty="0" err="1" smtClean="0"/>
              <a:t>netdom</a:t>
            </a:r>
            <a:r>
              <a:rPr lang="en-US" sz="2400" dirty="0" smtClean="0"/>
              <a:t> trust </a:t>
            </a:r>
            <a:r>
              <a:rPr lang="en-US" sz="2400" dirty="0" err="1" smtClean="0"/>
              <a:t>externalForestRootDomain</a:t>
            </a:r>
            <a:r>
              <a:rPr lang="en-US" sz="2400" dirty="0" smtClean="0"/>
              <a:t> /domain: </a:t>
            </a:r>
            <a:r>
              <a:rPr lang="en-US" sz="2400" dirty="0" err="1" smtClean="0"/>
              <a:t>internalForestRootDomain</a:t>
            </a:r>
            <a:r>
              <a:rPr lang="en-US" sz="2400" dirty="0" smtClean="0"/>
              <a:t> /</a:t>
            </a:r>
            <a:r>
              <a:rPr lang="en-US" sz="2400" dirty="0" err="1" smtClean="0"/>
              <a:t>quarantine:YES</a:t>
            </a:r>
            <a:endParaRPr lang="en-US" sz="2400" dirty="0" smtClean="0"/>
          </a:p>
          <a:p>
            <a:pPr eaLnBrk="1" hangingPunct="1">
              <a:buNone/>
            </a:pPr>
            <a:endParaRPr lang="en-US" sz="2400" dirty="0" smtClean="0"/>
          </a:p>
          <a:p>
            <a:pPr eaLnBrk="1" hangingPunct="1">
              <a:buNone/>
            </a:pPr>
            <a:r>
              <a:rPr lang="en-US" sz="2400" dirty="0" smtClean="0"/>
              <a:t>Forest </a:t>
            </a:r>
            <a:r>
              <a:rPr lang="en-US" sz="2400" dirty="0" err="1" smtClean="0"/>
              <a:t>sidfiltering</a:t>
            </a:r>
            <a:r>
              <a:rPr lang="en-US" sz="2400" dirty="0" smtClean="0"/>
              <a:t> is active for all domains in the other forest.</a:t>
            </a:r>
          </a:p>
        </p:txBody>
      </p:sp>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animEffect transition="in" filter="fade">
                                      <p:cBhvr>
                                        <p:cTn id="7" dur="1000"/>
                                        <p:tgtEl>
                                          <p:spTgt spid="870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7043">
                                            <p:txEl>
                                              <p:pRg st="1" end="1"/>
                                            </p:txEl>
                                          </p:spTgt>
                                        </p:tgtEl>
                                        <p:attrNameLst>
                                          <p:attrName>style.visibility</p:attrName>
                                        </p:attrNameLst>
                                      </p:cBhvr>
                                      <p:to>
                                        <p:strVal val="visible"/>
                                      </p:to>
                                    </p:set>
                                    <p:animEffect transition="in" filter="fade">
                                      <p:cBhvr>
                                        <p:cTn id="12" dur="1000"/>
                                        <p:tgtEl>
                                          <p:spTgt spid="870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7043">
                                            <p:txEl>
                                              <p:pRg st="3" end="3"/>
                                            </p:txEl>
                                          </p:spTgt>
                                        </p:tgtEl>
                                        <p:attrNameLst>
                                          <p:attrName>style.visibility</p:attrName>
                                        </p:attrNameLst>
                                      </p:cBhvr>
                                      <p:to>
                                        <p:strVal val="visible"/>
                                      </p:to>
                                    </p:set>
                                    <p:animEffect transition="in" filter="fade">
                                      <p:cBhvr>
                                        <p:cTn id="17" dur="1000"/>
                                        <p:tgtEl>
                                          <p:spTgt spid="8704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7043">
                                            <p:txEl>
                                              <p:pRg st="4" end="4"/>
                                            </p:txEl>
                                          </p:spTgt>
                                        </p:tgtEl>
                                        <p:attrNameLst>
                                          <p:attrName>style.visibility</p:attrName>
                                        </p:attrNameLst>
                                      </p:cBhvr>
                                      <p:to>
                                        <p:strVal val="visible"/>
                                      </p:to>
                                    </p:set>
                                    <p:animEffect transition="in" filter="fade">
                                      <p:cBhvr>
                                        <p:cTn id="22" dur="1000"/>
                                        <p:tgtEl>
                                          <p:spTgt spid="8704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7043">
                                            <p:txEl>
                                              <p:pRg st="6" end="6"/>
                                            </p:txEl>
                                          </p:spTgt>
                                        </p:tgtEl>
                                        <p:attrNameLst>
                                          <p:attrName>style.visibility</p:attrName>
                                        </p:attrNameLst>
                                      </p:cBhvr>
                                      <p:to>
                                        <p:strVal val="visible"/>
                                      </p:to>
                                    </p:set>
                                    <p:animEffect transition="in" filter="fade">
                                      <p:cBhvr>
                                        <p:cTn id="27" dur="1000"/>
                                        <p:tgtEl>
                                          <p:spTgt spid="8704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9" name="Rectangle 3"/>
          <p:cNvSpPr>
            <a:spLocks noGrp="1" noChangeArrowheads="1"/>
          </p:cNvSpPr>
          <p:nvPr>
            <p:ph type="body" idx="1"/>
          </p:nvPr>
        </p:nvSpPr>
        <p:spPr>
          <a:xfrm>
            <a:off x="457200" y="1981200"/>
            <a:ext cx="8229600" cy="4038600"/>
          </a:xfrm>
        </p:spPr>
        <p:txBody>
          <a:bodyPr/>
          <a:lstStyle/>
          <a:p>
            <a:pPr eaLnBrk="1" hangingPunct="1">
              <a:buNone/>
            </a:pPr>
            <a:r>
              <a:rPr lang="en-US" sz="2000" dirty="0" smtClean="0"/>
              <a:t>What is this?</a:t>
            </a:r>
          </a:p>
          <a:p>
            <a:pPr eaLnBrk="1" hangingPunct="1">
              <a:buNone/>
            </a:pPr>
            <a:endParaRPr lang="en-US" sz="2000" dirty="0" smtClean="0"/>
          </a:p>
          <a:p>
            <a:pPr eaLnBrk="1" hangingPunct="1">
              <a:buNone/>
            </a:pPr>
            <a:r>
              <a:rPr lang="en-US" sz="2000" dirty="0" smtClean="0"/>
              <a:t>For forest trusts, it provides the ability to distinguish which trust should be authoritative for any given DNS suffix in an authentication request.</a:t>
            </a:r>
          </a:p>
          <a:p>
            <a:pPr eaLnBrk="1" hangingPunct="1">
              <a:buNone/>
            </a:pPr>
            <a:endParaRPr lang="en-US" sz="2000" dirty="0" smtClean="0"/>
          </a:p>
          <a:p>
            <a:pPr eaLnBrk="1" hangingPunct="1">
              <a:buNone/>
            </a:pPr>
            <a:r>
              <a:rPr lang="en-US" sz="2000" dirty="0" smtClean="0"/>
              <a:t>Only one trust (domain or forest) can be authoritative for a given DNS suffix.</a:t>
            </a:r>
          </a:p>
          <a:p>
            <a:pPr eaLnBrk="1" hangingPunct="1">
              <a:buNone/>
            </a:pPr>
            <a:endParaRPr lang="en-US" sz="2000" dirty="0" smtClean="0"/>
          </a:p>
          <a:p>
            <a:pPr eaLnBrk="1" hangingPunct="1">
              <a:buNone/>
            </a:pPr>
            <a:r>
              <a:rPr lang="en-US" sz="2000" dirty="0" smtClean="0"/>
              <a:t>Wildcards are acceptable.</a:t>
            </a:r>
          </a:p>
          <a:p>
            <a:pPr eaLnBrk="1" hangingPunct="1">
              <a:buNone/>
            </a:pPr>
            <a:endParaRPr lang="en-US" sz="2000" dirty="0" smtClean="0"/>
          </a:p>
          <a:p>
            <a:pPr eaLnBrk="1" hangingPunct="1">
              <a:buNone/>
            </a:pPr>
            <a:r>
              <a:rPr lang="en-US" sz="2000" dirty="0" smtClean="0"/>
              <a:t>All domains in other forest are auto-populated at creation time, but you MUST manually add new domains to the other forest (no auto-discovery of new domains).</a:t>
            </a:r>
          </a:p>
        </p:txBody>
      </p:sp>
      <p:sp>
        <p:nvSpPr>
          <p:cNvPr id="91141" name="Rectangle 5"/>
          <p:cNvSpPr>
            <a:spLocks noGrp="1" noChangeArrowheads="1"/>
          </p:cNvSpPr>
          <p:nvPr>
            <p:ph type="title"/>
          </p:nvPr>
        </p:nvSpPr>
        <p:spPr/>
        <p:txBody>
          <a:bodyPr/>
          <a:lstStyle/>
          <a:p>
            <a:pPr eaLnBrk="1" hangingPunct="1">
              <a:defRPr/>
            </a:pPr>
            <a:r>
              <a:rPr lang="en-US" dirty="0" smtClean="0"/>
              <a:t>Name Suffix Routing</a:t>
            </a:r>
          </a:p>
        </p:txBody>
      </p:sp>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1139">
                                            <p:txEl>
                                              <p:pRg st="0" end="0"/>
                                            </p:txEl>
                                          </p:spTgt>
                                        </p:tgtEl>
                                        <p:attrNameLst>
                                          <p:attrName>style.visibility</p:attrName>
                                        </p:attrNameLst>
                                      </p:cBhvr>
                                      <p:to>
                                        <p:strVal val="visible"/>
                                      </p:to>
                                    </p:set>
                                    <p:animEffect transition="in" filter="fade">
                                      <p:cBhvr>
                                        <p:cTn id="7" dur="1000"/>
                                        <p:tgtEl>
                                          <p:spTgt spid="911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1139">
                                            <p:txEl>
                                              <p:pRg st="2" end="2"/>
                                            </p:txEl>
                                          </p:spTgt>
                                        </p:tgtEl>
                                        <p:attrNameLst>
                                          <p:attrName>style.visibility</p:attrName>
                                        </p:attrNameLst>
                                      </p:cBhvr>
                                      <p:to>
                                        <p:strVal val="visible"/>
                                      </p:to>
                                    </p:set>
                                    <p:animEffect transition="in" filter="fade">
                                      <p:cBhvr>
                                        <p:cTn id="12" dur="1000"/>
                                        <p:tgtEl>
                                          <p:spTgt spid="9113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1139">
                                            <p:txEl>
                                              <p:pRg st="4" end="4"/>
                                            </p:txEl>
                                          </p:spTgt>
                                        </p:tgtEl>
                                        <p:attrNameLst>
                                          <p:attrName>style.visibility</p:attrName>
                                        </p:attrNameLst>
                                      </p:cBhvr>
                                      <p:to>
                                        <p:strVal val="visible"/>
                                      </p:to>
                                    </p:set>
                                    <p:animEffect transition="in" filter="fade">
                                      <p:cBhvr>
                                        <p:cTn id="17" dur="1000"/>
                                        <p:tgtEl>
                                          <p:spTgt spid="9113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1139">
                                            <p:txEl>
                                              <p:pRg st="6" end="6"/>
                                            </p:txEl>
                                          </p:spTgt>
                                        </p:tgtEl>
                                        <p:attrNameLst>
                                          <p:attrName>style.visibility</p:attrName>
                                        </p:attrNameLst>
                                      </p:cBhvr>
                                      <p:to>
                                        <p:strVal val="visible"/>
                                      </p:to>
                                    </p:set>
                                    <p:animEffect transition="in" filter="fade">
                                      <p:cBhvr>
                                        <p:cTn id="22" dur="1000"/>
                                        <p:tgtEl>
                                          <p:spTgt spid="91139">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1139">
                                            <p:txEl>
                                              <p:pRg st="8" end="8"/>
                                            </p:txEl>
                                          </p:spTgt>
                                        </p:tgtEl>
                                        <p:attrNameLst>
                                          <p:attrName>style.visibility</p:attrName>
                                        </p:attrNameLst>
                                      </p:cBhvr>
                                      <p:to>
                                        <p:strVal val="visible"/>
                                      </p:to>
                                    </p:set>
                                    <p:animEffect transition="in" filter="fade">
                                      <p:cBhvr>
                                        <p:cTn id="27" dur="1000"/>
                                        <p:tgtEl>
                                          <p:spTgt spid="9113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9"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eaLnBrk="1" hangingPunct="1">
              <a:defRPr/>
            </a:pPr>
            <a:r>
              <a:rPr lang="en-US" dirty="0" smtClean="0"/>
              <a:t>The User Experience</a:t>
            </a:r>
            <a:endParaRPr lang="en-US" sz="4400" dirty="0" smtClean="0"/>
          </a:p>
        </p:txBody>
      </p:sp>
      <p:sp>
        <p:nvSpPr>
          <p:cNvPr id="93187" name="Rectangle 3"/>
          <p:cNvSpPr>
            <a:spLocks noGrp="1" noChangeArrowheads="1"/>
          </p:cNvSpPr>
          <p:nvPr>
            <p:ph type="body" idx="1"/>
          </p:nvPr>
        </p:nvSpPr>
        <p:spPr/>
        <p:txBody>
          <a:bodyPr/>
          <a:lstStyle/>
          <a:p>
            <a:pPr eaLnBrk="1" hangingPunct="1">
              <a:buNone/>
            </a:pPr>
            <a:r>
              <a:rPr lang="en-US" sz="2400" dirty="0" smtClean="0"/>
              <a:t>Forest Trust have several quirks which aren’t particularly well documented (KB816467):</a:t>
            </a:r>
          </a:p>
          <a:p>
            <a:pPr eaLnBrk="1" hangingPunct="1">
              <a:buNone/>
            </a:pPr>
            <a:r>
              <a:rPr lang="en-US" sz="2400" dirty="0" smtClean="0"/>
              <a:t>	Interactive Login Domain Drop-Down</a:t>
            </a:r>
          </a:p>
          <a:p>
            <a:pPr eaLnBrk="1" hangingPunct="1">
              <a:buNone/>
            </a:pPr>
            <a:r>
              <a:rPr lang="en-US" sz="2400" dirty="0" smtClean="0"/>
              <a:t>	Security Object Picker (only afflicts </a:t>
            </a:r>
            <a:r>
              <a:rPr lang="en-US" sz="2400" dirty="0" err="1" smtClean="0"/>
              <a:t>downlevel</a:t>
            </a:r>
            <a:r>
              <a:rPr lang="en-US" sz="2400" dirty="0" smtClean="0"/>
              <a:t> clients)</a:t>
            </a:r>
          </a:p>
          <a:p>
            <a:pPr eaLnBrk="1" hangingPunct="1">
              <a:buNone/>
            </a:pPr>
            <a:endParaRPr lang="en-US" sz="2400" dirty="0" smtClean="0"/>
          </a:p>
          <a:p>
            <a:pPr eaLnBrk="1" hangingPunct="1">
              <a:buNone/>
            </a:pPr>
            <a:r>
              <a:rPr lang="en-US" sz="2400" dirty="0" smtClean="0"/>
              <a:t>Requires user knowledge and use of fully qualified principal name, i.e. domain\user or </a:t>
            </a:r>
            <a:r>
              <a:rPr lang="en-US" sz="2400" dirty="0" smtClean="0">
                <a:hlinkClick r:id="rId3"/>
              </a:rPr>
              <a:t>user@domain.whatever.edu</a:t>
            </a:r>
            <a:endParaRPr lang="en-US" sz="2400" dirty="0" smtClean="0"/>
          </a:p>
          <a:p>
            <a:pPr eaLnBrk="1" hangingPunct="1">
              <a:buNone/>
            </a:pPr>
            <a:endParaRPr lang="en-US" sz="2400" dirty="0" smtClean="0"/>
          </a:p>
          <a:p>
            <a:pPr eaLnBrk="1" hangingPunct="1">
              <a:buNone/>
            </a:pPr>
            <a:r>
              <a:rPr lang="en-US" sz="2400" dirty="0" smtClean="0"/>
              <a:t>Microsoft is requiring users have this knowledge. See Vista and Server 2008.</a:t>
            </a:r>
          </a:p>
          <a:p>
            <a:pPr eaLnBrk="1" hangingPunct="1">
              <a:buNone/>
            </a:pPr>
            <a:r>
              <a:rPr lang="en-US" dirty="0" smtClean="0"/>
              <a:t>	</a:t>
            </a:r>
          </a:p>
        </p:txBody>
      </p:sp>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Effect transition="in" filter="fade">
                                      <p:cBhvr>
                                        <p:cTn id="7" dur="1000"/>
                                        <p:tgtEl>
                                          <p:spTgt spid="931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3187">
                                            <p:txEl>
                                              <p:pRg st="1" end="1"/>
                                            </p:txEl>
                                          </p:spTgt>
                                        </p:tgtEl>
                                        <p:attrNameLst>
                                          <p:attrName>style.visibility</p:attrName>
                                        </p:attrNameLst>
                                      </p:cBhvr>
                                      <p:to>
                                        <p:strVal val="visible"/>
                                      </p:to>
                                    </p:set>
                                    <p:animEffect transition="in" filter="fade">
                                      <p:cBhvr>
                                        <p:cTn id="12" dur="1000"/>
                                        <p:tgtEl>
                                          <p:spTgt spid="931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3187">
                                            <p:txEl>
                                              <p:pRg st="2" end="2"/>
                                            </p:txEl>
                                          </p:spTgt>
                                        </p:tgtEl>
                                        <p:attrNameLst>
                                          <p:attrName>style.visibility</p:attrName>
                                        </p:attrNameLst>
                                      </p:cBhvr>
                                      <p:to>
                                        <p:strVal val="visible"/>
                                      </p:to>
                                    </p:set>
                                    <p:animEffect transition="in" filter="fade">
                                      <p:cBhvr>
                                        <p:cTn id="17" dur="1000"/>
                                        <p:tgtEl>
                                          <p:spTgt spid="931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3187">
                                            <p:txEl>
                                              <p:pRg st="4" end="4"/>
                                            </p:txEl>
                                          </p:spTgt>
                                        </p:tgtEl>
                                        <p:attrNameLst>
                                          <p:attrName>style.visibility</p:attrName>
                                        </p:attrNameLst>
                                      </p:cBhvr>
                                      <p:to>
                                        <p:strVal val="visible"/>
                                      </p:to>
                                    </p:set>
                                    <p:animEffect transition="in" filter="fade">
                                      <p:cBhvr>
                                        <p:cTn id="22" dur="1000"/>
                                        <p:tgtEl>
                                          <p:spTgt spid="9318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3187">
                                            <p:txEl>
                                              <p:pRg st="6" end="6"/>
                                            </p:txEl>
                                          </p:spTgt>
                                        </p:tgtEl>
                                        <p:attrNameLst>
                                          <p:attrName>style.visibility</p:attrName>
                                        </p:attrNameLst>
                                      </p:cBhvr>
                                      <p:to>
                                        <p:strVal val="visible"/>
                                      </p:to>
                                    </p:set>
                                    <p:animEffect transition="in" filter="fade">
                                      <p:cBhvr>
                                        <p:cTn id="27" dur="1000"/>
                                        <p:tgtEl>
                                          <p:spTgt spid="93187">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3187">
                                            <p:txEl>
                                              <p:pRg st="7" end="7"/>
                                            </p:txEl>
                                          </p:spTgt>
                                        </p:tgtEl>
                                        <p:attrNameLst>
                                          <p:attrName>style.visibility</p:attrName>
                                        </p:attrNameLst>
                                      </p:cBhvr>
                                      <p:to>
                                        <p:strVal val="visible"/>
                                      </p:to>
                                    </p:set>
                                    <p:animEffect transition="in" filter="fade">
                                      <p:cBhvr>
                                        <p:cTn id="32" dur="1000"/>
                                        <p:tgtEl>
                                          <p:spTgt spid="9318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a:xfrm>
            <a:off x="381000" y="685800"/>
            <a:ext cx="7620000" cy="838200"/>
          </a:xfrm>
        </p:spPr>
        <p:txBody>
          <a:bodyPr/>
          <a:lstStyle/>
          <a:p>
            <a:pPr eaLnBrk="1" hangingPunct="1">
              <a:defRPr/>
            </a:pPr>
            <a:r>
              <a:rPr lang="en-US" dirty="0" smtClean="0"/>
              <a:t>The Admin Experience</a:t>
            </a:r>
          </a:p>
        </p:txBody>
      </p:sp>
      <p:sp>
        <p:nvSpPr>
          <p:cNvPr id="182275" name="Rectangle 3"/>
          <p:cNvSpPr>
            <a:spLocks noGrp="1" noChangeArrowheads="1"/>
          </p:cNvSpPr>
          <p:nvPr>
            <p:ph type="body" idx="1"/>
          </p:nvPr>
        </p:nvSpPr>
        <p:spPr>
          <a:xfrm>
            <a:off x="457200" y="1676400"/>
            <a:ext cx="8229600" cy="5029200"/>
          </a:xfrm>
        </p:spPr>
        <p:txBody>
          <a:bodyPr/>
          <a:lstStyle/>
          <a:p>
            <a:pPr eaLnBrk="1" hangingPunct="1">
              <a:lnSpc>
                <a:spcPct val="80000"/>
              </a:lnSpc>
              <a:buNone/>
            </a:pPr>
            <a:r>
              <a:rPr lang="en-US" sz="2400" dirty="0" smtClean="0"/>
              <a:t>‘Incoming Forest Trust Builders’ group makes creating 1 way forest trusts easy.</a:t>
            </a:r>
          </a:p>
          <a:p>
            <a:pPr eaLnBrk="1" hangingPunct="1">
              <a:lnSpc>
                <a:spcPct val="80000"/>
              </a:lnSpc>
              <a:buNone/>
            </a:pPr>
            <a:endParaRPr lang="en-US" sz="2400" dirty="0" smtClean="0"/>
          </a:p>
          <a:p>
            <a:pPr eaLnBrk="1" hangingPunct="1">
              <a:lnSpc>
                <a:spcPct val="80000"/>
              </a:lnSpc>
              <a:buNone/>
            </a:pPr>
            <a:r>
              <a:rPr lang="en-US" sz="2400" dirty="0" smtClean="0"/>
              <a:t>Must coordinate shared secret for a domain trust.</a:t>
            </a:r>
          </a:p>
          <a:p>
            <a:pPr eaLnBrk="1" hangingPunct="1">
              <a:lnSpc>
                <a:spcPct val="80000"/>
              </a:lnSpc>
              <a:buNone/>
            </a:pPr>
            <a:endParaRPr lang="en-US" sz="2400" dirty="0" smtClean="0"/>
          </a:p>
          <a:p>
            <a:pPr eaLnBrk="1" hangingPunct="1">
              <a:lnSpc>
                <a:spcPct val="80000"/>
              </a:lnSpc>
              <a:buNone/>
            </a:pPr>
            <a:r>
              <a:rPr lang="en-US" sz="2400" dirty="0" smtClean="0"/>
              <a:t>Forest root domain is *key* for forest trusts.</a:t>
            </a:r>
          </a:p>
          <a:p>
            <a:pPr eaLnBrk="1" hangingPunct="1">
              <a:lnSpc>
                <a:spcPct val="80000"/>
              </a:lnSpc>
              <a:buNone/>
            </a:pPr>
            <a:endParaRPr lang="en-US" sz="2400" dirty="0" smtClean="0"/>
          </a:p>
          <a:p>
            <a:pPr eaLnBrk="1" hangingPunct="1">
              <a:lnSpc>
                <a:spcPct val="80000"/>
              </a:lnSpc>
              <a:buNone/>
            </a:pPr>
            <a:r>
              <a:rPr lang="en-US" sz="2400" dirty="0" smtClean="0"/>
              <a:t>3 tier service models: Forest trusts enable Kerberos. Kerberos enables impersonation across forest boundaries. NTLM *can’t* do impersonation.</a:t>
            </a:r>
          </a:p>
          <a:p>
            <a:pPr eaLnBrk="1" hangingPunct="1">
              <a:lnSpc>
                <a:spcPct val="80000"/>
              </a:lnSpc>
              <a:buNone/>
            </a:pPr>
            <a:endParaRPr lang="en-US" sz="2400" dirty="0" smtClean="0"/>
          </a:p>
          <a:p>
            <a:pPr eaLnBrk="1" hangingPunct="1">
              <a:lnSpc>
                <a:spcPct val="80000"/>
              </a:lnSpc>
              <a:buNone/>
            </a:pPr>
            <a:r>
              <a:rPr lang="en-US" sz="2400" dirty="0" smtClean="0"/>
              <a:t>Selective Authentication available for forest trusts.</a:t>
            </a:r>
          </a:p>
          <a:p>
            <a:pPr eaLnBrk="1" hangingPunct="1">
              <a:lnSpc>
                <a:spcPct val="80000"/>
              </a:lnSpc>
              <a:buNone/>
            </a:pPr>
            <a:endParaRPr lang="en-US" sz="2400" dirty="0" smtClean="0"/>
          </a:p>
          <a:p>
            <a:pPr eaLnBrk="1" hangingPunct="1">
              <a:lnSpc>
                <a:spcPct val="80000"/>
              </a:lnSpc>
              <a:buNone/>
            </a:pPr>
            <a:r>
              <a:rPr lang="en-US" sz="2400" dirty="0" smtClean="0"/>
              <a:t>Regardless of domain or forest trust, you must use a domain local group to contain users or groups from the other forest.</a:t>
            </a:r>
          </a:p>
        </p:txBody>
      </p:sp>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82275">
                                            <p:txEl>
                                              <p:pRg st="0" end="0"/>
                                            </p:txEl>
                                          </p:spTgt>
                                        </p:tgtEl>
                                        <p:attrNameLst>
                                          <p:attrName>style.visibility</p:attrName>
                                        </p:attrNameLst>
                                      </p:cBhvr>
                                      <p:to>
                                        <p:strVal val="visible"/>
                                      </p:to>
                                    </p:set>
                                    <p:animEffect transition="in" filter="fade">
                                      <p:cBhvr>
                                        <p:cTn id="7" dur="1000"/>
                                        <p:tgtEl>
                                          <p:spTgt spid="1822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2275">
                                            <p:txEl>
                                              <p:pRg st="2" end="2"/>
                                            </p:txEl>
                                          </p:spTgt>
                                        </p:tgtEl>
                                        <p:attrNameLst>
                                          <p:attrName>style.visibility</p:attrName>
                                        </p:attrNameLst>
                                      </p:cBhvr>
                                      <p:to>
                                        <p:strVal val="visible"/>
                                      </p:to>
                                    </p:set>
                                    <p:animEffect transition="in" filter="fade">
                                      <p:cBhvr>
                                        <p:cTn id="12" dur="1000"/>
                                        <p:tgtEl>
                                          <p:spTgt spid="18227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2275">
                                            <p:txEl>
                                              <p:pRg st="4" end="4"/>
                                            </p:txEl>
                                          </p:spTgt>
                                        </p:tgtEl>
                                        <p:attrNameLst>
                                          <p:attrName>style.visibility</p:attrName>
                                        </p:attrNameLst>
                                      </p:cBhvr>
                                      <p:to>
                                        <p:strVal val="visible"/>
                                      </p:to>
                                    </p:set>
                                    <p:animEffect transition="in" filter="fade">
                                      <p:cBhvr>
                                        <p:cTn id="17" dur="1000"/>
                                        <p:tgtEl>
                                          <p:spTgt spid="18227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2275">
                                            <p:txEl>
                                              <p:pRg st="6" end="6"/>
                                            </p:txEl>
                                          </p:spTgt>
                                        </p:tgtEl>
                                        <p:attrNameLst>
                                          <p:attrName>style.visibility</p:attrName>
                                        </p:attrNameLst>
                                      </p:cBhvr>
                                      <p:to>
                                        <p:strVal val="visible"/>
                                      </p:to>
                                    </p:set>
                                    <p:animEffect transition="in" filter="fade">
                                      <p:cBhvr>
                                        <p:cTn id="22" dur="1000"/>
                                        <p:tgtEl>
                                          <p:spTgt spid="18227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82275">
                                            <p:txEl>
                                              <p:pRg st="8" end="8"/>
                                            </p:txEl>
                                          </p:spTgt>
                                        </p:tgtEl>
                                        <p:attrNameLst>
                                          <p:attrName>style.visibility</p:attrName>
                                        </p:attrNameLst>
                                      </p:cBhvr>
                                      <p:to>
                                        <p:strVal val="visible"/>
                                      </p:to>
                                    </p:set>
                                    <p:animEffect transition="in" filter="fade">
                                      <p:cBhvr>
                                        <p:cTn id="27" dur="1000"/>
                                        <p:tgtEl>
                                          <p:spTgt spid="182275">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82275">
                                            <p:txEl>
                                              <p:pRg st="10" end="10"/>
                                            </p:txEl>
                                          </p:spTgt>
                                        </p:tgtEl>
                                        <p:attrNameLst>
                                          <p:attrName>style.visibility</p:attrName>
                                        </p:attrNameLst>
                                      </p:cBhvr>
                                      <p:to>
                                        <p:strVal val="visible"/>
                                      </p:to>
                                    </p:set>
                                    <p:animEffect transition="in" filter="fade">
                                      <p:cBhvr>
                                        <p:cTn id="32" dur="1000"/>
                                        <p:tgtEl>
                                          <p:spTgt spid="18227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7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pPr eaLnBrk="1" hangingPunct="1">
              <a:defRPr/>
            </a:pPr>
            <a:r>
              <a:rPr lang="en-US" dirty="0" smtClean="0"/>
              <a:t>Security Nesting and ACLs</a:t>
            </a:r>
          </a:p>
        </p:txBody>
      </p:sp>
      <p:pic>
        <p:nvPicPr>
          <p:cNvPr id="4" name="Picture 3" descr="groups.jpg"/>
          <p:cNvPicPr>
            <a:picLocks noChangeAspect="1"/>
          </p:cNvPicPr>
          <p:nvPr/>
        </p:nvPicPr>
        <p:blipFill>
          <a:blip r:embed="rId3"/>
          <a:stretch>
            <a:fillRect/>
          </a:stretch>
        </p:blipFill>
        <p:spPr>
          <a:xfrm>
            <a:off x="914400" y="1524000"/>
            <a:ext cx="7322820" cy="5334000"/>
          </a:xfrm>
          <a:prstGeom prst="rect">
            <a:avLst/>
          </a:prstGeom>
        </p:spPr>
      </p:pic>
    </p:spTree>
  </p:cSld>
  <p:clrMapOvr>
    <a:masterClrMapping/>
  </p:clrMapOvr>
  <p:transition spd="med">
    <p:strips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a:xfrm>
            <a:off x="457200" y="685800"/>
            <a:ext cx="7620000" cy="838200"/>
          </a:xfrm>
        </p:spPr>
        <p:txBody>
          <a:bodyPr/>
          <a:lstStyle/>
          <a:p>
            <a:pPr eaLnBrk="1" hangingPunct="1">
              <a:defRPr/>
            </a:pPr>
            <a:r>
              <a:rPr lang="en-US" dirty="0" smtClean="0"/>
              <a:t>Requirements to Setup Any Trust</a:t>
            </a:r>
          </a:p>
        </p:txBody>
      </p:sp>
      <p:sp>
        <p:nvSpPr>
          <p:cNvPr id="219139" name="Rectangle 3"/>
          <p:cNvSpPr>
            <a:spLocks noGrp="1" noChangeArrowheads="1"/>
          </p:cNvSpPr>
          <p:nvPr>
            <p:ph type="body" idx="1"/>
          </p:nvPr>
        </p:nvSpPr>
        <p:spPr>
          <a:xfrm>
            <a:off x="457200" y="1752600"/>
            <a:ext cx="8229600" cy="5105400"/>
          </a:xfrm>
        </p:spPr>
        <p:txBody>
          <a:bodyPr/>
          <a:lstStyle/>
          <a:p>
            <a:pPr eaLnBrk="1" hangingPunct="1">
              <a:buNone/>
            </a:pPr>
            <a:r>
              <a:rPr lang="en-US" sz="2000" dirty="0" smtClean="0"/>
              <a:t>Admin credentials or incremental permissions.</a:t>
            </a:r>
          </a:p>
          <a:p>
            <a:pPr eaLnBrk="1" hangingPunct="1">
              <a:buNone/>
            </a:pPr>
            <a:endParaRPr lang="en-US" sz="2000" dirty="0" smtClean="0"/>
          </a:p>
          <a:p>
            <a:pPr eaLnBrk="1" hangingPunct="1">
              <a:buNone/>
            </a:pPr>
            <a:r>
              <a:rPr lang="en-US" sz="2000" dirty="0" smtClean="0"/>
              <a:t>Working DNS configuration for domains involved.</a:t>
            </a:r>
          </a:p>
          <a:p>
            <a:pPr eaLnBrk="1" hangingPunct="1">
              <a:buNone/>
            </a:pPr>
            <a:endParaRPr lang="en-US" sz="2000" dirty="0" smtClean="0"/>
          </a:p>
          <a:p>
            <a:pPr eaLnBrk="1" hangingPunct="1">
              <a:buNone/>
            </a:pPr>
            <a:r>
              <a:rPr lang="en-US" sz="2000" dirty="0" smtClean="0"/>
              <a:t>Firewalls are correctly configured between DCs:</a:t>
            </a:r>
          </a:p>
          <a:p>
            <a:pPr eaLnBrk="1" hangingPunct="1">
              <a:buNone/>
            </a:pPr>
            <a:r>
              <a:rPr lang="en-US" sz="2000" dirty="0" smtClean="0"/>
              <a:t>	</a:t>
            </a:r>
            <a:r>
              <a:rPr lang="en-US" sz="2000" dirty="0" err="1" smtClean="0"/>
              <a:t>tcp</a:t>
            </a:r>
            <a:r>
              <a:rPr lang="en-US" sz="2000" dirty="0" smtClean="0"/>
              <a:t> 53, 88, 135, 389, 445, 636, *</a:t>
            </a:r>
          </a:p>
          <a:p>
            <a:pPr eaLnBrk="1" hangingPunct="1">
              <a:buNone/>
            </a:pPr>
            <a:r>
              <a:rPr lang="en-US" sz="2000" dirty="0" smtClean="0"/>
              <a:t>	</a:t>
            </a:r>
            <a:r>
              <a:rPr lang="en-US" sz="2000" dirty="0" err="1" smtClean="0"/>
              <a:t>udp</a:t>
            </a:r>
            <a:r>
              <a:rPr lang="en-US" sz="2000" dirty="0" smtClean="0"/>
              <a:t> 53, 88, 135, 389, 445, *</a:t>
            </a:r>
          </a:p>
          <a:p>
            <a:pPr eaLnBrk="1" hangingPunct="1">
              <a:buNone/>
            </a:pPr>
            <a:endParaRPr lang="en-US" sz="2000" dirty="0" smtClean="0"/>
          </a:p>
          <a:p>
            <a:pPr eaLnBrk="1" hangingPunct="1">
              <a:buNone/>
            </a:pPr>
            <a:r>
              <a:rPr lang="en-US" sz="2000" dirty="0" smtClean="0"/>
              <a:t>Firewalls are correctly configured between domain client computers and external DCs:</a:t>
            </a:r>
          </a:p>
          <a:p>
            <a:pPr eaLnBrk="1" hangingPunct="1">
              <a:buNone/>
            </a:pPr>
            <a:r>
              <a:rPr lang="da-DK" sz="2000" dirty="0" smtClean="0"/>
              <a:t>	tcp 53, 88, 135, 137, 139, 389, 445, 636, 3268, 3269</a:t>
            </a:r>
            <a:br>
              <a:rPr lang="da-DK" sz="2000" dirty="0" smtClean="0"/>
            </a:br>
            <a:r>
              <a:rPr lang="da-DK" sz="2000" dirty="0" smtClean="0"/>
              <a:t>udp 53, 88, 123, 135, 137, 138, 389, 445</a:t>
            </a:r>
            <a:endParaRPr lang="en-US" sz="2000" dirty="0" smtClean="0"/>
          </a:p>
        </p:txBody>
      </p:sp>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19139">
                                            <p:txEl>
                                              <p:pRg st="0" end="0"/>
                                            </p:txEl>
                                          </p:spTgt>
                                        </p:tgtEl>
                                        <p:attrNameLst>
                                          <p:attrName>style.visibility</p:attrName>
                                        </p:attrNameLst>
                                      </p:cBhvr>
                                      <p:to>
                                        <p:strVal val="visible"/>
                                      </p:to>
                                    </p:set>
                                    <p:animEffect transition="in" filter="fade">
                                      <p:cBhvr>
                                        <p:cTn id="7" dur="1000"/>
                                        <p:tgtEl>
                                          <p:spTgt spid="2191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9139">
                                            <p:txEl>
                                              <p:pRg st="2" end="2"/>
                                            </p:txEl>
                                          </p:spTgt>
                                        </p:tgtEl>
                                        <p:attrNameLst>
                                          <p:attrName>style.visibility</p:attrName>
                                        </p:attrNameLst>
                                      </p:cBhvr>
                                      <p:to>
                                        <p:strVal val="visible"/>
                                      </p:to>
                                    </p:set>
                                    <p:animEffect transition="in" filter="fade">
                                      <p:cBhvr>
                                        <p:cTn id="12" dur="1000"/>
                                        <p:tgtEl>
                                          <p:spTgt spid="21913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9139">
                                            <p:txEl>
                                              <p:pRg st="4" end="4"/>
                                            </p:txEl>
                                          </p:spTgt>
                                        </p:tgtEl>
                                        <p:attrNameLst>
                                          <p:attrName>style.visibility</p:attrName>
                                        </p:attrNameLst>
                                      </p:cBhvr>
                                      <p:to>
                                        <p:strVal val="visible"/>
                                      </p:to>
                                    </p:set>
                                    <p:animEffect transition="in" filter="fade">
                                      <p:cBhvr>
                                        <p:cTn id="17" dur="1000"/>
                                        <p:tgtEl>
                                          <p:spTgt spid="21913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19139">
                                            <p:txEl>
                                              <p:pRg st="5" end="5"/>
                                            </p:txEl>
                                          </p:spTgt>
                                        </p:tgtEl>
                                        <p:attrNameLst>
                                          <p:attrName>style.visibility</p:attrName>
                                        </p:attrNameLst>
                                      </p:cBhvr>
                                      <p:to>
                                        <p:strVal val="visible"/>
                                      </p:to>
                                    </p:set>
                                    <p:animEffect transition="in" filter="fade">
                                      <p:cBhvr>
                                        <p:cTn id="22" dur="1000"/>
                                        <p:tgtEl>
                                          <p:spTgt spid="219139">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19139">
                                            <p:txEl>
                                              <p:pRg st="6" end="6"/>
                                            </p:txEl>
                                          </p:spTgt>
                                        </p:tgtEl>
                                        <p:attrNameLst>
                                          <p:attrName>style.visibility</p:attrName>
                                        </p:attrNameLst>
                                      </p:cBhvr>
                                      <p:to>
                                        <p:strVal val="visible"/>
                                      </p:to>
                                    </p:set>
                                    <p:animEffect transition="in" filter="fade">
                                      <p:cBhvr>
                                        <p:cTn id="27" dur="1000"/>
                                        <p:tgtEl>
                                          <p:spTgt spid="219139">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19139">
                                            <p:txEl>
                                              <p:pRg st="8" end="8"/>
                                            </p:txEl>
                                          </p:spTgt>
                                        </p:tgtEl>
                                        <p:attrNameLst>
                                          <p:attrName>style.visibility</p:attrName>
                                        </p:attrNameLst>
                                      </p:cBhvr>
                                      <p:to>
                                        <p:strVal val="visible"/>
                                      </p:to>
                                    </p:set>
                                    <p:animEffect transition="in" filter="fade">
                                      <p:cBhvr>
                                        <p:cTn id="32" dur="1000"/>
                                        <p:tgtEl>
                                          <p:spTgt spid="219139">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19139">
                                            <p:txEl>
                                              <p:pRg st="9" end="9"/>
                                            </p:txEl>
                                          </p:spTgt>
                                        </p:tgtEl>
                                        <p:attrNameLst>
                                          <p:attrName>style.visibility</p:attrName>
                                        </p:attrNameLst>
                                      </p:cBhvr>
                                      <p:to>
                                        <p:strVal val="visible"/>
                                      </p:to>
                                    </p:set>
                                    <p:animEffect transition="in" filter="fade">
                                      <p:cBhvr>
                                        <p:cTn id="37" dur="1000"/>
                                        <p:tgtEl>
                                          <p:spTgt spid="21913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39" grpId="0" uiExpand="1" build="p"/>
    </p:bldLst>
  </p:timing>
</p:sld>
</file>

<file path=ppt/theme/theme1.xml><?xml version="1.0" encoding="utf-8"?>
<a:theme xmlns:a="http://schemas.openxmlformats.org/drawingml/2006/main" name="UW Nebula Master Template-Try 1">
  <a:themeElements>
    <a:clrScheme name="UW Nebula Master Template-Try 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UW Nebula Master Template-Try 1">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UW Nebula Master Template-Try 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W Nebula Master Template-Try 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UW Nebula Master Template-Try 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UW Nebula Master Template-Try 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UW Nebula Master Template-Try 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UW Nebula Master Template-Try 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UW Nebula Master Template-Try 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UW Nebula Master Template-Try 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UW Nebula Master Template-Try 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UW Nebula Master Template-Try 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UW Nebula Master Template-Try 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UW Nebula Master Template-Try 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UW Nebula Master Template-Try 1</Template>
  <TotalTime>14451</TotalTime>
  <Words>2033</Words>
  <Application>Microsoft PowerPoint</Application>
  <PresentationFormat>On-screen Show (4:3)</PresentationFormat>
  <Paragraphs>224</Paragraphs>
  <Slides>19</Slides>
  <Notes>17</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UW Nebula Master Template-Try 1</vt:lpstr>
      <vt:lpstr>Fill-in Topics for Windows HiEd Conference 2007</vt:lpstr>
      <vt:lpstr>Topic Choices</vt:lpstr>
      <vt:lpstr>Forest Trusts vs. Domain Trusts</vt:lpstr>
      <vt:lpstr>Sidfiltering</vt:lpstr>
      <vt:lpstr>Name Suffix Routing</vt:lpstr>
      <vt:lpstr>The User Experience</vt:lpstr>
      <vt:lpstr>The Admin Experience</vt:lpstr>
      <vt:lpstr>Security Nesting and ACLs</vt:lpstr>
      <vt:lpstr>Requirements to Setup Any Trust</vt:lpstr>
      <vt:lpstr>Trust Summary</vt:lpstr>
      <vt:lpstr>The End</vt:lpstr>
      <vt:lpstr>Group Membership Invisibility </vt:lpstr>
      <vt:lpstr>Problems for Any Solution to Surmount</vt:lpstr>
      <vt:lpstr>Mike Kanofsky @UofFlorida and MCS</vt:lpstr>
      <vt:lpstr>.Net Code to Add ACEs</vt:lpstr>
      <vt:lpstr>Side Effects of This Solution</vt:lpstr>
      <vt:lpstr>Other Solutions (I know about)</vt:lpstr>
      <vt:lpstr>Side Effects of Ross’s Solution</vt:lpstr>
      <vt:lpstr>The End</vt:lpstr>
    </vt:vector>
  </TitlesOfParts>
  <Manager>Scott Hansen</Manager>
  <Company>University of Washington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HiEd 2007 Conf Fillers</dc:title>
  <dc:subject>Windows Infrastructure</dc:subject>
  <dc:creator>Brian Arkills</dc:creator>
  <cp:lastModifiedBy>barkills</cp:lastModifiedBy>
  <cp:revision>430</cp:revision>
  <dcterms:created xsi:type="dcterms:W3CDTF">2003-05-05T03:49:52Z</dcterms:created>
  <dcterms:modified xsi:type="dcterms:W3CDTF">2008-09-12T21:36:20Z</dcterms:modified>
  <cp:category>Infrastructure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-1856348919</vt:i4>
  </property>
  <property fmtid="{D5CDD505-2E9C-101B-9397-08002B2CF9AE}" pid="3" name="_NewReviewCycle">
    <vt:lpwstr/>
  </property>
  <property fmtid="{D5CDD505-2E9C-101B-9397-08002B2CF9AE}" pid="4" name="_EmailSubject">
    <vt:lpwstr>Revised:  stateOfWindows.pptx</vt:lpwstr>
  </property>
  <property fmtid="{D5CDD505-2E9C-101B-9397-08002B2CF9AE}" pid="5" name="_AuthorEmail">
    <vt:lpwstr>dzazzo@cac.washington.edu</vt:lpwstr>
  </property>
  <property fmtid="{D5CDD505-2E9C-101B-9397-08002B2CF9AE}" pid="6" name="_AuthorEmailDisplayName">
    <vt:lpwstr>David Zazzo</vt:lpwstr>
  </property>
</Properties>
</file>