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229" r:id="rId4"/>
    <p:sldMasterId id="2147484844" r:id="rId5"/>
    <p:sldMasterId id="2147484877" r:id="rId6"/>
    <p:sldMasterId id="2147484946" r:id="rId7"/>
    <p:sldMasterId id="2147484964" r:id="rId8"/>
    <p:sldMasterId id="2147484997" r:id="rId9"/>
  </p:sldMasterIdLst>
  <p:notesMasterIdLst>
    <p:notesMasterId r:id="rId32"/>
  </p:notesMasterIdLst>
  <p:handoutMasterIdLst>
    <p:handoutMasterId r:id="rId33"/>
  </p:handoutMasterIdLst>
  <p:sldIdLst>
    <p:sldId id="2093" r:id="rId10"/>
    <p:sldId id="2094" r:id="rId11"/>
    <p:sldId id="2092" r:id="rId12"/>
    <p:sldId id="2095" r:id="rId13"/>
    <p:sldId id="4441" r:id="rId14"/>
    <p:sldId id="4449" r:id="rId15"/>
    <p:sldId id="257" r:id="rId16"/>
    <p:sldId id="2105" r:id="rId17"/>
    <p:sldId id="2110" r:id="rId18"/>
    <p:sldId id="4443" r:id="rId19"/>
    <p:sldId id="4445" r:id="rId20"/>
    <p:sldId id="4446" r:id="rId21"/>
    <p:sldId id="4447" r:id="rId22"/>
    <p:sldId id="2113" r:id="rId23"/>
    <p:sldId id="2114" r:id="rId24"/>
    <p:sldId id="4442" r:id="rId25"/>
    <p:sldId id="2106" r:id="rId26"/>
    <p:sldId id="2107" r:id="rId27"/>
    <p:sldId id="2097" r:id="rId28"/>
    <p:sldId id="2108" r:id="rId29"/>
    <p:sldId id="2109" r:id="rId30"/>
    <p:sldId id="2104" r:id="rId31"/>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Build White Template - preferred" id="{38B656EC-D568-4EF7-8842-9FA1AE1192C9}">
          <p14:sldIdLst>
            <p14:sldId id="2093"/>
            <p14:sldId id="2094"/>
            <p14:sldId id="2092"/>
            <p14:sldId id="2095"/>
            <p14:sldId id="4441"/>
            <p14:sldId id="4449"/>
            <p14:sldId id="257"/>
            <p14:sldId id="2105"/>
            <p14:sldId id="2110"/>
            <p14:sldId id="4443"/>
            <p14:sldId id="4445"/>
            <p14:sldId id="4446"/>
            <p14:sldId id="4447"/>
            <p14:sldId id="2113"/>
            <p14:sldId id="2114"/>
            <p14:sldId id="4442"/>
            <p14:sldId id="2106"/>
            <p14:sldId id="2107"/>
            <p14:sldId id="2097"/>
            <p14:sldId id="2108"/>
            <p14:sldId id="2109"/>
            <p14:sldId id="210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 id="5" name="Desiree Lockwood" initials="DL" lastIdx="2" clrIdx="5">
    <p:extLst>
      <p:ext uri="{19B8F6BF-5375-455C-9EA6-DF929625EA0E}">
        <p15:presenceInfo xmlns:p15="http://schemas.microsoft.com/office/powerpoint/2012/main" userId="S::delock@microsoft.com::f50a392c-9ed5-4099-b9f5-83d56e6929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0F1F2"/>
    <a:srgbClr val="243A5E"/>
    <a:srgbClr val="FF9349"/>
    <a:srgbClr val="3C3C41"/>
    <a:srgbClr val="50E6FF"/>
    <a:srgbClr val="E6E6E6"/>
    <a:srgbClr val="0078D4"/>
    <a:srgbClr val="D83B0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091A86-0E09-D4B9-17BD-9144623B1C3F}" v="99" dt="2021-03-22T18:52:32.0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44" y="6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microsoft.com/office/2015/10/relationships/revisionInfo" Target="revisionInfo.xml"/><Relationship Id="rId21" Type="http://schemas.openxmlformats.org/officeDocument/2006/relationships/slide" Target="slides/slide12.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rgbClr val="D30E8B"/>
            </a:solidFill>
          </c:spPr>
          <c:dPt>
            <c:idx val="0"/>
            <c:bubble3D val="0"/>
            <c:spPr>
              <a:solidFill>
                <a:srgbClr val="0070C0"/>
              </a:solidFill>
              <a:ln w="19050">
                <a:solidFill>
                  <a:schemeClr val="lt1"/>
                </a:solidFill>
              </a:ln>
              <a:effectLst/>
            </c:spPr>
            <c:extLst>
              <c:ext xmlns:c16="http://schemas.microsoft.com/office/drawing/2014/chart" uri="{C3380CC4-5D6E-409C-BE32-E72D297353CC}">
                <c16:uniqueId val="{00000003-63CC-4ABF-9CBC-AE757AC9A377}"/>
              </c:ext>
            </c:extLst>
          </c:dPt>
          <c:dPt>
            <c:idx val="1"/>
            <c:bubble3D val="0"/>
            <c:spPr>
              <a:solidFill>
                <a:srgbClr val="184689"/>
              </a:solidFill>
              <a:ln w="19050">
                <a:solidFill>
                  <a:schemeClr val="lt1"/>
                </a:solidFill>
              </a:ln>
              <a:effectLst/>
            </c:spPr>
            <c:extLst>
              <c:ext xmlns:c16="http://schemas.microsoft.com/office/drawing/2014/chart" uri="{C3380CC4-5D6E-409C-BE32-E72D297353CC}">
                <c16:uniqueId val="{00000002-63CC-4ABF-9CBC-AE757AC9A377}"/>
              </c:ext>
            </c:extLst>
          </c:dPt>
          <c:dPt>
            <c:idx val="2"/>
            <c:bubble3D val="0"/>
            <c:spPr>
              <a:solidFill>
                <a:srgbClr val="D30E8B"/>
              </a:solidFill>
              <a:ln w="19050">
                <a:solidFill>
                  <a:schemeClr val="lt1"/>
                </a:solidFill>
              </a:ln>
              <a:effectLst/>
            </c:spPr>
            <c:extLst>
              <c:ext xmlns:c16="http://schemas.microsoft.com/office/drawing/2014/chart" uri="{C3380CC4-5D6E-409C-BE32-E72D297353CC}">
                <c16:uniqueId val="{00000005-05D9-4662-A151-3DED10EDB632}"/>
              </c:ext>
            </c:extLst>
          </c:dPt>
          <c:dPt>
            <c:idx val="3"/>
            <c:bubble3D val="0"/>
            <c:spPr>
              <a:solidFill>
                <a:srgbClr val="D30E8B"/>
              </a:solidFill>
              <a:ln w="19050">
                <a:solidFill>
                  <a:schemeClr val="lt1"/>
                </a:solidFill>
              </a:ln>
              <a:effectLst/>
            </c:spPr>
            <c:extLst>
              <c:ext xmlns:c16="http://schemas.microsoft.com/office/drawing/2014/chart" uri="{C3380CC4-5D6E-409C-BE32-E72D297353CC}">
                <c16:uniqueId val="{00000007-05D9-4662-A151-3DED10EDB632}"/>
              </c:ext>
            </c:extLst>
          </c:dPt>
          <c:cat>
            <c:strRef>
              <c:f>Sheet1!$A$2:$A$5</c:f>
              <c:strCache>
                <c:ptCount val="2"/>
                <c:pt idx="0">
                  <c:v>EDU</c:v>
                </c:pt>
                <c:pt idx="1">
                  <c:v>Not EDU</c:v>
                </c:pt>
              </c:strCache>
            </c:strRef>
          </c:cat>
          <c:val>
            <c:numRef>
              <c:f>Sheet1!$B$2:$B$5</c:f>
              <c:numCache>
                <c:formatCode>0%</c:formatCode>
                <c:ptCount val="4"/>
                <c:pt idx="0">
                  <c:v>0.33</c:v>
                </c:pt>
                <c:pt idx="1">
                  <c:v>0.67</c:v>
                </c:pt>
              </c:numCache>
            </c:numRef>
          </c:val>
          <c:extLst>
            <c:ext xmlns:c16="http://schemas.microsoft.com/office/drawing/2014/chart" uri="{C3380CC4-5D6E-409C-BE32-E72D297353CC}">
              <c16:uniqueId val="{00000000-63CC-4ABF-9CBC-AE757AC9A37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3/23/2021 1:52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3/23/2021 1:52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buscond@microsoft.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&lt;Update Host (MC) names per region&gt;</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3/23/2021 1:52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42526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is your job title?
https://www.polleverywhere.com/free_text_polls/WCaFbYnucIBBLJqJV0rHL?display_state=chart&amp;activity_state=opened&amp;state=opened&amp;flow=Engagement&amp;onscreen=persist&amp;hide=instructions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3/23/2021 1:52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
        <p:nvSpPr>
          <p:cNvPr id="8" name="TextBox 7">
            <a:extLst>
              <a:ext uri="{FF2B5EF4-FFF2-40B4-BE49-F238E27FC236}">
                <a16:creationId xmlns:a16="http://schemas.microsoft.com/office/drawing/2014/main" id="{D2B3687B-09D7-4119-BD25-F82F9AF4EBF0}"/>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94238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Is there any other feedback you'd like to give us? Any other sessions you'd like to see in the fall?
https://www.polleverywhere.com/free_text_polls/SvS0z3WcrDMXkWlyUP3ga?display_state=chart&amp;activity_state=opened&amp;state=opened&amp;flow=Engagement&amp;onscreen=persist&amp;hide=instructions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3/23/2021 1:52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
        <p:nvSpPr>
          <p:cNvPr id="8" name="TextBox 7">
            <a:extLst>
              <a:ext uri="{FF2B5EF4-FFF2-40B4-BE49-F238E27FC236}">
                <a16:creationId xmlns:a16="http://schemas.microsoft.com/office/drawing/2014/main" id="{119BE823-6563-4FD1-9262-ADADE9A9B849}"/>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28457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3/23/2021 1:52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2044326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COPY/PASTE</a:t>
            </a:r>
          </a:p>
          <a:p>
            <a:endParaRPr lang="en-US"/>
          </a:p>
          <a:p>
            <a:r>
              <a:rPr lang="en-US" b="1"/>
              <a:t>Microsoft Code of Conduct</a:t>
            </a:r>
            <a:endParaRPr lang="en-US"/>
          </a:p>
          <a:p>
            <a:endParaRPr lang="en-US"/>
          </a:p>
          <a:p>
            <a:pPr>
              <a:lnSpc>
                <a:spcPct val="100000"/>
              </a:lnSpc>
              <a:spcBef>
                <a:spcPct val="20000"/>
              </a:spcBef>
              <a:spcAft>
                <a:spcPts val="0"/>
              </a:spcAft>
            </a:pPr>
            <a:r>
              <a:rPr lang="en-US"/>
              <a:t>Microsoft’s mission is to empower every person and every organization on the planet to achieve more. This includes all Microsoft events and gatherings, including on digital platforms, where we seek to create a respectful, friendly, fun and inclusive experience for all participants. </a:t>
            </a:r>
          </a:p>
          <a:p>
            <a:pPr>
              <a:lnSpc>
                <a:spcPct val="100000"/>
              </a:lnSpc>
              <a:spcBef>
                <a:spcPct val="20000"/>
              </a:spcBef>
              <a:spcAft>
                <a:spcPts val="0"/>
              </a:spcAft>
            </a:pPr>
            <a:endParaRPr lang="en-US"/>
          </a:p>
          <a:p>
            <a:pPr>
              <a:lnSpc>
                <a:spcPct val="100000"/>
              </a:lnSpc>
              <a:spcBef>
                <a:spcPct val="20000"/>
              </a:spcBef>
              <a:spcAft>
                <a:spcPts val="0"/>
              </a:spcAft>
            </a:pPr>
            <a:r>
              <a:rPr lang="en-US"/>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 </a:t>
            </a:r>
          </a:p>
          <a:p>
            <a:pPr>
              <a:lnSpc>
                <a:spcPct val="100000"/>
              </a:lnSpc>
              <a:spcBef>
                <a:spcPct val="20000"/>
              </a:spcBef>
              <a:spcAft>
                <a:spcPts val="0"/>
              </a:spcAft>
            </a:pPr>
            <a:endParaRPr lang="en-US"/>
          </a:p>
          <a:p>
            <a:pPr>
              <a:lnSpc>
                <a:spcPct val="100000"/>
              </a:lnSpc>
              <a:spcBef>
                <a:spcPct val="20000"/>
              </a:spcBef>
              <a:spcAft>
                <a:spcPts val="0"/>
              </a:spcAft>
            </a:pPr>
            <a:r>
              <a:rPr lang="en-US"/>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a:t>
            </a:r>
          </a:p>
          <a:p>
            <a:pPr>
              <a:lnSpc>
                <a:spcPct val="100000"/>
              </a:lnSpc>
              <a:spcBef>
                <a:spcPct val="20000"/>
              </a:spcBef>
              <a:spcAft>
                <a:spcPts val="0"/>
              </a:spcAft>
            </a:pPr>
            <a:endParaRPr lang="en-US"/>
          </a:p>
          <a:p>
            <a:pPr>
              <a:lnSpc>
                <a:spcPct val="100000"/>
              </a:lnSpc>
              <a:spcBef>
                <a:spcPct val="20000"/>
              </a:spcBef>
              <a:spcAft>
                <a:spcPts val="0"/>
              </a:spcAft>
            </a:pPr>
            <a:r>
              <a:rPr lang="en-US"/>
              <a:t>We encourage everyone to assist in creating a welcoming and safe environment. Please report any concerns, harassing behavior, suspicious, or disruptive activity to Business Conduct Hotline (1-877-320-MSFT or </a:t>
            </a:r>
            <a:r>
              <a:rPr lang="en-US" u="sng">
                <a:hlinkClick r:id="rId3"/>
              </a:rPr>
              <a:t>buscond@microsoft.com</a:t>
            </a:r>
            <a:r>
              <a:rPr lang="en-US"/>
              <a:t>). Microsoft reserves the right to refuse admittance to or remove any person from Microsoft Build at any time at its sole discretion.   </a:t>
            </a:r>
          </a:p>
          <a:p>
            <a:endParaRPr lang="en-US"/>
          </a:p>
          <a:p>
            <a:endParaRPr lang="en-US" sz="850">
              <a:cs typeface="Segoe UI"/>
            </a:endParaRP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3/23/2021 1:52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570543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MC to introduce first Speaker. First speaker shares their screen, and we get started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3/23/2021 1:52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2418732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look at the COVID world that we are in today, one of the most staggering statistics is that 91% of learners are affected by COVID-19 and that 1.4 billion students have shifted to remote learning during the pandemic. Close to 200,000 tenants worldwide have turned to using Teams for Education. The biggest challenge IT faces today is supporting remote learning which became a giant force in pushing these institutions to look at adopting modern management.</a:t>
            </a:r>
          </a:p>
          <a:p>
            <a:endParaRPr lang="en-US"/>
          </a:p>
          <a:p>
            <a:r>
              <a:rPr lang="en-US"/>
              <a:t>One of the customers that I’m working with, University of Washington, fell right into the traditional IT model where everything was managed on premise. They’ve heard the value prop of moving over to a M365 powered device and was interested in adopting it, but there was never really a big motivator for them. But when COVID hit, they found that they really needed to embrace the value of modern management to respond to the pandemic and started adopting Intune for new devices for faculty and staff. This isn’t just UW, but it is happening across the entire world as we’re seeing entire countries like Japan, India, Romania, and many more where they are responding to COVID and providing managed devices to students. </a:t>
            </a:r>
          </a:p>
          <a:p>
            <a:endParaRPr lang="en-US"/>
          </a:p>
        </p:txBody>
      </p:sp>
      <p:sp>
        <p:nvSpPr>
          <p:cNvPr id="4" name="Slide Number Placeholder 3"/>
          <p:cNvSpPr>
            <a:spLocks noGrp="1"/>
          </p:cNvSpPr>
          <p:nvPr>
            <p:ph type="sldNum" sz="quarter" idx="5"/>
          </p:nvPr>
        </p:nvSpPr>
        <p:spPr/>
        <p:txBody>
          <a:bodyPr/>
          <a:lstStyle/>
          <a:p>
            <a:fld id="{406F8717-3D03-4D87-B11B-E7DC2E3AA9B8}" type="slidenum">
              <a:rPr lang="en-US" smtClean="0"/>
              <a:t>6</a:t>
            </a:fld>
            <a:endParaRPr lang="en-US"/>
          </a:p>
        </p:txBody>
      </p:sp>
    </p:spTree>
    <p:extLst>
      <p:ext uri="{BB962C8B-B14F-4D97-AF65-F5344CB8AC3E}">
        <p14:creationId xmlns:p14="http://schemas.microsoft.com/office/powerpoint/2010/main" val="322995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4CC7E8-8203-45C6-AF89-EE3D96FDC0FC}" type="slidenum">
              <a:rPr lang="en-US" smtClean="0"/>
              <a:t>7</a:t>
            </a:fld>
            <a:endParaRPr lang="en-US"/>
          </a:p>
        </p:txBody>
      </p:sp>
    </p:spTree>
    <p:extLst>
      <p:ext uri="{BB962C8B-B14F-4D97-AF65-F5344CB8AC3E}">
        <p14:creationId xmlns:p14="http://schemas.microsoft.com/office/powerpoint/2010/main" val="3921874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Intune for Education Customer Success Story
https://www.polleverywhere.com/surveys/tnmTorfM5eWbkKmGRXO2d?display_state=chart&amp;activity_state=opened&amp;state=opened&amp;flow=Engagement&amp;onscreen=persist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3/23/2021 1:52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
        <p:nvSpPr>
          <p:cNvPr id="8" name="TextBox 7">
            <a:extLst>
              <a:ext uri="{FF2B5EF4-FFF2-40B4-BE49-F238E27FC236}">
                <a16:creationId xmlns:a16="http://schemas.microsoft.com/office/drawing/2014/main" id="{4CCD5372-80C2-4DD1-9BA9-402534EE8BC0}"/>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61534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How helpful was this session?
https://www.polleverywhere.com/clickable_images/3HBf2PULp7lp5yis9hPuo?display_state=chart&amp;activity_state=opened&amp;state=opened&amp;flow=Engagement&amp;onscreen=persist&amp;hide=instructions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3/23/2021 1:52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
        <p:nvSpPr>
          <p:cNvPr id="8" name="TextBox 7">
            <a:extLst>
              <a:ext uri="{FF2B5EF4-FFF2-40B4-BE49-F238E27FC236}">
                <a16:creationId xmlns:a16="http://schemas.microsoft.com/office/drawing/2014/main" id="{D00C692A-157C-4771-BC27-3D34BA482A41}"/>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66336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3/23/2021 1:52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3202523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19.jpe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5.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9" name="Picture 28" descr="Learning event illustration light">
            <a:extLst>
              <a:ext uri="{FF2B5EF4-FFF2-40B4-BE49-F238E27FC236}">
                <a16:creationId xmlns:a16="http://schemas.microsoft.com/office/drawing/2014/main" id="{2C2973FC-5D95-41B9-9BE2-450F71DD563A}"/>
              </a:ext>
            </a:extLst>
          </p:cNvPr>
          <p:cNvPicPr>
            <a:picLocks noChangeAspect="1"/>
          </p:cNvPicPr>
          <p:nvPr userDrawn="1"/>
        </p:nvPicPr>
        <p:blipFill>
          <a:blip r:embed="rId2"/>
          <a:stretch>
            <a:fillRect/>
          </a:stretch>
        </p:blipFill>
        <p:spPr>
          <a:xfrm>
            <a:off x="0" y="0"/>
            <a:ext cx="12192000" cy="6857999"/>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pic>
        <p:nvPicPr>
          <p:cNvPr id="28" name="Picture 27" descr="Microsoft Build logo black version">
            <a:extLst>
              <a:ext uri="{FF2B5EF4-FFF2-40B4-BE49-F238E27FC236}">
                <a16:creationId xmlns:a16="http://schemas.microsoft.com/office/drawing/2014/main" id="{0DB1A4B2-6165-44C5-805B-622D70B49996}"/>
              </a:ext>
            </a:extLst>
          </p:cNvPr>
          <p:cNvPicPr>
            <a:picLocks noChangeAspect="1"/>
          </p:cNvPicPr>
          <p:nvPr userDrawn="1"/>
        </p:nvPicPr>
        <p:blipFill>
          <a:blip r:embed="rId4"/>
          <a:stretch>
            <a:fillRect/>
          </a:stretch>
        </p:blipFill>
        <p:spPr>
          <a:xfrm>
            <a:off x="584201" y="2954389"/>
            <a:ext cx="4070350" cy="482325"/>
          </a:xfrm>
          <a:prstGeom prst="rect">
            <a:avLst/>
          </a:prstGeom>
        </p:spPr>
      </p:pic>
    </p:spTree>
    <p:extLst>
      <p:ext uri="{BB962C8B-B14F-4D97-AF65-F5344CB8AC3E}">
        <p14:creationId xmlns:p14="http://schemas.microsoft.com/office/powerpoint/2010/main" val="2924240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348564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0961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7449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361230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2043252"/>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67186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99880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653581"/>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a:t>Click to edit Master title style</a:t>
            </a:r>
          </a:p>
        </p:txBody>
      </p:sp>
    </p:spTree>
    <p:extLst>
      <p:ext uri="{BB962C8B-B14F-4D97-AF65-F5344CB8AC3E}">
        <p14:creationId xmlns:p14="http://schemas.microsoft.com/office/powerpoint/2010/main" val="3057569215"/>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1"/>
            <a:ext cx="11655840" cy="899665"/>
          </a:xfrm>
        </p:spPr>
        <p:txBody>
          <a:bodyPr/>
          <a:lstStyle>
            <a:lvl1pPr>
              <a:defRPr sz="7058" baseline="0"/>
            </a:lvl1pPr>
          </a:lstStyle>
          <a:p>
            <a:r>
              <a:rPr lang="en-US"/>
              <a:t>Click to edit Master title style</a:t>
            </a:r>
          </a:p>
        </p:txBody>
      </p:sp>
    </p:spTree>
    <p:extLst>
      <p:ext uri="{BB962C8B-B14F-4D97-AF65-F5344CB8AC3E}">
        <p14:creationId xmlns:p14="http://schemas.microsoft.com/office/powerpoint/2010/main" val="31674080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1" y="2383023"/>
            <a:ext cx="11653523" cy="914360"/>
          </a:xfrm>
        </p:spPr>
        <p:txBody>
          <a:bodyPr/>
          <a:lstStyle>
            <a:lvl1pPr marL="0" indent="0">
              <a:buNone/>
              <a:defRPr sz="5294">
                <a:solidFill>
                  <a:schemeClr val="bg1"/>
                </a:soli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p:txBody>
      </p:sp>
      <p:sp>
        <p:nvSpPr>
          <p:cNvPr id="4" name="Title 1"/>
          <p:cNvSpPr>
            <a:spLocks noGrp="1"/>
          </p:cNvSpPr>
          <p:nvPr>
            <p:ph type="title"/>
          </p:nvPr>
        </p:nvSpPr>
        <p:spPr>
          <a:xfrm>
            <a:off x="277021" y="1187621"/>
            <a:ext cx="11655840" cy="899665"/>
          </a:xfrm>
        </p:spPr>
        <p:txBody>
          <a:bodyPr/>
          <a:lstStyle>
            <a:lvl1pPr>
              <a:defRPr sz="7058" baseline="0"/>
            </a:lvl1pPr>
          </a:lstStyle>
          <a:p>
            <a:r>
              <a:rPr lang="en-US"/>
              <a:t>Click to edit Master title style</a:t>
            </a:r>
          </a:p>
        </p:txBody>
      </p:sp>
    </p:spTree>
    <p:extLst>
      <p:ext uri="{BB962C8B-B14F-4D97-AF65-F5344CB8AC3E}">
        <p14:creationId xmlns:p14="http://schemas.microsoft.com/office/powerpoint/2010/main" val="220465006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p:nvPr>
        </p:nvSpPr>
        <p:spPr>
          <a:xfrm>
            <a:off x="1165664" y="2084173"/>
            <a:ext cx="9860672" cy="899665"/>
          </a:xfrm>
        </p:spPr>
        <p:txBody>
          <a:bodyPr/>
          <a:lstStyle>
            <a:lvl1pPr>
              <a:defRPr sz="5882" baseline="0"/>
            </a:lvl1pPr>
          </a:lstStyle>
          <a:p>
            <a:r>
              <a:rPr lang="en-US"/>
              <a:t>Click to edit Master title style</a:t>
            </a:r>
          </a:p>
        </p:txBody>
      </p:sp>
    </p:spTree>
    <p:extLst>
      <p:ext uri="{BB962C8B-B14F-4D97-AF65-F5344CB8AC3E}">
        <p14:creationId xmlns:p14="http://schemas.microsoft.com/office/powerpoint/2010/main" val="249312922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269241" y="1217195"/>
            <a:ext cx="5378548" cy="899665"/>
          </a:xfrm>
        </p:spPr>
        <p:txBody>
          <a:bodyPr/>
          <a:lstStyle>
            <a:lvl1pPr>
              <a:defRPr sz="6470" baseline="0">
                <a:solidFill>
                  <a:schemeClr val="accent3"/>
                </a:solidFill>
              </a:defRPr>
            </a:lvl1pPr>
          </a:lstStyle>
          <a:p>
            <a:r>
              <a:rPr lang="en-US"/>
              <a:t>Click to edit Master title style</a:t>
            </a:r>
          </a:p>
        </p:txBody>
      </p:sp>
      <p:sp>
        <p:nvSpPr>
          <p:cNvPr id="5" name="Picture Placeholder 4"/>
          <p:cNvSpPr>
            <a:spLocks noGrp="1"/>
          </p:cNvSpPr>
          <p:nvPr>
            <p:ph type="pic" sz="quarter" idx="10"/>
          </p:nvPr>
        </p:nvSpPr>
        <p:spPr>
          <a:xfrm>
            <a:off x="6095999" y="949"/>
            <a:ext cx="6094444" cy="778565"/>
          </a:xfrm>
        </p:spPr>
        <p:txBody>
          <a:bodyPr/>
          <a:lstStyle>
            <a:lvl1pPr marL="0" indent="0">
              <a:buNone/>
              <a:defRPr>
                <a:solidFill>
                  <a:schemeClr val="accent3"/>
                </a:solidFill>
              </a:defRPr>
            </a:lvl1pPr>
          </a:lstStyle>
          <a:p>
            <a:r>
              <a:rPr lang="en-US"/>
              <a:t>Click icon to add picture</a:t>
            </a:r>
          </a:p>
        </p:txBody>
      </p:sp>
    </p:spTree>
    <p:extLst>
      <p:ext uri="{BB962C8B-B14F-4D97-AF65-F5344CB8AC3E}">
        <p14:creationId xmlns:p14="http://schemas.microsoft.com/office/powerpoint/2010/main" val="1405692851"/>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1_L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020" y="6147129"/>
            <a:ext cx="1628388" cy="599077"/>
          </a:xfrm>
          <a:prstGeom prst="rect">
            <a:avLst/>
          </a:prstGeom>
        </p:spPr>
      </p:pic>
      <p:sp>
        <p:nvSpPr>
          <p:cNvPr id="12" name="Title 1"/>
          <p:cNvSpPr>
            <a:spLocks noGrp="1"/>
          </p:cNvSpPr>
          <p:nvPr>
            <p:ph type="title" hasCustomPrompt="1"/>
          </p:nvPr>
        </p:nvSpPr>
        <p:spPr>
          <a:xfrm>
            <a:off x="269239" y="2711751"/>
            <a:ext cx="11653523" cy="1796217"/>
          </a:xfrm>
          <a:noFill/>
        </p:spPr>
        <p:txBody>
          <a:bodyPr tIns="91440" bIns="91440" anchor="t" anchorCtr="0"/>
          <a:lstStyle>
            <a:lvl1pPr>
              <a:defRPr sz="6470" spc="-98" baseline="0">
                <a:solidFill>
                  <a:schemeClr val="accent3"/>
                </a:solidFill>
              </a:defRPr>
            </a:lvl1pPr>
          </a:lstStyle>
          <a:p>
            <a:r>
              <a:rPr lang="en-US"/>
              <a:t>Presentation title</a:t>
            </a:r>
          </a:p>
        </p:txBody>
      </p:sp>
      <p:sp>
        <p:nvSpPr>
          <p:cNvPr id="13" name="Text Placeholder 4"/>
          <p:cNvSpPr>
            <a:spLocks noGrp="1"/>
          </p:cNvSpPr>
          <p:nvPr>
            <p:ph type="body" sz="quarter" idx="12" hasCustomPrompt="1"/>
          </p:nvPr>
        </p:nvSpPr>
        <p:spPr>
          <a:xfrm>
            <a:off x="269239" y="4504856"/>
            <a:ext cx="11653523" cy="1434462"/>
          </a:xfrm>
          <a:noFill/>
        </p:spPr>
        <p:txBody>
          <a:bodyPr lIns="182880" tIns="146304" rIns="182880" bIns="146304">
            <a:noAutofit/>
          </a:bodyPr>
          <a:lstStyle>
            <a:lvl1pPr marL="0" indent="0">
              <a:spcBef>
                <a:spcPts val="0"/>
              </a:spcBef>
              <a:buNone/>
              <a:defRPr sz="3921" spc="0" baseline="0">
                <a:solidFill>
                  <a:schemeClr val="accent3"/>
                </a:solidFill>
                <a:latin typeface="+mj-lt"/>
              </a:defRPr>
            </a:lvl1pPr>
          </a:lstStyle>
          <a:p>
            <a:pPr lvl="0"/>
            <a:r>
              <a:rPr lang="en-US"/>
              <a:t>Speaker Name</a:t>
            </a:r>
          </a:p>
        </p:txBody>
      </p:sp>
    </p:spTree>
    <p:extLst>
      <p:ext uri="{BB962C8B-B14F-4D97-AF65-F5344CB8AC3E}">
        <p14:creationId xmlns:p14="http://schemas.microsoft.com/office/powerpoint/2010/main" val="5055213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4_L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69239" y="2084172"/>
            <a:ext cx="11653523" cy="1796217"/>
          </a:xfrm>
          <a:noFill/>
        </p:spPr>
        <p:txBody>
          <a:bodyPr tIns="91440" bIns="91440" anchor="t" anchorCtr="0"/>
          <a:lstStyle>
            <a:lvl1pPr>
              <a:defRPr sz="6470" spc="-98" baseline="0">
                <a:solidFill>
                  <a:schemeClr val="tx2">
                    <a:lumMod val="10000"/>
                  </a:schemeClr>
                </a:solidFill>
              </a:defRPr>
            </a:lvl1pPr>
          </a:lstStyle>
          <a:p>
            <a:r>
              <a:rPr lang="en-US"/>
              <a:t>Presentation title</a:t>
            </a:r>
          </a:p>
        </p:txBody>
      </p:sp>
      <p:sp>
        <p:nvSpPr>
          <p:cNvPr id="11" name="Text Placeholder 4"/>
          <p:cNvSpPr>
            <a:spLocks noGrp="1"/>
          </p:cNvSpPr>
          <p:nvPr>
            <p:ph type="body" sz="quarter" idx="12" hasCustomPrompt="1"/>
          </p:nvPr>
        </p:nvSpPr>
        <p:spPr>
          <a:xfrm>
            <a:off x="269239" y="3877277"/>
            <a:ext cx="11653523" cy="1434462"/>
          </a:xfrm>
          <a:noFill/>
        </p:spPr>
        <p:txBody>
          <a:bodyPr lIns="182880" tIns="146304" rIns="182880" bIns="146304">
            <a:noAutofit/>
          </a:bodyPr>
          <a:lstStyle>
            <a:lvl1pPr marL="0" indent="0">
              <a:spcBef>
                <a:spcPts val="0"/>
              </a:spcBef>
              <a:buNone/>
              <a:defRPr sz="3921" spc="0" baseline="0">
                <a:solidFill>
                  <a:schemeClr val="tx2">
                    <a:lumMod val="10000"/>
                  </a:schemeClr>
                </a:solidFill>
                <a:latin typeface="+mj-lt"/>
              </a:defRPr>
            </a:lvl1pPr>
          </a:lstStyle>
          <a:p>
            <a:pPr lvl="0"/>
            <a:r>
              <a:rPr lang="en-US"/>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020" y="140297"/>
            <a:ext cx="1628388" cy="599077"/>
          </a:xfrm>
          <a:prstGeom prst="rect">
            <a:avLst/>
          </a:prstGeom>
        </p:spPr>
      </p:pic>
    </p:spTree>
    <p:extLst>
      <p:ext uri="{BB962C8B-B14F-4D97-AF65-F5344CB8AC3E}">
        <p14:creationId xmlns:p14="http://schemas.microsoft.com/office/powerpoint/2010/main" val="830263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1_Dark">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69239" y="2711751"/>
            <a:ext cx="11653523" cy="1796217"/>
          </a:xfrm>
          <a:noFill/>
        </p:spPr>
        <p:txBody>
          <a:bodyPr tIns="91440" bIns="91440" anchor="t" anchorCtr="0"/>
          <a:lstStyle>
            <a:lvl1pPr>
              <a:defRPr sz="6470" spc="-98" baseline="0">
                <a:solidFill>
                  <a:schemeClr val="tx1"/>
                </a:solidFill>
              </a:defRPr>
            </a:lvl1pPr>
          </a:lstStyle>
          <a:p>
            <a:r>
              <a:rPr lang="en-US"/>
              <a:t>Presentation title</a:t>
            </a:r>
          </a:p>
        </p:txBody>
      </p:sp>
      <p:sp>
        <p:nvSpPr>
          <p:cNvPr id="13" name="Text Placeholder 4"/>
          <p:cNvSpPr>
            <a:spLocks noGrp="1"/>
          </p:cNvSpPr>
          <p:nvPr>
            <p:ph type="body" sz="quarter" idx="12" hasCustomPrompt="1"/>
          </p:nvPr>
        </p:nvSpPr>
        <p:spPr>
          <a:xfrm>
            <a:off x="269239" y="4504856"/>
            <a:ext cx="11653523" cy="1434462"/>
          </a:xfrm>
          <a:noFill/>
        </p:spPr>
        <p:txBody>
          <a:bodyPr lIns="182880" tIns="146304" rIns="182880" bIns="146304">
            <a:noAutofit/>
          </a:bodyPr>
          <a:lstStyle>
            <a:lvl1pPr marL="0" indent="0">
              <a:spcBef>
                <a:spcPts val="0"/>
              </a:spcBef>
              <a:buNone/>
              <a:defRPr sz="3921" spc="0" baseline="0">
                <a:solidFill>
                  <a:schemeClr val="tx1"/>
                </a:solidFill>
                <a:latin typeface="+mj-lt"/>
              </a:defRPr>
            </a:lvl1pPr>
          </a:lstStyle>
          <a:p>
            <a:pPr lvl="0"/>
            <a:r>
              <a:rPr lang="en-US"/>
              <a:t>Speaker Name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019" y="6137217"/>
            <a:ext cx="1655329" cy="608989"/>
          </a:xfrm>
          <a:prstGeom prst="rect">
            <a:avLst/>
          </a:prstGeom>
        </p:spPr>
      </p:pic>
    </p:spTree>
    <p:extLst>
      <p:ext uri="{BB962C8B-B14F-4D97-AF65-F5344CB8AC3E}">
        <p14:creationId xmlns:p14="http://schemas.microsoft.com/office/powerpoint/2010/main" val="3551658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4_Dar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69239" y="2084172"/>
            <a:ext cx="11653523" cy="1796217"/>
          </a:xfrm>
          <a:noFill/>
        </p:spPr>
        <p:txBody>
          <a:bodyPr tIns="91440" bIns="91440" anchor="t" anchorCtr="0"/>
          <a:lstStyle>
            <a:lvl1pPr>
              <a:defRPr sz="6470" spc="-98" baseline="0">
                <a:solidFill>
                  <a:schemeClr val="tx1"/>
                </a:solidFill>
              </a:defRPr>
            </a:lvl1pPr>
          </a:lstStyle>
          <a:p>
            <a:r>
              <a:rPr lang="en-US"/>
              <a:t>Presentation title</a:t>
            </a:r>
          </a:p>
        </p:txBody>
      </p:sp>
      <p:sp>
        <p:nvSpPr>
          <p:cNvPr id="11" name="Text Placeholder 4"/>
          <p:cNvSpPr>
            <a:spLocks noGrp="1"/>
          </p:cNvSpPr>
          <p:nvPr>
            <p:ph type="body" sz="quarter" idx="12" hasCustomPrompt="1"/>
          </p:nvPr>
        </p:nvSpPr>
        <p:spPr>
          <a:xfrm>
            <a:off x="269239" y="3877277"/>
            <a:ext cx="11653523" cy="1434462"/>
          </a:xfrm>
          <a:noFill/>
        </p:spPr>
        <p:txBody>
          <a:bodyPr lIns="182880" tIns="146304" rIns="182880" bIns="146304">
            <a:noAutofit/>
          </a:bodyPr>
          <a:lstStyle>
            <a:lvl1pPr marL="0" indent="0">
              <a:spcBef>
                <a:spcPts val="0"/>
              </a:spcBef>
              <a:buNone/>
              <a:defRPr sz="3921" spc="0" baseline="0">
                <a:solidFill>
                  <a:schemeClr val="tx1"/>
                </a:solidFill>
                <a:latin typeface="+mj-lt"/>
              </a:defRPr>
            </a:lvl1pPr>
          </a:lstStyle>
          <a:p>
            <a:pPr lvl="0"/>
            <a:r>
              <a:rPr lang="en-US"/>
              <a:t>Speaker Name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019" y="130884"/>
            <a:ext cx="1655329" cy="608989"/>
          </a:xfrm>
          <a:prstGeom prst="rect">
            <a:avLst/>
          </a:prstGeom>
        </p:spPr>
      </p:pic>
    </p:spTree>
    <p:extLst>
      <p:ext uri="{BB962C8B-B14F-4D97-AF65-F5344CB8AC3E}">
        <p14:creationId xmlns:p14="http://schemas.microsoft.com/office/powerpoint/2010/main" val="3197376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1_Colo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69239" y="2711751"/>
            <a:ext cx="11653523" cy="1796217"/>
          </a:xfrm>
          <a:noFill/>
        </p:spPr>
        <p:txBody>
          <a:bodyPr tIns="91440" bIns="91440" anchor="t" anchorCtr="0"/>
          <a:lstStyle>
            <a:lvl1pPr>
              <a:defRPr sz="6470" spc="-98" baseline="0">
                <a:solidFill>
                  <a:schemeClr val="tx1"/>
                </a:solidFill>
              </a:defRPr>
            </a:lvl1pPr>
          </a:lstStyle>
          <a:p>
            <a:r>
              <a:rPr lang="en-US"/>
              <a:t>Presentation title</a:t>
            </a:r>
          </a:p>
        </p:txBody>
      </p:sp>
      <p:sp>
        <p:nvSpPr>
          <p:cNvPr id="13" name="Text Placeholder 4"/>
          <p:cNvSpPr>
            <a:spLocks noGrp="1"/>
          </p:cNvSpPr>
          <p:nvPr>
            <p:ph type="body" sz="quarter" idx="12" hasCustomPrompt="1"/>
          </p:nvPr>
        </p:nvSpPr>
        <p:spPr>
          <a:xfrm>
            <a:off x="269239" y="4504856"/>
            <a:ext cx="11653523" cy="1434462"/>
          </a:xfrm>
          <a:noFill/>
        </p:spPr>
        <p:txBody>
          <a:bodyPr lIns="182880" tIns="146304" rIns="182880" bIns="146304">
            <a:noAutofit/>
          </a:bodyPr>
          <a:lstStyle>
            <a:lvl1pPr marL="0" indent="0">
              <a:spcBef>
                <a:spcPts val="0"/>
              </a:spcBef>
              <a:buNone/>
              <a:defRPr sz="3921" spc="0" baseline="0">
                <a:solidFill>
                  <a:schemeClr val="tx1"/>
                </a:solidFill>
                <a:latin typeface="+mj-lt"/>
              </a:defRPr>
            </a:lvl1pPr>
          </a:lstStyle>
          <a:p>
            <a:pPr lvl="0"/>
            <a:r>
              <a:rPr lang="en-US"/>
              <a:t>Speaker Name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019" y="6137217"/>
            <a:ext cx="1655329" cy="608989"/>
          </a:xfrm>
          <a:prstGeom prst="rect">
            <a:avLst/>
          </a:prstGeom>
        </p:spPr>
      </p:pic>
    </p:spTree>
    <p:extLst>
      <p:ext uri="{BB962C8B-B14F-4D97-AF65-F5344CB8AC3E}">
        <p14:creationId xmlns:p14="http://schemas.microsoft.com/office/powerpoint/2010/main" val="10699348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4_Colo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69239" y="2084172"/>
            <a:ext cx="11653523" cy="1796217"/>
          </a:xfrm>
          <a:noFill/>
        </p:spPr>
        <p:txBody>
          <a:bodyPr tIns="91440" bIns="91440" anchor="t" anchorCtr="0"/>
          <a:lstStyle>
            <a:lvl1pPr>
              <a:defRPr sz="6470" spc="-98" baseline="0">
                <a:solidFill>
                  <a:schemeClr val="tx1"/>
                </a:solidFill>
              </a:defRPr>
            </a:lvl1pPr>
          </a:lstStyle>
          <a:p>
            <a:r>
              <a:rPr lang="en-US"/>
              <a:t>Presentation title</a:t>
            </a:r>
          </a:p>
        </p:txBody>
      </p:sp>
      <p:sp>
        <p:nvSpPr>
          <p:cNvPr id="11" name="Text Placeholder 4"/>
          <p:cNvSpPr>
            <a:spLocks noGrp="1"/>
          </p:cNvSpPr>
          <p:nvPr>
            <p:ph type="body" sz="quarter" idx="12" hasCustomPrompt="1"/>
          </p:nvPr>
        </p:nvSpPr>
        <p:spPr>
          <a:xfrm>
            <a:off x="269239" y="3877277"/>
            <a:ext cx="11653523" cy="1434462"/>
          </a:xfrm>
          <a:noFill/>
        </p:spPr>
        <p:txBody>
          <a:bodyPr lIns="182880" tIns="146304" rIns="182880" bIns="146304">
            <a:noAutofit/>
          </a:bodyPr>
          <a:lstStyle>
            <a:lvl1pPr marL="0" indent="0">
              <a:spcBef>
                <a:spcPts val="0"/>
              </a:spcBef>
              <a:buNone/>
              <a:defRPr sz="3921" spc="0" baseline="0">
                <a:solidFill>
                  <a:schemeClr val="tx1"/>
                </a:solidFill>
                <a:latin typeface="+mj-lt"/>
              </a:defRPr>
            </a:lvl1pPr>
          </a:lstStyle>
          <a:p>
            <a:pPr lvl="0"/>
            <a:r>
              <a:rPr lang="en-US"/>
              <a:t>Speaker Name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019" y="130884"/>
            <a:ext cx="1655329" cy="608989"/>
          </a:xfrm>
          <a:prstGeom prst="rect">
            <a:avLst/>
          </a:prstGeom>
        </p:spPr>
      </p:pic>
    </p:spTree>
    <p:extLst>
      <p:ext uri="{BB962C8B-B14F-4D97-AF65-F5344CB8AC3E}">
        <p14:creationId xmlns:p14="http://schemas.microsoft.com/office/powerpoint/2010/main" val="13338705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9" name="Picture 28" descr="Learning event illustration light">
            <a:extLst>
              <a:ext uri="{FF2B5EF4-FFF2-40B4-BE49-F238E27FC236}">
                <a16:creationId xmlns:a16="http://schemas.microsoft.com/office/drawing/2014/main" id="{2C2973FC-5D95-41B9-9BE2-450F71DD563A}"/>
              </a:ext>
            </a:extLst>
          </p:cNvPr>
          <p:cNvPicPr>
            <a:picLocks noChangeAspect="1"/>
          </p:cNvPicPr>
          <p:nvPr userDrawn="1"/>
        </p:nvPicPr>
        <p:blipFill>
          <a:blip r:embed="rId2"/>
          <a:stretch>
            <a:fillRect/>
          </a:stretch>
        </p:blipFill>
        <p:spPr>
          <a:xfrm>
            <a:off x="0" y="0"/>
            <a:ext cx="12192000" cy="6857999"/>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pic>
        <p:nvPicPr>
          <p:cNvPr id="28" name="Picture 27" descr="Microsoft Build logo black version">
            <a:extLst>
              <a:ext uri="{FF2B5EF4-FFF2-40B4-BE49-F238E27FC236}">
                <a16:creationId xmlns:a16="http://schemas.microsoft.com/office/drawing/2014/main" id="{0DB1A4B2-6165-44C5-805B-622D70B49996}"/>
              </a:ext>
            </a:extLst>
          </p:cNvPr>
          <p:cNvPicPr>
            <a:picLocks noChangeAspect="1"/>
          </p:cNvPicPr>
          <p:nvPr userDrawn="1"/>
        </p:nvPicPr>
        <p:blipFill>
          <a:blip r:embed="rId4"/>
          <a:stretch>
            <a:fillRect/>
          </a:stretch>
        </p:blipFill>
        <p:spPr>
          <a:xfrm>
            <a:off x="584201" y="2954389"/>
            <a:ext cx="4070350" cy="482325"/>
          </a:xfrm>
          <a:prstGeom prst="rect">
            <a:avLst/>
          </a:prstGeom>
        </p:spPr>
      </p:pic>
    </p:spTree>
    <p:extLst>
      <p:ext uri="{BB962C8B-B14F-4D97-AF65-F5344CB8AC3E}">
        <p14:creationId xmlns:p14="http://schemas.microsoft.com/office/powerpoint/2010/main" val="40401917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80367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7537320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3324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579831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92673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35665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858434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580237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08980" y="0"/>
            <a:ext cx="6783020" cy="6856412"/>
          </a:xfrm>
          <a:blipFill>
            <a:blip r:embed="rId2"/>
            <a:stretch>
              <a:fillRect l="-29022" r="-21036"/>
            </a:stretch>
          </a:blipFill>
          <a:ln w="76200">
            <a:noFill/>
          </a:ln>
        </p:spPr>
        <p:txBody>
          <a:bodyPr lIns="0" tIns="2103120" rIns="0" anchor="t" anchorCtr="0">
            <a:noAutofit/>
          </a:bodyPr>
          <a:lstStyle>
            <a:lvl1pPr marL="0" indent="0" algn="ctr">
              <a:lnSpc>
                <a:spcPct val="100000"/>
              </a:lnSpc>
              <a:buNone/>
              <a:defRPr sz="14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5792911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256317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051142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797559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276887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7161989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065664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1594" y="5104384"/>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0007" y="1440434"/>
            <a:ext cx="5367528" cy="3474720"/>
          </a:xfrm>
          <a:blipFill>
            <a:blip r:embed="rId2"/>
            <a:stretch>
              <a:fillRect/>
            </a:stretch>
          </a:blipFill>
          <a:ln w="76200">
            <a:noFill/>
          </a:ln>
        </p:spPr>
        <p:txBody>
          <a:bodyPr vert="horz" wrap="square" lIns="0" tIns="0" rIns="0" bIns="1188720" rtlCol="0" anchor="ctr" anchorCtr="0">
            <a:noAutofit/>
          </a:bodyPr>
          <a:lstStyle>
            <a:lvl1pPr marL="0" indent="0" algn="ctr">
              <a:buNone/>
              <a:defRPr lang="en-US" sz="105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39255" y="5104384"/>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6650" y="1440434"/>
            <a:ext cx="5367528" cy="3474720"/>
          </a:xfrm>
          <a:blipFill>
            <a:blip r:embed="rId3"/>
            <a:stretch>
              <a:fillRect/>
            </a:stretch>
          </a:blipFill>
          <a:ln w="76200">
            <a:noFill/>
          </a:ln>
        </p:spPr>
        <p:txBody>
          <a:bodyPr vert="horz" wrap="square" lIns="0" tIns="0" rIns="0" bIns="1188720" rtlCol="0" anchor="ctr" anchorCtr="0">
            <a:noAutofit/>
          </a:bodyPr>
          <a:lstStyle>
            <a:lvl1pPr marL="0" indent="0" algn="ctr">
              <a:buNone/>
              <a:defRPr lang="en-US" sz="105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900494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8263" y="5104384"/>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8263" y="1440434"/>
            <a:ext cx="3475037" cy="3474720"/>
          </a:xfrm>
          <a:blipFill>
            <a:blip r:embed="rId2"/>
            <a:stretch>
              <a:fillRect l="-20729" r="-20732"/>
            </a:stretch>
          </a:blipFill>
          <a:ln w="76200">
            <a:noFill/>
          </a:ln>
        </p:spPr>
        <p:txBody>
          <a:bodyPr lIns="0" tIns="0" rIns="0" bIns="1005840" anchor="ctr" anchorCtr="0">
            <a:noAutofit/>
          </a:bodyPr>
          <a:lstStyle>
            <a:lvl1pPr marL="0" indent="0" algn="ctr">
              <a:lnSpc>
                <a:spcPct val="100000"/>
              </a:lnSpc>
              <a:buNone/>
              <a:defRPr sz="105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64290" y="5104384"/>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64289" y="1440434"/>
            <a:ext cx="3475037" cy="3474720"/>
          </a:xfrm>
          <a:blipFill>
            <a:blip r:embed="rId3"/>
            <a:stretch>
              <a:fillRect l="-21455" r="-21445"/>
            </a:stretch>
          </a:blipFill>
          <a:ln w="76200">
            <a:noFill/>
          </a:ln>
        </p:spPr>
        <p:txBody>
          <a:bodyPr lIns="0" tIns="0" rIns="0" bIns="1005840" anchor="ctr" anchorCtr="0">
            <a:noAutofit/>
          </a:bodyPr>
          <a:lstStyle>
            <a:lvl1pPr marL="0" indent="0" algn="ctr">
              <a:lnSpc>
                <a:spcPct val="100000"/>
              </a:lnSpc>
              <a:buNone/>
              <a:defRPr sz="105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40001" y="5104384"/>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40002" y="1440434"/>
            <a:ext cx="3472432" cy="3474720"/>
          </a:xfrm>
          <a:blipFill>
            <a:blip r:embed="rId4"/>
            <a:stretch>
              <a:fillRect l="-28220" r="-16852"/>
            </a:stretch>
          </a:blipFill>
          <a:ln w="76200">
            <a:noFill/>
          </a:ln>
        </p:spPr>
        <p:txBody>
          <a:bodyPr lIns="0" tIns="0" rIns="0" bIns="1005840" anchor="ctr" anchorCtr="0">
            <a:noAutofit/>
          </a:bodyPr>
          <a:lstStyle>
            <a:lvl1pPr marL="0" indent="0" algn="ctr">
              <a:lnSpc>
                <a:spcPct val="100000"/>
              </a:lnSpc>
              <a:buNone/>
              <a:defRPr sz="105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348004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3701" y="4168722"/>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3701" y="1440434"/>
            <a:ext cx="2532888" cy="2532888"/>
          </a:xfrm>
          <a:blipFill>
            <a:blip r:embed="rId2"/>
            <a:stretch>
              <a:fillRect l="-21152" r="-21152"/>
            </a:stretch>
          </a:blipFill>
          <a:ln w="76200">
            <a:noFill/>
          </a:ln>
        </p:spPr>
        <p:txBody>
          <a:bodyPr lIns="0" tIns="0" rIns="0" bIns="731520" anchor="ctr" anchorCtr="0">
            <a:noAutofit/>
          </a:bodyPr>
          <a:lstStyle>
            <a:lvl1pPr marL="0" indent="0" algn="ctr">
              <a:lnSpc>
                <a:spcPct val="100000"/>
              </a:lnSpc>
              <a:buNone/>
              <a:defRPr sz="105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4996" y="4168722"/>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4996" y="1440434"/>
            <a:ext cx="2529197" cy="2532888"/>
          </a:xfrm>
          <a:blipFill>
            <a:blip r:embed="rId3"/>
            <a:stretch>
              <a:fillRect l="-21182" r="-21328"/>
            </a:stretch>
          </a:blipFill>
          <a:ln w="76200">
            <a:noFill/>
          </a:ln>
        </p:spPr>
        <p:txBody>
          <a:bodyPr lIns="0" tIns="0" rIns="0" bIns="731520" anchor="ctr" anchorCtr="0">
            <a:noAutofit/>
          </a:bodyPr>
          <a:lstStyle>
            <a:lvl1pPr marL="0" indent="0" algn="ctr">
              <a:lnSpc>
                <a:spcPct val="100000"/>
              </a:lnSpc>
              <a:buNone/>
              <a:defRPr sz="105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6292" y="4168722"/>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9985" y="1440434"/>
            <a:ext cx="2529195" cy="2532888"/>
          </a:xfrm>
          <a:blipFill>
            <a:blip r:embed="rId4"/>
            <a:stretch>
              <a:fillRect l="-21328" r="-21182"/>
            </a:stretch>
          </a:blipFill>
          <a:ln w="76200">
            <a:noFill/>
          </a:ln>
        </p:spPr>
        <p:txBody>
          <a:bodyPr lIns="0" tIns="0" rIns="0" bIns="731520" anchor="ctr" anchorCtr="0">
            <a:noAutofit/>
          </a:bodyPr>
          <a:lstStyle>
            <a:lvl1pPr marL="0" indent="0" algn="ctr">
              <a:lnSpc>
                <a:spcPct val="100000"/>
              </a:lnSpc>
              <a:buNone/>
              <a:defRPr sz="105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7588" y="4168722"/>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7588" y="1444779"/>
            <a:ext cx="2529195" cy="2532888"/>
          </a:xfrm>
          <a:blipFill>
            <a:blip r:embed="rId5"/>
            <a:stretch>
              <a:fillRect l="-21328" r="-21183"/>
            </a:stretch>
          </a:blipFill>
          <a:ln w="76200">
            <a:noFill/>
          </a:ln>
        </p:spPr>
        <p:txBody>
          <a:bodyPr lIns="0" tIns="0" rIns="0" bIns="731520" anchor="ctr" anchorCtr="0">
            <a:noAutofit/>
          </a:bodyPr>
          <a:lstStyle>
            <a:lvl1pPr marL="0" indent="0" algn="ctr">
              <a:lnSpc>
                <a:spcPct val="100000"/>
              </a:lnSpc>
              <a:buNone/>
              <a:defRPr sz="1050" b="1">
                <a:solidFill>
                  <a:schemeClr val="bg1"/>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338072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23304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96007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9349"/>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269279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689694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39591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7953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1574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Microsoft Docs Slide">
    <p:spTree>
      <p:nvGrpSpPr>
        <p:cNvPr id="1" name=""/>
        <p:cNvGrpSpPr/>
        <p:nvPr/>
      </p:nvGrpSpPr>
      <p:grpSpPr>
        <a:xfrm>
          <a:off x="0" y="0"/>
          <a:ext cx="0" cy="0"/>
          <a:chOff x="0" y="0"/>
          <a:chExt cx="0" cy="0"/>
        </a:xfrm>
      </p:grpSpPr>
      <p:pic>
        <p:nvPicPr>
          <p:cNvPr id="4" name="Picture 3" descr="Microsoft Docs designed image">
            <a:extLst>
              <a:ext uri="{FF2B5EF4-FFF2-40B4-BE49-F238E27FC236}">
                <a16:creationId xmlns:a16="http://schemas.microsoft.com/office/drawing/2014/main" id="{15F1B631-BB65-49F7-8147-1D8D8ECED980}"/>
              </a:ext>
            </a:extLst>
          </p:cNvPr>
          <p:cNvPicPr>
            <a:picLocks noChangeAspect="1"/>
          </p:cNvPicPr>
          <p:nvPr userDrawn="1"/>
        </p:nvPicPr>
        <p:blipFill>
          <a:blip r:embed="rId2"/>
          <a:srcRect/>
          <a:stretch/>
        </p:blipFill>
        <p:spPr>
          <a:xfrm>
            <a:off x="1234" y="28"/>
            <a:ext cx="12189531" cy="6857944"/>
          </a:xfrm>
          <a:prstGeom prst="rect">
            <a:avLst/>
          </a:prstGeom>
        </p:spPr>
      </p:pic>
      <p:sp>
        <p:nvSpPr>
          <p:cNvPr id="5" name="TextBox 4">
            <a:extLst>
              <a:ext uri="{FF2B5EF4-FFF2-40B4-BE49-F238E27FC236}">
                <a16:creationId xmlns:a16="http://schemas.microsoft.com/office/drawing/2014/main" id="{0C45E7BE-3A8B-48F0-8322-81249B4EBD7E}"/>
              </a:ext>
            </a:extLst>
          </p:cNvPr>
          <p:cNvSpPr txBox="1"/>
          <p:nvPr userDrawn="1"/>
        </p:nvSpPr>
        <p:spPr>
          <a:xfrm>
            <a:off x="584200" y="1343771"/>
            <a:ext cx="2573590" cy="307777"/>
          </a:xfrm>
          <a:prstGeom prst="rect">
            <a:avLst/>
          </a:prstGeom>
          <a:noFill/>
        </p:spPr>
        <p:txBody>
          <a:bodyPr wrap="none" lIns="0" tIns="0" rIns="0" bIns="0" rtlCol="0">
            <a:spAutoFit/>
          </a:bodyPr>
          <a:lstStyle/>
          <a:p>
            <a:pPr algn="l"/>
            <a:r>
              <a:rPr lang="en-US" sz="2000"/>
              <a:t>Guidance from experts</a:t>
            </a:r>
          </a:p>
        </p:txBody>
      </p:sp>
      <p:sp>
        <p:nvSpPr>
          <p:cNvPr id="6" name="TextBox 5">
            <a:extLst>
              <a:ext uri="{FF2B5EF4-FFF2-40B4-BE49-F238E27FC236}">
                <a16:creationId xmlns:a16="http://schemas.microsoft.com/office/drawing/2014/main" id="{09A7C342-A96B-434F-BDD1-FA441BEDA29E}"/>
              </a:ext>
            </a:extLst>
          </p:cNvPr>
          <p:cNvSpPr txBox="1"/>
          <p:nvPr userDrawn="1"/>
        </p:nvSpPr>
        <p:spPr>
          <a:xfrm>
            <a:off x="536494" y="1585527"/>
            <a:ext cx="4037003"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Microsoft Docs</a:t>
            </a:r>
          </a:p>
        </p:txBody>
      </p:sp>
      <p:sp>
        <p:nvSpPr>
          <p:cNvPr id="7" name="TextBox 6">
            <a:extLst>
              <a:ext uri="{FF2B5EF4-FFF2-40B4-BE49-F238E27FC236}">
                <a16:creationId xmlns:a16="http://schemas.microsoft.com/office/drawing/2014/main" id="{F823198D-FC47-490F-8433-6D66E37F4CEF}"/>
              </a:ext>
            </a:extLst>
          </p:cNvPr>
          <p:cNvSpPr txBox="1"/>
          <p:nvPr userDrawn="1"/>
        </p:nvSpPr>
        <p:spPr>
          <a:xfrm>
            <a:off x="584200" y="2543473"/>
            <a:ext cx="3129255" cy="615553"/>
          </a:xfrm>
          <a:prstGeom prst="rect">
            <a:avLst/>
          </a:prstGeom>
          <a:noFill/>
        </p:spPr>
        <p:txBody>
          <a:bodyPr wrap="none" lIns="0" tIns="0" rIns="0" bIns="0" rtlCol="0">
            <a:spAutoFit/>
          </a:bodyPr>
          <a:lstStyle/>
          <a:p>
            <a:pPr algn="l"/>
            <a:r>
              <a:rPr lang="en-US" sz="2000"/>
              <a:t>Explore overviews, tutorials,</a:t>
            </a:r>
            <a:br>
              <a:rPr lang="en-US" sz="2000"/>
            </a:br>
            <a:r>
              <a:rPr lang="en-US" sz="2000"/>
              <a:t>code samples, and more.</a:t>
            </a:r>
          </a:p>
        </p:txBody>
      </p:sp>
    </p:spTree>
    <p:extLst>
      <p:ext uri="{BB962C8B-B14F-4D97-AF65-F5344CB8AC3E}">
        <p14:creationId xmlns:p14="http://schemas.microsoft.com/office/powerpoint/2010/main" val="42823978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Microsoft Learn Slide">
    <p:spTree>
      <p:nvGrpSpPr>
        <p:cNvPr id="1" name=""/>
        <p:cNvGrpSpPr/>
        <p:nvPr/>
      </p:nvGrpSpPr>
      <p:grpSpPr>
        <a:xfrm>
          <a:off x="0" y="0"/>
          <a:ext cx="0" cy="0"/>
          <a:chOff x="0" y="0"/>
          <a:chExt cx="0" cy="0"/>
        </a:xfrm>
      </p:grpSpPr>
      <p:pic>
        <p:nvPicPr>
          <p:cNvPr id="3" name="Picture 2" descr="Microsoft Learn designed image">
            <a:extLst>
              <a:ext uri="{FF2B5EF4-FFF2-40B4-BE49-F238E27FC236}">
                <a16:creationId xmlns:a16="http://schemas.microsoft.com/office/drawing/2014/main" id="{6DF053E2-9B89-4AE1-AB8D-C364031707E5}"/>
              </a:ext>
            </a:extLst>
          </p:cNvPr>
          <p:cNvPicPr>
            <a:picLocks noChangeAspect="1"/>
          </p:cNvPicPr>
          <p:nvPr userDrawn="1"/>
        </p:nvPicPr>
        <p:blipFill>
          <a:blip r:embed="rId2"/>
          <a:srcRect/>
          <a:stretch/>
        </p:blipFill>
        <p:spPr>
          <a:xfrm>
            <a:off x="1234" y="28"/>
            <a:ext cx="12189531" cy="6857943"/>
          </a:xfrm>
          <a:prstGeom prst="rect">
            <a:avLst/>
          </a:prstGeom>
        </p:spPr>
      </p:pic>
      <p:sp>
        <p:nvSpPr>
          <p:cNvPr id="5" name="TextBox 4">
            <a:extLst>
              <a:ext uri="{FF2B5EF4-FFF2-40B4-BE49-F238E27FC236}">
                <a16:creationId xmlns:a16="http://schemas.microsoft.com/office/drawing/2014/main" id="{7124C455-9DAF-44A6-BD06-505BDDAC68A8}"/>
              </a:ext>
            </a:extLst>
          </p:cNvPr>
          <p:cNvSpPr txBox="1"/>
          <p:nvPr userDrawn="1"/>
        </p:nvSpPr>
        <p:spPr>
          <a:xfrm>
            <a:off x="584200" y="1343771"/>
            <a:ext cx="1484189" cy="307777"/>
          </a:xfrm>
          <a:prstGeom prst="rect">
            <a:avLst/>
          </a:prstGeom>
          <a:noFill/>
        </p:spPr>
        <p:txBody>
          <a:bodyPr wrap="none" lIns="0" tIns="0" rIns="0" bIns="0" rtlCol="0">
            <a:spAutoFit/>
          </a:bodyPr>
          <a:lstStyle/>
          <a:p>
            <a:pPr algn="l"/>
            <a:r>
              <a:rPr lang="en-US" sz="2000"/>
              <a:t>Keep on with</a:t>
            </a:r>
          </a:p>
        </p:txBody>
      </p:sp>
      <p:sp>
        <p:nvSpPr>
          <p:cNvPr id="6" name="TextBox 5">
            <a:extLst>
              <a:ext uri="{FF2B5EF4-FFF2-40B4-BE49-F238E27FC236}">
                <a16:creationId xmlns:a16="http://schemas.microsoft.com/office/drawing/2014/main" id="{B5A2B9E5-11B7-430F-8D4D-BE321E90BAE1}"/>
              </a:ext>
            </a:extLst>
          </p:cNvPr>
          <p:cNvSpPr txBox="1"/>
          <p:nvPr userDrawn="1"/>
        </p:nvSpPr>
        <p:spPr>
          <a:xfrm>
            <a:off x="536494" y="1585527"/>
            <a:ext cx="4197303"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Microsoft Learn</a:t>
            </a:r>
          </a:p>
        </p:txBody>
      </p:sp>
      <p:sp>
        <p:nvSpPr>
          <p:cNvPr id="7" name="TextBox 6">
            <a:extLst>
              <a:ext uri="{FF2B5EF4-FFF2-40B4-BE49-F238E27FC236}">
                <a16:creationId xmlns:a16="http://schemas.microsoft.com/office/drawing/2014/main" id="{2C73EB76-9812-4991-A599-8E2FBA259622}"/>
              </a:ext>
            </a:extLst>
          </p:cNvPr>
          <p:cNvSpPr txBox="1"/>
          <p:nvPr userDrawn="1"/>
        </p:nvSpPr>
        <p:spPr>
          <a:xfrm>
            <a:off x="584200" y="2543473"/>
            <a:ext cx="3331489" cy="923330"/>
          </a:xfrm>
          <a:prstGeom prst="rect">
            <a:avLst/>
          </a:prstGeom>
          <a:noFill/>
        </p:spPr>
        <p:txBody>
          <a:bodyPr wrap="none" lIns="0" tIns="0" rIns="0" bIns="0" rtlCol="0">
            <a:spAutoFit/>
          </a:bodyPr>
          <a:lstStyle/>
          <a:p>
            <a:pPr algn="l"/>
            <a:r>
              <a:rPr lang="en-US" sz="2000"/>
              <a:t>Complete interactive learning</a:t>
            </a:r>
            <a:br>
              <a:rPr lang="en-US" sz="2000"/>
            </a:br>
            <a:r>
              <a:rPr lang="en-US" sz="2000"/>
              <a:t>exercises, watch videos, and</a:t>
            </a:r>
            <a:br>
              <a:rPr lang="en-US" sz="2000"/>
            </a:br>
            <a:r>
              <a:rPr lang="en-US" sz="2000"/>
              <a:t>apply your new skills.</a:t>
            </a:r>
          </a:p>
        </p:txBody>
      </p:sp>
    </p:spTree>
    <p:extLst>
      <p:ext uri="{BB962C8B-B14F-4D97-AF65-F5344CB8AC3E}">
        <p14:creationId xmlns:p14="http://schemas.microsoft.com/office/powerpoint/2010/main" val="36497935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Microsoft Learn Certifications Slide">
    <p:spTree>
      <p:nvGrpSpPr>
        <p:cNvPr id="1" name=""/>
        <p:cNvGrpSpPr/>
        <p:nvPr/>
      </p:nvGrpSpPr>
      <p:grpSpPr>
        <a:xfrm>
          <a:off x="0" y="0"/>
          <a:ext cx="0" cy="0"/>
          <a:chOff x="0" y="0"/>
          <a:chExt cx="0" cy="0"/>
        </a:xfrm>
      </p:grpSpPr>
      <p:pic>
        <p:nvPicPr>
          <p:cNvPr id="4" name="Picture 3" descr="Microsoft Learn Cert designed image">
            <a:extLst>
              <a:ext uri="{FF2B5EF4-FFF2-40B4-BE49-F238E27FC236}">
                <a16:creationId xmlns:a16="http://schemas.microsoft.com/office/drawing/2014/main" id="{3E47C34B-863A-456C-A81E-4B30C9899CCF}"/>
              </a:ext>
            </a:extLst>
          </p:cNvPr>
          <p:cNvPicPr>
            <a:picLocks noChangeAspect="1"/>
          </p:cNvPicPr>
          <p:nvPr userDrawn="1"/>
        </p:nvPicPr>
        <p:blipFill>
          <a:blip r:embed="rId2"/>
          <a:srcRect/>
          <a:stretch/>
        </p:blipFill>
        <p:spPr>
          <a:xfrm>
            <a:off x="1234" y="28"/>
            <a:ext cx="12189531" cy="6857943"/>
          </a:xfrm>
          <a:prstGeom prst="rect">
            <a:avLst/>
          </a:prstGeom>
        </p:spPr>
      </p:pic>
      <p:sp>
        <p:nvSpPr>
          <p:cNvPr id="5" name="TextBox 4">
            <a:extLst>
              <a:ext uri="{FF2B5EF4-FFF2-40B4-BE49-F238E27FC236}">
                <a16:creationId xmlns:a16="http://schemas.microsoft.com/office/drawing/2014/main" id="{56747010-294A-420E-856B-7C7DCB2B1356}"/>
              </a:ext>
            </a:extLst>
          </p:cNvPr>
          <p:cNvSpPr txBox="1"/>
          <p:nvPr userDrawn="1"/>
        </p:nvSpPr>
        <p:spPr>
          <a:xfrm>
            <a:off x="584200" y="1343771"/>
            <a:ext cx="2176173" cy="307777"/>
          </a:xfrm>
          <a:prstGeom prst="rect">
            <a:avLst/>
          </a:prstGeom>
          <a:noFill/>
        </p:spPr>
        <p:txBody>
          <a:bodyPr wrap="none" lIns="0" tIns="0" rIns="0" bIns="0" rtlCol="0">
            <a:spAutoFit/>
          </a:bodyPr>
          <a:lstStyle/>
          <a:p>
            <a:pPr algn="l"/>
            <a:r>
              <a:rPr lang="en-US" sz="2000"/>
              <a:t>On Microsoft Learn</a:t>
            </a:r>
          </a:p>
        </p:txBody>
      </p:sp>
      <p:sp>
        <p:nvSpPr>
          <p:cNvPr id="6" name="TextBox 5">
            <a:extLst>
              <a:ext uri="{FF2B5EF4-FFF2-40B4-BE49-F238E27FC236}">
                <a16:creationId xmlns:a16="http://schemas.microsoft.com/office/drawing/2014/main" id="{7A3EFB90-D5E4-4EED-BE9B-BE3BBE9F0F34}"/>
              </a:ext>
            </a:extLst>
          </p:cNvPr>
          <p:cNvSpPr txBox="1"/>
          <p:nvPr userDrawn="1"/>
        </p:nvSpPr>
        <p:spPr>
          <a:xfrm>
            <a:off x="536494" y="1585527"/>
            <a:ext cx="3531159"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Certifications</a:t>
            </a:r>
          </a:p>
        </p:txBody>
      </p:sp>
      <p:sp>
        <p:nvSpPr>
          <p:cNvPr id="8" name="Text Placeholder 5">
            <a:extLst>
              <a:ext uri="{FF2B5EF4-FFF2-40B4-BE49-F238E27FC236}">
                <a16:creationId xmlns:a16="http://schemas.microsoft.com/office/drawing/2014/main" id="{A1C4994F-1F45-441D-A375-D2E627025908}"/>
              </a:ext>
            </a:extLst>
          </p:cNvPr>
          <p:cNvSpPr>
            <a:spLocks noGrp="1"/>
          </p:cNvSpPr>
          <p:nvPr>
            <p:ph type="body" sz="quarter" idx="11"/>
          </p:nvPr>
        </p:nvSpPr>
        <p:spPr>
          <a:xfrm>
            <a:off x="577057" y="2554288"/>
            <a:ext cx="3205162" cy="276999"/>
          </a:xfrm>
        </p:spPr>
        <p:txBody>
          <a:bodyPr/>
          <a:lstStyle>
            <a:lvl1pPr marL="0" indent="0">
              <a:buNone/>
              <a:defRPr sz="18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TextBox 6">
            <a:extLst>
              <a:ext uri="{FF2B5EF4-FFF2-40B4-BE49-F238E27FC236}">
                <a16:creationId xmlns:a16="http://schemas.microsoft.com/office/drawing/2014/main" id="{12281E87-65CF-44A3-8E34-1E57696566CA}"/>
              </a:ext>
            </a:extLst>
          </p:cNvPr>
          <p:cNvSpPr txBox="1"/>
          <p:nvPr userDrawn="1"/>
        </p:nvSpPr>
        <p:spPr>
          <a:xfrm>
            <a:off x="584200" y="4543953"/>
            <a:ext cx="3927807" cy="553998"/>
          </a:xfrm>
          <a:prstGeom prst="rect">
            <a:avLst/>
          </a:prstGeom>
          <a:noFill/>
        </p:spPr>
        <p:txBody>
          <a:bodyPr wrap="none" lIns="0" tIns="0" rIns="0" bIns="0" rtlCol="0">
            <a:spAutoFit/>
          </a:bodyPr>
          <a:lstStyle/>
          <a:p>
            <a:pPr algn="l"/>
            <a:r>
              <a:rPr lang="en-US" sz="1800" kern="1200">
                <a:solidFill>
                  <a:schemeClr val="tx1"/>
                </a:solidFill>
                <a:effectLst/>
                <a:latin typeface="+mn-lt"/>
                <a:ea typeface="+mn-ea"/>
                <a:cs typeface="+mn-cs"/>
              </a:rPr>
              <a:t>Validate your technical knowledge</a:t>
            </a:r>
            <a:br>
              <a:rPr lang="en-US" sz="1800" kern="1200">
                <a:solidFill>
                  <a:schemeClr val="tx1"/>
                </a:solidFill>
                <a:effectLst/>
                <a:latin typeface="+mn-lt"/>
                <a:ea typeface="+mn-ea"/>
                <a:cs typeface="+mn-cs"/>
              </a:rPr>
            </a:br>
            <a:r>
              <a:rPr lang="en-US" sz="1800" kern="1200">
                <a:solidFill>
                  <a:schemeClr val="tx1"/>
                </a:solidFill>
                <a:effectLst/>
                <a:latin typeface="+mn-lt"/>
                <a:ea typeface="+mn-ea"/>
                <a:cs typeface="+mn-cs"/>
              </a:rPr>
              <a:t>and ability with Microsoft Certification.</a:t>
            </a:r>
            <a:endParaRPr lang="en-US" sz="2000"/>
          </a:p>
        </p:txBody>
      </p:sp>
    </p:spTree>
    <p:extLst>
      <p:ext uri="{BB962C8B-B14F-4D97-AF65-F5344CB8AC3E}">
        <p14:creationId xmlns:p14="http://schemas.microsoft.com/office/powerpoint/2010/main" val="28031124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36">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023081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7086212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942328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381735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45013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9349"/>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icrosoft Docs Slide">
    <p:spTree>
      <p:nvGrpSpPr>
        <p:cNvPr id="1" name=""/>
        <p:cNvGrpSpPr/>
        <p:nvPr/>
      </p:nvGrpSpPr>
      <p:grpSpPr>
        <a:xfrm>
          <a:off x="0" y="0"/>
          <a:ext cx="0" cy="0"/>
          <a:chOff x="0" y="0"/>
          <a:chExt cx="0" cy="0"/>
        </a:xfrm>
      </p:grpSpPr>
      <p:pic>
        <p:nvPicPr>
          <p:cNvPr id="4" name="Picture 3" descr="Microsoft Docs designed image">
            <a:extLst>
              <a:ext uri="{FF2B5EF4-FFF2-40B4-BE49-F238E27FC236}">
                <a16:creationId xmlns:a16="http://schemas.microsoft.com/office/drawing/2014/main" id="{15F1B631-BB65-49F7-8147-1D8D8ECED980}"/>
              </a:ext>
            </a:extLst>
          </p:cNvPr>
          <p:cNvPicPr>
            <a:picLocks noChangeAspect="1"/>
          </p:cNvPicPr>
          <p:nvPr userDrawn="1"/>
        </p:nvPicPr>
        <p:blipFill>
          <a:blip r:embed="rId2"/>
          <a:srcRect/>
          <a:stretch/>
        </p:blipFill>
        <p:spPr>
          <a:xfrm>
            <a:off x="1234" y="28"/>
            <a:ext cx="12189531" cy="6857944"/>
          </a:xfrm>
          <a:prstGeom prst="rect">
            <a:avLst/>
          </a:prstGeom>
        </p:spPr>
      </p:pic>
      <p:sp>
        <p:nvSpPr>
          <p:cNvPr id="5" name="TextBox 4">
            <a:extLst>
              <a:ext uri="{FF2B5EF4-FFF2-40B4-BE49-F238E27FC236}">
                <a16:creationId xmlns:a16="http://schemas.microsoft.com/office/drawing/2014/main" id="{0C45E7BE-3A8B-48F0-8322-81249B4EBD7E}"/>
              </a:ext>
            </a:extLst>
          </p:cNvPr>
          <p:cNvSpPr txBox="1"/>
          <p:nvPr userDrawn="1"/>
        </p:nvSpPr>
        <p:spPr>
          <a:xfrm>
            <a:off x="584200" y="1343771"/>
            <a:ext cx="2573590" cy="307777"/>
          </a:xfrm>
          <a:prstGeom prst="rect">
            <a:avLst/>
          </a:prstGeom>
          <a:noFill/>
        </p:spPr>
        <p:txBody>
          <a:bodyPr wrap="none" lIns="0" tIns="0" rIns="0" bIns="0" rtlCol="0">
            <a:spAutoFit/>
          </a:bodyPr>
          <a:lstStyle/>
          <a:p>
            <a:pPr algn="l"/>
            <a:r>
              <a:rPr lang="en-US" sz="2000"/>
              <a:t>Guidance from experts</a:t>
            </a:r>
          </a:p>
        </p:txBody>
      </p:sp>
      <p:sp>
        <p:nvSpPr>
          <p:cNvPr id="6" name="TextBox 5">
            <a:extLst>
              <a:ext uri="{FF2B5EF4-FFF2-40B4-BE49-F238E27FC236}">
                <a16:creationId xmlns:a16="http://schemas.microsoft.com/office/drawing/2014/main" id="{09A7C342-A96B-434F-BDD1-FA441BEDA29E}"/>
              </a:ext>
            </a:extLst>
          </p:cNvPr>
          <p:cNvSpPr txBox="1"/>
          <p:nvPr userDrawn="1"/>
        </p:nvSpPr>
        <p:spPr>
          <a:xfrm>
            <a:off x="536494" y="1585527"/>
            <a:ext cx="4037003"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Microsoft Docs</a:t>
            </a:r>
          </a:p>
        </p:txBody>
      </p:sp>
      <p:sp>
        <p:nvSpPr>
          <p:cNvPr id="7" name="TextBox 6">
            <a:extLst>
              <a:ext uri="{FF2B5EF4-FFF2-40B4-BE49-F238E27FC236}">
                <a16:creationId xmlns:a16="http://schemas.microsoft.com/office/drawing/2014/main" id="{F823198D-FC47-490F-8433-6D66E37F4CEF}"/>
              </a:ext>
            </a:extLst>
          </p:cNvPr>
          <p:cNvSpPr txBox="1"/>
          <p:nvPr userDrawn="1"/>
        </p:nvSpPr>
        <p:spPr>
          <a:xfrm>
            <a:off x="584200" y="2543473"/>
            <a:ext cx="3129255" cy="615553"/>
          </a:xfrm>
          <a:prstGeom prst="rect">
            <a:avLst/>
          </a:prstGeom>
          <a:noFill/>
        </p:spPr>
        <p:txBody>
          <a:bodyPr wrap="none" lIns="0" tIns="0" rIns="0" bIns="0" rtlCol="0">
            <a:spAutoFit/>
          </a:bodyPr>
          <a:lstStyle/>
          <a:p>
            <a:pPr algn="l"/>
            <a:r>
              <a:rPr lang="en-US" sz="2000"/>
              <a:t>Explore overviews, tutorials,</a:t>
            </a:r>
            <a:br>
              <a:rPr lang="en-US" sz="2000"/>
            </a:br>
            <a:r>
              <a:rPr lang="en-US" sz="2000"/>
              <a:t>code samples, and more.</a:t>
            </a:r>
          </a:p>
        </p:txBody>
      </p:sp>
    </p:spTree>
    <p:extLst>
      <p:ext uri="{BB962C8B-B14F-4D97-AF65-F5344CB8AC3E}">
        <p14:creationId xmlns:p14="http://schemas.microsoft.com/office/powerpoint/2010/main" val="40546763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icrosoft Learn Slide">
    <p:spTree>
      <p:nvGrpSpPr>
        <p:cNvPr id="1" name=""/>
        <p:cNvGrpSpPr/>
        <p:nvPr/>
      </p:nvGrpSpPr>
      <p:grpSpPr>
        <a:xfrm>
          <a:off x="0" y="0"/>
          <a:ext cx="0" cy="0"/>
          <a:chOff x="0" y="0"/>
          <a:chExt cx="0" cy="0"/>
        </a:xfrm>
      </p:grpSpPr>
      <p:pic>
        <p:nvPicPr>
          <p:cNvPr id="3" name="Picture 2" descr="Microsoft Learn designed image">
            <a:extLst>
              <a:ext uri="{FF2B5EF4-FFF2-40B4-BE49-F238E27FC236}">
                <a16:creationId xmlns:a16="http://schemas.microsoft.com/office/drawing/2014/main" id="{6DF053E2-9B89-4AE1-AB8D-C364031707E5}"/>
              </a:ext>
            </a:extLst>
          </p:cNvPr>
          <p:cNvPicPr>
            <a:picLocks noChangeAspect="1"/>
          </p:cNvPicPr>
          <p:nvPr userDrawn="1"/>
        </p:nvPicPr>
        <p:blipFill>
          <a:blip r:embed="rId2"/>
          <a:srcRect/>
          <a:stretch/>
        </p:blipFill>
        <p:spPr>
          <a:xfrm>
            <a:off x="1234" y="28"/>
            <a:ext cx="12189531" cy="6857943"/>
          </a:xfrm>
          <a:prstGeom prst="rect">
            <a:avLst/>
          </a:prstGeom>
        </p:spPr>
      </p:pic>
      <p:sp>
        <p:nvSpPr>
          <p:cNvPr id="5" name="TextBox 4">
            <a:extLst>
              <a:ext uri="{FF2B5EF4-FFF2-40B4-BE49-F238E27FC236}">
                <a16:creationId xmlns:a16="http://schemas.microsoft.com/office/drawing/2014/main" id="{7124C455-9DAF-44A6-BD06-505BDDAC68A8}"/>
              </a:ext>
            </a:extLst>
          </p:cNvPr>
          <p:cNvSpPr txBox="1"/>
          <p:nvPr userDrawn="1"/>
        </p:nvSpPr>
        <p:spPr>
          <a:xfrm>
            <a:off x="584200" y="1343771"/>
            <a:ext cx="1484189" cy="307777"/>
          </a:xfrm>
          <a:prstGeom prst="rect">
            <a:avLst/>
          </a:prstGeom>
          <a:noFill/>
        </p:spPr>
        <p:txBody>
          <a:bodyPr wrap="none" lIns="0" tIns="0" rIns="0" bIns="0" rtlCol="0">
            <a:spAutoFit/>
          </a:bodyPr>
          <a:lstStyle/>
          <a:p>
            <a:pPr algn="l"/>
            <a:r>
              <a:rPr lang="en-US" sz="2000"/>
              <a:t>Keep on with</a:t>
            </a:r>
          </a:p>
        </p:txBody>
      </p:sp>
      <p:sp>
        <p:nvSpPr>
          <p:cNvPr id="6" name="TextBox 5">
            <a:extLst>
              <a:ext uri="{FF2B5EF4-FFF2-40B4-BE49-F238E27FC236}">
                <a16:creationId xmlns:a16="http://schemas.microsoft.com/office/drawing/2014/main" id="{B5A2B9E5-11B7-430F-8D4D-BE321E90BAE1}"/>
              </a:ext>
            </a:extLst>
          </p:cNvPr>
          <p:cNvSpPr txBox="1"/>
          <p:nvPr userDrawn="1"/>
        </p:nvSpPr>
        <p:spPr>
          <a:xfrm>
            <a:off x="536494" y="1585527"/>
            <a:ext cx="4197303"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Microsoft Learn</a:t>
            </a:r>
          </a:p>
        </p:txBody>
      </p:sp>
      <p:sp>
        <p:nvSpPr>
          <p:cNvPr id="7" name="TextBox 6">
            <a:extLst>
              <a:ext uri="{FF2B5EF4-FFF2-40B4-BE49-F238E27FC236}">
                <a16:creationId xmlns:a16="http://schemas.microsoft.com/office/drawing/2014/main" id="{2C73EB76-9812-4991-A599-8E2FBA259622}"/>
              </a:ext>
            </a:extLst>
          </p:cNvPr>
          <p:cNvSpPr txBox="1"/>
          <p:nvPr userDrawn="1"/>
        </p:nvSpPr>
        <p:spPr>
          <a:xfrm>
            <a:off x="584200" y="2543473"/>
            <a:ext cx="3331489" cy="923330"/>
          </a:xfrm>
          <a:prstGeom prst="rect">
            <a:avLst/>
          </a:prstGeom>
          <a:noFill/>
        </p:spPr>
        <p:txBody>
          <a:bodyPr wrap="none" lIns="0" tIns="0" rIns="0" bIns="0" rtlCol="0">
            <a:spAutoFit/>
          </a:bodyPr>
          <a:lstStyle/>
          <a:p>
            <a:pPr algn="l"/>
            <a:r>
              <a:rPr lang="en-US" sz="2000"/>
              <a:t>Complete interactive learning</a:t>
            </a:r>
            <a:br>
              <a:rPr lang="en-US" sz="2000"/>
            </a:br>
            <a:r>
              <a:rPr lang="en-US" sz="2000"/>
              <a:t>exercises, watch videos, and</a:t>
            </a:r>
            <a:br>
              <a:rPr lang="en-US" sz="2000"/>
            </a:br>
            <a:r>
              <a:rPr lang="en-US" sz="2000"/>
              <a:t>apply your new skills.</a:t>
            </a:r>
          </a:p>
        </p:txBody>
      </p:sp>
    </p:spTree>
    <p:extLst>
      <p:ext uri="{BB962C8B-B14F-4D97-AF65-F5344CB8AC3E}">
        <p14:creationId xmlns:p14="http://schemas.microsoft.com/office/powerpoint/2010/main" val="24367568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icrosoft Learn Certifications Slide">
    <p:spTree>
      <p:nvGrpSpPr>
        <p:cNvPr id="1" name=""/>
        <p:cNvGrpSpPr/>
        <p:nvPr/>
      </p:nvGrpSpPr>
      <p:grpSpPr>
        <a:xfrm>
          <a:off x="0" y="0"/>
          <a:ext cx="0" cy="0"/>
          <a:chOff x="0" y="0"/>
          <a:chExt cx="0" cy="0"/>
        </a:xfrm>
      </p:grpSpPr>
      <p:pic>
        <p:nvPicPr>
          <p:cNvPr id="4" name="Picture 3" descr="Microsoft Learn Cert designed image">
            <a:extLst>
              <a:ext uri="{FF2B5EF4-FFF2-40B4-BE49-F238E27FC236}">
                <a16:creationId xmlns:a16="http://schemas.microsoft.com/office/drawing/2014/main" id="{3E47C34B-863A-456C-A81E-4B30C9899CCF}"/>
              </a:ext>
            </a:extLst>
          </p:cNvPr>
          <p:cNvPicPr>
            <a:picLocks noChangeAspect="1"/>
          </p:cNvPicPr>
          <p:nvPr userDrawn="1"/>
        </p:nvPicPr>
        <p:blipFill>
          <a:blip r:embed="rId2"/>
          <a:srcRect/>
          <a:stretch/>
        </p:blipFill>
        <p:spPr>
          <a:xfrm>
            <a:off x="1234" y="28"/>
            <a:ext cx="12189531" cy="6857943"/>
          </a:xfrm>
          <a:prstGeom prst="rect">
            <a:avLst/>
          </a:prstGeom>
        </p:spPr>
      </p:pic>
      <p:sp>
        <p:nvSpPr>
          <p:cNvPr id="5" name="TextBox 4">
            <a:extLst>
              <a:ext uri="{FF2B5EF4-FFF2-40B4-BE49-F238E27FC236}">
                <a16:creationId xmlns:a16="http://schemas.microsoft.com/office/drawing/2014/main" id="{56747010-294A-420E-856B-7C7DCB2B1356}"/>
              </a:ext>
            </a:extLst>
          </p:cNvPr>
          <p:cNvSpPr txBox="1"/>
          <p:nvPr userDrawn="1"/>
        </p:nvSpPr>
        <p:spPr>
          <a:xfrm>
            <a:off x="584200" y="1343771"/>
            <a:ext cx="2176173" cy="307777"/>
          </a:xfrm>
          <a:prstGeom prst="rect">
            <a:avLst/>
          </a:prstGeom>
          <a:noFill/>
        </p:spPr>
        <p:txBody>
          <a:bodyPr wrap="none" lIns="0" tIns="0" rIns="0" bIns="0" rtlCol="0">
            <a:spAutoFit/>
          </a:bodyPr>
          <a:lstStyle/>
          <a:p>
            <a:pPr algn="l"/>
            <a:r>
              <a:rPr lang="en-US" sz="2000"/>
              <a:t>On Microsoft Learn</a:t>
            </a:r>
          </a:p>
        </p:txBody>
      </p:sp>
      <p:sp>
        <p:nvSpPr>
          <p:cNvPr id="6" name="TextBox 5">
            <a:extLst>
              <a:ext uri="{FF2B5EF4-FFF2-40B4-BE49-F238E27FC236}">
                <a16:creationId xmlns:a16="http://schemas.microsoft.com/office/drawing/2014/main" id="{7A3EFB90-D5E4-4EED-BE9B-BE3BBE9F0F34}"/>
              </a:ext>
            </a:extLst>
          </p:cNvPr>
          <p:cNvSpPr txBox="1"/>
          <p:nvPr userDrawn="1"/>
        </p:nvSpPr>
        <p:spPr>
          <a:xfrm>
            <a:off x="536494" y="1585527"/>
            <a:ext cx="3531159"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Certifications</a:t>
            </a:r>
          </a:p>
        </p:txBody>
      </p:sp>
      <p:sp>
        <p:nvSpPr>
          <p:cNvPr id="8" name="Text Placeholder 5">
            <a:extLst>
              <a:ext uri="{FF2B5EF4-FFF2-40B4-BE49-F238E27FC236}">
                <a16:creationId xmlns:a16="http://schemas.microsoft.com/office/drawing/2014/main" id="{A1C4994F-1F45-441D-A375-D2E627025908}"/>
              </a:ext>
            </a:extLst>
          </p:cNvPr>
          <p:cNvSpPr>
            <a:spLocks noGrp="1"/>
          </p:cNvSpPr>
          <p:nvPr>
            <p:ph type="body" sz="quarter" idx="11"/>
          </p:nvPr>
        </p:nvSpPr>
        <p:spPr>
          <a:xfrm>
            <a:off x="577057" y="2554288"/>
            <a:ext cx="3205162" cy="276999"/>
          </a:xfrm>
        </p:spPr>
        <p:txBody>
          <a:bodyPr/>
          <a:lstStyle>
            <a:lvl1pPr marL="0" indent="0">
              <a:buNone/>
              <a:defRPr sz="18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TextBox 6">
            <a:extLst>
              <a:ext uri="{FF2B5EF4-FFF2-40B4-BE49-F238E27FC236}">
                <a16:creationId xmlns:a16="http://schemas.microsoft.com/office/drawing/2014/main" id="{12281E87-65CF-44A3-8E34-1E57696566CA}"/>
              </a:ext>
            </a:extLst>
          </p:cNvPr>
          <p:cNvSpPr txBox="1"/>
          <p:nvPr userDrawn="1"/>
        </p:nvSpPr>
        <p:spPr>
          <a:xfrm>
            <a:off x="584200" y="4543953"/>
            <a:ext cx="3927807" cy="553998"/>
          </a:xfrm>
          <a:prstGeom prst="rect">
            <a:avLst/>
          </a:prstGeom>
          <a:noFill/>
        </p:spPr>
        <p:txBody>
          <a:bodyPr wrap="none" lIns="0" tIns="0" rIns="0" bIns="0" rtlCol="0">
            <a:spAutoFit/>
          </a:bodyPr>
          <a:lstStyle/>
          <a:p>
            <a:pPr algn="l"/>
            <a:r>
              <a:rPr lang="en-US" sz="1800" kern="1200">
                <a:solidFill>
                  <a:schemeClr val="tx1"/>
                </a:solidFill>
                <a:effectLst/>
                <a:latin typeface="+mn-lt"/>
                <a:ea typeface="+mn-ea"/>
                <a:cs typeface="+mn-cs"/>
              </a:rPr>
              <a:t>Validate your technical knowledge</a:t>
            </a:r>
            <a:br>
              <a:rPr lang="en-US" sz="1800" kern="1200">
                <a:solidFill>
                  <a:schemeClr val="tx1"/>
                </a:solidFill>
                <a:effectLst/>
                <a:latin typeface="+mn-lt"/>
                <a:ea typeface="+mn-ea"/>
                <a:cs typeface="+mn-cs"/>
              </a:rPr>
            </a:br>
            <a:r>
              <a:rPr lang="en-US" sz="1800" kern="1200">
                <a:solidFill>
                  <a:schemeClr val="tx1"/>
                </a:solidFill>
                <a:effectLst/>
                <a:latin typeface="+mn-lt"/>
                <a:ea typeface="+mn-ea"/>
                <a:cs typeface="+mn-cs"/>
              </a:rPr>
              <a:t>and ability with Microsoft Certification.</a:t>
            </a:r>
            <a:endParaRPr lang="en-US" sz="2000"/>
          </a:p>
        </p:txBody>
      </p:sp>
    </p:spTree>
    <p:extLst>
      <p:ext uri="{BB962C8B-B14F-4D97-AF65-F5344CB8AC3E}">
        <p14:creationId xmlns:p14="http://schemas.microsoft.com/office/powerpoint/2010/main" val="1283573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36" userDrawn="1">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47618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79267-19EA-4C8D-B2A0-98660D64EC90}" type="datetimeFigureOut">
              <a:rPr lang="en-US" smtClean="0"/>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B92D1-EF48-4DCD-8DB3-E87233849C0A}" type="slidenum">
              <a:rPr lang="en-US" smtClean="0"/>
              <a:t>‹#›</a:t>
            </a:fld>
            <a:endParaRPr lang="en-US"/>
          </a:p>
        </p:txBody>
      </p:sp>
    </p:spTree>
    <p:extLst>
      <p:ext uri="{BB962C8B-B14F-4D97-AF65-F5344CB8AC3E}">
        <p14:creationId xmlns:p14="http://schemas.microsoft.com/office/powerpoint/2010/main" val="10405733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A264C1-3BEC-409F-B336-BEEFB87CAE46}"/>
              </a:ext>
            </a:extLst>
          </p:cNvPr>
          <p:cNvSpPr>
            <a:spLocks noGrp="1"/>
          </p:cNvSpPr>
          <p:nvPr>
            <p:ph type="title" hasCustomPrompt="1"/>
          </p:nvPr>
        </p:nvSpPr>
        <p:spPr>
          <a:xfrm>
            <a:off x="455999" y="620432"/>
            <a:ext cx="11306469" cy="403137"/>
          </a:xfrm>
        </p:spPr>
        <p:txBody>
          <a:bodyPr wrap="square" lIns="0" tIns="0" rIns="0" bIns="0">
            <a:spAutoFit/>
          </a:bodyPr>
          <a:lstStyle>
            <a:lvl1pPr>
              <a:lnSpc>
                <a:spcPts val="3074"/>
              </a:lnSpc>
              <a:defRPr sz="2745">
                <a:solidFill>
                  <a:srgbClr val="0078D7"/>
                </a:solidFill>
              </a:defRPr>
            </a:lvl1pPr>
          </a:lstStyle>
          <a:p>
            <a:r>
              <a:rPr lang="en-US"/>
              <a:t>Title </a:t>
            </a:r>
          </a:p>
        </p:txBody>
      </p:sp>
    </p:spTree>
    <p:extLst>
      <p:ext uri="{BB962C8B-B14F-4D97-AF65-F5344CB8AC3E}">
        <p14:creationId xmlns:p14="http://schemas.microsoft.com/office/powerpoint/2010/main" val="328798957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5" name="Picture 4" descr="Learning event illustration light">
            <a:extLst>
              <a:ext uri="{FF2B5EF4-FFF2-40B4-BE49-F238E27FC236}">
                <a16:creationId xmlns:a16="http://schemas.microsoft.com/office/drawing/2014/main" id="{2187D314-8DF6-41BE-B60A-D9683F7B4408}"/>
              </a:ext>
            </a:extLst>
          </p:cNvPr>
          <p:cNvPicPr>
            <a:picLocks noChangeAspect="1"/>
          </p:cNvPicPr>
          <p:nvPr userDrawn="1"/>
        </p:nvPicPr>
        <p:blipFill>
          <a:blip r:embed="rId2"/>
          <a:stretch>
            <a:fillRect/>
          </a:stretch>
        </p:blipFill>
        <p:spPr>
          <a:xfrm>
            <a:off x="0" y="0"/>
            <a:ext cx="12192000" cy="6857999"/>
          </a:xfrm>
          <a:prstGeom prst="rect">
            <a:avLst/>
          </a:prstGeom>
        </p:spPr>
      </p:pic>
      <p:pic>
        <p:nvPicPr>
          <p:cNvPr id="7" name="Picture 6" descr="Microsoft Build logo black version">
            <a:extLst>
              <a:ext uri="{FF2B5EF4-FFF2-40B4-BE49-F238E27FC236}">
                <a16:creationId xmlns:a16="http://schemas.microsoft.com/office/drawing/2014/main" id="{EEAEDA43-4CF9-492F-B49A-60896ED15B4A}"/>
              </a:ext>
            </a:extLst>
          </p:cNvPr>
          <p:cNvPicPr>
            <a:picLocks noChangeAspect="1"/>
          </p:cNvPicPr>
          <p:nvPr userDrawn="1"/>
        </p:nvPicPr>
        <p:blipFill>
          <a:blip r:embed="rId3"/>
          <a:stretch>
            <a:fillRect/>
          </a:stretch>
        </p:blipFill>
        <p:spPr>
          <a:xfrm>
            <a:off x="584201" y="2954389"/>
            <a:ext cx="4070350" cy="482325"/>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4"/>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7957269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B8CE97CC-03FF-470C-B2AE-1E586C6207CE}"/>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8787069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4E951AC-7EC4-40EB-BA4C-991B67CC2A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53902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8916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7234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userDrawn="1">
          <p15:clr>
            <a:srgbClr val="5ACBF0"/>
          </p15:clr>
        </p15:guide>
        <p15:guide id="5" pos="4024" userDrawn="1">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3878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userDrawn="1">
          <p15:clr>
            <a:srgbClr val="5ACBF0"/>
          </p15:clr>
        </p15:guide>
        <p15:guide id="5" pos="4024" userDrawn="1">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59735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696758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503C7B68-0E56-416B-BA3B-4B1E9C0FB33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5633010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5A014DCF-9734-4047-83F5-7CE27EFB622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7680260"/>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7B1A0A49-DE54-44DF-ABFD-6C5D6B190E6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01038093"/>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135157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33666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85856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9ECC8CA9-C5F6-4E75-8E6A-070F15FAE1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143984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09E96403-4CB1-443A-950D-1ECC6CD2A0E0}"/>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385786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278B2B7-6476-4186-8FA4-781DE0C02D6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608330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A5103033-A582-4B8E-ADF3-B9C53D608F9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7731660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0FB7FFE3-114F-45E6-AA10-63A49465230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9782306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71601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6C5BBE7-048D-49C2-9DE7-1EE6A6C9E2D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44147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9349"/>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0940628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49307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6270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9546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5954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icrosoft Docs Slide">
    <p:spTree>
      <p:nvGrpSpPr>
        <p:cNvPr id="1" name=""/>
        <p:cNvGrpSpPr/>
        <p:nvPr/>
      </p:nvGrpSpPr>
      <p:grpSpPr>
        <a:xfrm>
          <a:off x="0" y="0"/>
          <a:ext cx="0" cy="0"/>
          <a:chOff x="0" y="0"/>
          <a:chExt cx="0" cy="0"/>
        </a:xfrm>
      </p:grpSpPr>
      <p:pic>
        <p:nvPicPr>
          <p:cNvPr id="3" name="Picture 2" descr="Microsoft Docs designed image">
            <a:extLst>
              <a:ext uri="{FF2B5EF4-FFF2-40B4-BE49-F238E27FC236}">
                <a16:creationId xmlns:a16="http://schemas.microsoft.com/office/drawing/2014/main" id="{EBD62032-18A0-47B6-BCBA-611C220AA7F6}"/>
              </a:ext>
            </a:extLst>
          </p:cNvPr>
          <p:cNvPicPr>
            <a:picLocks noChangeAspect="1"/>
          </p:cNvPicPr>
          <p:nvPr userDrawn="1"/>
        </p:nvPicPr>
        <p:blipFill>
          <a:blip r:embed="rId2"/>
          <a:srcRect/>
          <a:stretch/>
        </p:blipFill>
        <p:spPr>
          <a:xfrm>
            <a:off x="1234" y="28"/>
            <a:ext cx="12189531" cy="6857944"/>
          </a:xfrm>
          <a:prstGeom prst="rect">
            <a:avLst/>
          </a:prstGeom>
        </p:spPr>
      </p:pic>
      <p:sp>
        <p:nvSpPr>
          <p:cNvPr id="2" name="TextBox 1">
            <a:extLst>
              <a:ext uri="{FF2B5EF4-FFF2-40B4-BE49-F238E27FC236}">
                <a16:creationId xmlns:a16="http://schemas.microsoft.com/office/drawing/2014/main" id="{E1E7BE4D-C8D5-47BA-A7C6-2BD024ED6DB1}"/>
              </a:ext>
            </a:extLst>
          </p:cNvPr>
          <p:cNvSpPr txBox="1"/>
          <p:nvPr userDrawn="1"/>
        </p:nvSpPr>
        <p:spPr>
          <a:xfrm>
            <a:off x="584200" y="1343771"/>
            <a:ext cx="2573590" cy="307777"/>
          </a:xfrm>
          <a:prstGeom prst="rect">
            <a:avLst/>
          </a:prstGeom>
          <a:noFill/>
        </p:spPr>
        <p:txBody>
          <a:bodyPr wrap="none" lIns="0" tIns="0" rIns="0" bIns="0" rtlCol="0">
            <a:spAutoFit/>
          </a:bodyPr>
          <a:lstStyle/>
          <a:p>
            <a:pPr algn="l"/>
            <a:r>
              <a:rPr lang="en-US" sz="2000"/>
              <a:t>Guidance from experts</a:t>
            </a:r>
          </a:p>
        </p:txBody>
      </p:sp>
      <p:sp>
        <p:nvSpPr>
          <p:cNvPr id="4" name="TextBox 3">
            <a:extLst>
              <a:ext uri="{FF2B5EF4-FFF2-40B4-BE49-F238E27FC236}">
                <a16:creationId xmlns:a16="http://schemas.microsoft.com/office/drawing/2014/main" id="{B3CCDE5D-A128-4F62-A32A-95B4E5C94891}"/>
              </a:ext>
            </a:extLst>
          </p:cNvPr>
          <p:cNvSpPr txBox="1"/>
          <p:nvPr userDrawn="1"/>
        </p:nvSpPr>
        <p:spPr>
          <a:xfrm>
            <a:off x="536494" y="1585527"/>
            <a:ext cx="4037003"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Microsoft Docs</a:t>
            </a:r>
          </a:p>
        </p:txBody>
      </p:sp>
      <p:sp>
        <p:nvSpPr>
          <p:cNvPr id="5" name="TextBox 4">
            <a:extLst>
              <a:ext uri="{FF2B5EF4-FFF2-40B4-BE49-F238E27FC236}">
                <a16:creationId xmlns:a16="http://schemas.microsoft.com/office/drawing/2014/main" id="{F16C82AC-DAC3-4645-A3CD-86F0100780F9}"/>
              </a:ext>
            </a:extLst>
          </p:cNvPr>
          <p:cNvSpPr txBox="1"/>
          <p:nvPr userDrawn="1"/>
        </p:nvSpPr>
        <p:spPr>
          <a:xfrm>
            <a:off x="584200" y="2543473"/>
            <a:ext cx="3129255" cy="615553"/>
          </a:xfrm>
          <a:prstGeom prst="rect">
            <a:avLst/>
          </a:prstGeom>
          <a:noFill/>
        </p:spPr>
        <p:txBody>
          <a:bodyPr wrap="none" lIns="0" tIns="0" rIns="0" bIns="0" rtlCol="0">
            <a:spAutoFit/>
          </a:bodyPr>
          <a:lstStyle/>
          <a:p>
            <a:pPr algn="l"/>
            <a:r>
              <a:rPr lang="en-US" sz="2000"/>
              <a:t>Explore overviews, tutorials,</a:t>
            </a:r>
            <a:br>
              <a:rPr lang="en-US" sz="2000"/>
            </a:br>
            <a:r>
              <a:rPr lang="en-US" sz="2000"/>
              <a:t>code samples, and more.</a:t>
            </a:r>
          </a:p>
        </p:txBody>
      </p:sp>
    </p:spTree>
    <p:extLst>
      <p:ext uri="{BB962C8B-B14F-4D97-AF65-F5344CB8AC3E}">
        <p14:creationId xmlns:p14="http://schemas.microsoft.com/office/powerpoint/2010/main" val="34138087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icrosoft Learn Slide">
    <p:spTree>
      <p:nvGrpSpPr>
        <p:cNvPr id="1" name=""/>
        <p:cNvGrpSpPr/>
        <p:nvPr/>
      </p:nvGrpSpPr>
      <p:grpSpPr>
        <a:xfrm>
          <a:off x="0" y="0"/>
          <a:ext cx="0" cy="0"/>
          <a:chOff x="0" y="0"/>
          <a:chExt cx="0" cy="0"/>
        </a:xfrm>
      </p:grpSpPr>
      <p:pic>
        <p:nvPicPr>
          <p:cNvPr id="7" name="Picture 6" descr="Microsoft Learn designed image">
            <a:extLst>
              <a:ext uri="{FF2B5EF4-FFF2-40B4-BE49-F238E27FC236}">
                <a16:creationId xmlns:a16="http://schemas.microsoft.com/office/drawing/2014/main" id="{0AE33626-F58D-4E85-9455-67002B0CA82F}"/>
              </a:ext>
            </a:extLst>
          </p:cNvPr>
          <p:cNvPicPr>
            <a:picLocks noChangeAspect="1"/>
          </p:cNvPicPr>
          <p:nvPr userDrawn="1"/>
        </p:nvPicPr>
        <p:blipFill>
          <a:blip r:embed="rId2"/>
          <a:srcRect/>
          <a:stretch/>
        </p:blipFill>
        <p:spPr>
          <a:xfrm>
            <a:off x="1234" y="28"/>
            <a:ext cx="12189531" cy="6857943"/>
          </a:xfrm>
          <a:prstGeom prst="rect">
            <a:avLst/>
          </a:prstGeom>
        </p:spPr>
      </p:pic>
      <p:sp>
        <p:nvSpPr>
          <p:cNvPr id="3" name="TextBox 2">
            <a:extLst>
              <a:ext uri="{FF2B5EF4-FFF2-40B4-BE49-F238E27FC236}">
                <a16:creationId xmlns:a16="http://schemas.microsoft.com/office/drawing/2014/main" id="{64EE9BC0-78BC-41D4-A3E1-17B8B25B2B67}"/>
              </a:ext>
            </a:extLst>
          </p:cNvPr>
          <p:cNvSpPr txBox="1"/>
          <p:nvPr userDrawn="1"/>
        </p:nvSpPr>
        <p:spPr>
          <a:xfrm>
            <a:off x="584200" y="1343771"/>
            <a:ext cx="1484189" cy="307777"/>
          </a:xfrm>
          <a:prstGeom prst="rect">
            <a:avLst/>
          </a:prstGeom>
          <a:noFill/>
        </p:spPr>
        <p:txBody>
          <a:bodyPr wrap="none" lIns="0" tIns="0" rIns="0" bIns="0" rtlCol="0">
            <a:spAutoFit/>
          </a:bodyPr>
          <a:lstStyle/>
          <a:p>
            <a:pPr algn="l"/>
            <a:r>
              <a:rPr lang="en-US" sz="2000"/>
              <a:t>Keep on with</a:t>
            </a:r>
          </a:p>
        </p:txBody>
      </p:sp>
      <p:sp>
        <p:nvSpPr>
          <p:cNvPr id="5" name="TextBox 4">
            <a:extLst>
              <a:ext uri="{FF2B5EF4-FFF2-40B4-BE49-F238E27FC236}">
                <a16:creationId xmlns:a16="http://schemas.microsoft.com/office/drawing/2014/main" id="{8B6ED7BD-D308-45A8-89A3-C7673F1380FD}"/>
              </a:ext>
            </a:extLst>
          </p:cNvPr>
          <p:cNvSpPr txBox="1"/>
          <p:nvPr userDrawn="1"/>
        </p:nvSpPr>
        <p:spPr>
          <a:xfrm>
            <a:off x="536494" y="1585527"/>
            <a:ext cx="4197303"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Microsoft Learn</a:t>
            </a:r>
          </a:p>
        </p:txBody>
      </p:sp>
      <p:sp>
        <p:nvSpPr>
          <p:cNvPr id="6" name="TextBox 5">
            <a:extLst>
              <a:ext uri="{FF2B5EF4-FFF2-40B4-BE49-F238E27FC236}">
                <a16:creationId xmlns:a16="http://schemas.microsoft.com/office/drawing/2014/main" id="{D12BE78F-47EB-4845-A2F8-978EF45F3CF2}"/>
              </a:ext>
            </a:extLst>
          </p:cNvPr>
          <p:cNvSpPr txBox="1"/>
          <p:nvPr userDrawn="1"/>
        </p:nvSpPr>
        <p:spPr>
          <a:xfrm>
            <a:off x="584200" y="2543473"/>
            <a:ext cx="3331489" cy="923330"/>
          </a:xfrm>
          <a:prstGeom prst="rect">
            <a:avLst/>
          </a:prstGeom>
          <a:noFill/>
        </p:spPr>
        <p:txBody>
          <a:bodyPr wrap="none" lIns="0" tIns="0" rIns="0" bIns="0" rtlCol="0">
            <a:spAutoFit/>
          </a:bodyPr>
          <a:lstStyle/>
          <a:p>
            <a:pPr algn="l"/>
            <a:r>
              <a:rPr lang="en-US" sz="2000"/>
              <a:t>Complete interactive learning</a:t>
            </a:r>
            <a:br>
              <a:rPr lang="en-US" sz="2000"/>
            </a:br>
            <a:r>
              <a:rPr lang="en-US" sz="2000"/>
              <a:t>exercises, watch videos, and</a:t>
            </a:r>
            <a:br>
              <a:rPr lang="en-US" sz="2000"/>
            </a:br>
            <a:r>
              <a:rPr lang="en-US" sz="2000"/>
              <a:t>apply your new skills.</a:t>
            </a:r>
          </a:p>
        </p:txBody>
      </p:sp>
    </p:spTree>
    <p:extLst>
      <p:ext uri="{BB962C8B-B14F-4D97-AF65-F5344CB8AC3E}">
        <p14:creationId xmlns:p14="http://schemas.microsoft.com/office/powerpoint/2010/main" val="25987169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icrosoft Learn Certifications Slide">
    <p:spTree>
      <p:nvGrpSpPr>
        <p:cNvPr id="1" name=""/>
        <p:cNvGrpSpPr/>
        <p:nvPr/>
      </p:nvGrpSpPr>
      <p:grpSpPr>
        <a:xfrm>
          <a:off x="0" y="0"/>
          <a:ext cx="0" cy="0"/>
          <a:chOff x="0" y="0"/>
          <a:chExt cx="0" cy="0"/>
        </a:xfrm>
      </p:grpSpPr>
      <p:pic>
        <p:nvPicPr>
          <p:cNvPr id="6" name="Picture 5" descr="Microsoft Learn Cert designed image">
            <a:extLst>
              <a:ext uri="{FF2B5EF4-FFF2-40B4-BE49-F238E27FC236}">
                <a16:creationId xmlns:a16="http://schemas.microsoft.com/office/drawing/2014/main" id="{AB143E58-1C54-4897-8E1A-47CCE5568C66}"/>
              </a:ext>
            </a:extLst>
          </p:cNvPr>
          <p:cNvPicPr>
            <a:picLocks noChangeAspect="1"/>
          </p:cNvPicPr>
          <p:nvPr userDrawn="1"/>
        </p:nvPicPr>
        <p:blipFill>
          <a:blip r:embed="rId2"/>
          <a:srcRect/>
          <a:stretch/>
        </p:blipFill>
        <p:spPr>
          <a:xfrm>
            <a:off x="1234" y="28"/>
            <a:ext cx="12189531" cy="6857943"/>
          </a:xfrm>
          <a:prstGeom prst="rect">
            <a:avLst/>
          </a:prstGeom>
        </p:spPr>
      </p:pic>
      <p:sp>
        <p:nvSpPr>
          <p:cNvPr id="7" name="TextBox 6">
            <a:extLst>
              <a:ext uri="{FF2B5EF4-FFF2-40B4-BE49-F238E27FC236}">
                <a16:creationId xmlns:a16="http://schemas.microsoft.com/office/drawing/2014/main" id="{29EE229B-59A4-4D0A-B78C-65001710D20D}"/>
              </a:ext>
            </a:extLst>
          </p:cNvPr>
          <p:cNvSpPr txBox="1"/>
          <p:nvPr userDrawn="1"/>
        </p:nvSpPr>
        <p:spPr>
          <a:xfrm>
            <a:off x="584200" y="4543953"/>
            <a:ext cx="3927807" cy="553998"/>
          </a:xfrm>
          <a:prstGeom prst="rect">
            <a:avLst/>
          </a:prstGeom>
          <a:noFill/>
        </p:spPr>
        <p:txBody>
          <a:bodyPr wrap="none" lIns="0" tIns="0" rIns="0" bIns="0" rtlCol="0">
            <a:spAutoFit/>
          </a:bodyPr>
          <a:lstStyle/>
          <a:p>
            <a:pPr algn="l"/>
            <a:r>
              <a:rPr lang="en-US" sz="1800" kern="1200">
                <a:solidFill>
                  <a:schemeClr val="tx1"/>
                </a:solidFill>
                <a:effectLst/>
                <a:latin typeface="+mn-lt"/>
                <a:ea typeface="+mn-ea"/>
                <a:cs typeface="+mn-cs"/>
              </a:rPr>
              <a:t>Validate your technical knowledge</a:t>
            </a:r>
            <a:br>
              <a:rPr lang="en-US" sz="1800" kern="1200">
                <a:solidFill>
                  <a:schemeClr val="tx1"/>
                </a:solidFill>
                <a:effectLst/>
                <a:latin typeface="+mn-lt"/>
                <a:ea typeface="+mn-ea"/>
                <a:cs typeface="+mn-cs"/>
              </a:rPr>
            </a:br>
            <a:r>
              <a:rPr lang="en-US" sz="1800" kern="1200">
                <a:solidFill>
                  <a:schemeClr val="tx1"/>
                </a:solidFill>
                <a:effectLst/>
                <a:latin typeface="+mn-lt"/>
                <a:ea typeface="+mn-ea"/>
                <a:cs typeface="+mn-cs"/>
              </a:rPr>
              <a:t>and ability with Microsoft Certification.</a:t>
            </a:r>
            <a:endParaRPr lang="en-US" sz="2000"/>
          </a:p>
        </p:txBody>
      </p:sp>
      <p:sp>
        <p:nvSpPr>
          <p:cNvPr id="8" name="Text Placeholder 5">
            <a:extLst>
              <a:ext uri="{FF2B5EF4-FFF2-40B4-BE49-F238E27FC236}">
                <a16:creationId xmlns:a16="http://schemas.microsoft.com/office/drawing/2014/main" id="{A1C4994F-1F45-441D-A375-D2E627025908}"/>
              </a:ext>
            </a:extLst>
          </p:cNvPr>
          <p:cNvSpPr>
            <a:spLocks noGrp="1"/>
          </p:cNvSpPr>
          <p:nvPr>
            <p:ph type="body" sz="quarter" idx="11"/>
          </p:nvPr>
        </p:nvSpPr>
        <p:spPr>
          <a:xfrm>
            <a:off x="577057" y="2554288"/>
            <a:ext cx="3205162" cy="276999"/>
          </a:xfrm>
        </p:spPr>
        <p:txBody>
          <a:bodyPr/>
          <a:lstStyle>
            <a:lvl1pPr marL="0" indent="0">
              <a:buNone/>
              <a:defRPr sz="18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4" name="TextBox 3">
            <a:extLst>
              <a:ext uri="{FF2B5EF4-FFF2-40B4-BE49-F238E27FC236}">
                <a16:creationId xmlns:a16="http://schemas.microsoft.com/office/drawing/2014/main" id="{4901A779-757D-4A11-BE1F-5D582C38BE84}"/>
              </a:ext>
            </a:extLst>
          </p:cNvPr>
          <p:cNvSpPr txBox="1"/>
          <p:nvPr userDrawn="1"/>
        </p:nvSpPr>
        <p:spPr>
          <a:xfrm>
            <a:off x="584200" y="1343771"/>
            <a:ext cx="2176173" cy="307777"/>
          </a:xfrm>
          <a:prstGeom prst="rect">
            <a:avLst/>
          </a:prstGeom>
          <a:noFill/>
        </p:spPr>
        <p:txBody>
          <a:bodyPr wrap="none" lIns="0" tIns="0" rIns="0" bIns="0" rtlCol="0">
            <a:spAutoFit/>
          </a:bodyPr>
          <a:lstStyle/>
          <a:p>
            <a:pPr algn="l"/>
            <a:r>
              <a:rPr lang="en-US" sz="2000"/>
              <a:t>On Microsoft Learn</a:t>
            </a:r>
          </a:p>
        </p:txBody>
      </p:sp>
      <p:sp>
        <p:nvSpPr>
          <p:cNvPr id="5" name="TextBox 4">
            <a:extLst>
              <a:ext uri="{FF2B5EF4-FFF2-40B4-BE49-F238E27FC236}">
                <a16:creationId xmlns:a16="http://schemas.microsoft.com/office/drawing/2014/main" id="{A99F3F12-81F0-4AEE-81AC-DAE4FB7C3241}"/>
              </a:ext>
            </a:extLst>
          </p:cNvPr>
          <p:cNvSpPr txBox="1"/>
          <p:nvPr userDrawn="1"/>
        </p:nvSpPr>
        <p:spPr>
          <a:xfrm>
            <a:off x="536494" y="1585527"/>
            <a:ext cx="3531159"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Certifications</a:t>
            </a:r>
          </a:p>
        </p:txBody>
      </p:sp>
    </p:spTree>
    <p:extLst>
      <p:ext uri="{BB962C8B-B14F-4D97-AF65-F5344CB8AC3E}">
        <p14:creationId xmlns:p14="http://schemas.microsoft.com/office/powerpoint/2010/main" val="26583247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87968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328167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525097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18" name="Picture 17" descr="Learning event illustration dark">
            <a:extLst>
              <a:ext uri="{FF2B5EF4-FFF2-40B4-BE49-F238E27FC236}">
                <a16:creationId xmlns:a16="http://schemas.microsoft.com/office/drawing/2014/main" id="{9F489823-594C-447C-ADC1-40554BBC70C7}"/>
              </a:ext>
            </a:extLst>
          </p:cNvPr>
          <p:cNvPicPr>
            <a:picLocks noChangeAspect="1"/>
          </p:cNvPicPr>
          <p:nvPr userDrawn="1"/>
        </p:nvPicPr>
        <p:blipFill>
          <a:blip r:embed="rId2"/>
          <a:stretch>
            <a:fillRect/>
          </a:stretch>
        </p:blipFill>
        <p:spPr>
          <a:xfrm>
            <a:off x="0" y="0"/>
            <a:ext cx="12192000" cy="6857999"/>
          </a:xfrm>
          <a:prstGeom prst="rect">
            <a:avLst/>
          </a:prstGeom>
        </p:spPr>
      </p:pic>
      <p:pic>
        <p:nvPicPr>
          <p:cNvPr id="3" name="MS logo white - EMF" descr="Microsoft logo white text version">
            <a:extLst>
              <a:ext uri="{FF2B5EF4-FFF2-40B4-BE49-F238E27FC236}">
                <a16:creationId xmlns:a16="http://schemas.microsoft.com/office/drawing/2014/main" id="{A0263815-BFDD-470B-8D0A-54991A418EAA}"/>
              </a:ext>
            </a:extLst>
          </p:cNvPr>
          <p:cNvPicPr>
            <a:picLocks noChangeAspect="1"/>
          </p:cNvPicPr>
          <p:nvPr userDrawn="1"/>
        </p:nvPicPr>
        <p:blipFill>
          <a:blip r:embed="rId3"/>
          <a:stretch>
            <a:fillRect/>
          </a:stretch>
        </p:blipFill>
        <p:spPr bwMode="white">
          <a:xfrm>
            <a:off x="584200" y="585788"/>
            <a:ext cx="1366245" cy="292608"/>
          </a:xfrm>
          <a:prstGeom prst="rect">
            <a:avLst/>
          </a:prstGeom>
        </p:spPr>
      </p:pic>
      <p:pic>
        <p:nvPicPr>
          <p:cNvPr id="16" name="Picture 15" descr="Microsoft Build logo white version">
            <a:extLst>
              <a:ext uri="{FF2B5EF4-FFF2-40B4-BE49-F238E27FC236}">
                <a16:creationId xmlns:a16="http://schemas.microsoft.com/office/drawing/2014/main" id="{2A31416C-EA93-4321-8358-0EEBCBF50E56}"/>
              </a:ext>
            </a:extLst>
          </p:cNvPr>
          <p:cNvPicPr>
            <a:picLocks noChangeAspect="1"/>
          </p:cNvPicPr>
          <p:nvPr userDrawn="1"/>
        </p:nvPicPr>
        <p:blipFill>
          <a:blip r:embed="rId4"/>
          <a:stretch>
            <a:fillRect/>
          </a:stretch>
        </p:blipFill>
        <p:spPr>
          <a:xfrm>
            <a:off x="584201" y="2954389"/>
            <a:ext cx="4070350" cy="482325"/>
          </a:xfrm>
          <a:prstGeom prst="rect">
            <a:avLst/>
          </a:prstGeom>
        </p:spPr>
      </p:pic>
    </p:spTree>
    <p:extLst>
      <p:ext uri="{BB962C8B-B14F-4D97-AF65-F5344CB8AC3E}">
        <p14:creationId xmlns:p14="http://schemas.microsoft.com/office/powerpoint/2010/main" val="128109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EB02FAD1-E14D-41F9-A1BC-FCCF4626291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34073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4588476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4109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06679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2525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72986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088636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2A8B3ECF-E4A4-4BBE-8FC7-9B89BFA966A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41903408"/>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3771252"/>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213E2564-B248-4307-9647-3860A1D1F957}"/>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6824655"/>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338337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486344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638107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EE0325E-4E70-4338-BF4C-7AFCB34D09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6449921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AACE723B-35DC-425C-8962-F4599190EE4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083351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A39C78D3-0313-4B8D-88E0-883765889810}"/>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3979250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B2F9ED1A-9FCE-462D-B16F-2A263C5EA46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9023836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F8455F91-F643-4C10-B5F5-E0C9FA397E4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320418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0835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83357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83B0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283456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278963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5201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168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4849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icrosoft Docs Slide">
    <p:spTree>
      <p:nvGrpSpPr>
        <p:cNvPr id="1" name=""/>
        <p:cNvGrpSpPr/>
        <p:nvPr/>
      </p:nvGrpSpPr>
      <p:grpSpPr>
        <a:xfrm>
          <a:off x="0" y="0"/>
          <a:ext cx="0" cy="0"/>
          <a:chOff x="0" y="0"/>
          <a:chExt cx="0" cy="0"/>
        </a:xfrm>
      </p:grpSpPr>
      <p:pic>
        <p:nvPicPr>
          <p:cNvPr id="4" name="Picture 3" descr="Microsoft Docs designed image">
            <a:extLst>
              <a:ext uri="{FF2B5EF4-FFF2-40B4-BE49-F238E27FC236}">
                <a16:creationId xmlns:a16="http://schemas.microsoft.com/office/drawing/2014/main" id="{EA167EEA-EE7A-454E-B4B3-E604500644F7}"/>
              </a:ext>
            </a:extLst>
          </p:cNvPr>
          <p:cNvPicPr>
            <a:picLocks noChangeAspect="1"/>
          </p:cNvPicPr>
          <p:nvPr userDrawn="1"/>
        </p:nvPicPr>
        <p:blipFill>
          <a:blip r:embed="rId2"/>
          <a:srcRect/>
          <a:stretch/>
        </p:blipFill>
        <p:spPr>
          <a:xfrm>
            <a:off x="1234" y="28"/>
            <a:ext cx="12189531" cy="6857944"/>
          </a:xfrm>
          <a:prstGeom prst="rect">
            <a:avLst/>
          </a:prstGeom>
        </p:spPr>
      </p:pic>
      <p:sp>
        <p:nvSpPr>
          <p:cNvPr id="5" name="TextBox 4">
            <a:extLst>
              <a:ext uri="{FF2B5EF4-FFF2-40B4-BE49-F238E27FC236}">
                <a16:creationId xmlns:a16="http://schemas.microsoft.com/office/drawing/2014/main" id="{E1F1A887-38C4-4C02-82FA-64B871B73F5D}"/>
              </a:ext>
            </a:extLst>
          </p:cNvPr>
          <p:cNvSpPr txBox="1"/>
          <p:nvPr userDrawn="1"/>
        </p:nvSpPr>
        <p:spPr>
          <a:xfrm>
            <a:off x="584200" y="1343771"/>
            <a:ext cx="2573590" cy="307777"/>
          </a:xfrm>
          <a:prstGeom prst="rect">
            <a:avLst/>
          </a:prstGeom>
          <a:noFill/>
        </p:spPr>
        <p:txBody>
          <a:bodyPr wrap="none" lIns="0" tIns="0" rIns="0" bIns="0" rtlCol="0">
            <a:spAutoFit/>
          </a:bodyPr>
          <a:lstStyle/>
          <a:p>
            <a:pPr algn="l"/>
            <a:r>
              <a:rPr lang="en-US" sz="2000"/>
              <a:t>Guidance from experts</a:t>
            </a:r>
          </a:p>
        </p:txBody>
      </p:sp>
      <p:sp>
        <p:nvSpPr>
          <p:cNvPr id="6" name="TextBox 5">
            <a:extLst>
              <a:ext uri="{FF2B5EF4-FFF2-40B4-BE49-F238E27FC236}">
                <a16:creationId xmlns:a16="http://schemas.microsoft.com/office/drawing/2014/main" id="{F608C966-9C01-420D-9421-F06308E4D30D}"/>
              </a:ext>
            </a:extLst>
          </p:cNvPr>
          <p:cNvSpPr txBox="1"/>
          <p:nvPr userDrawn="1"/>
        </p:nvSpPr>
        <p:spPr>
          <a:xfrm>
            <a:off x="536494" y="1585527"/>
            <a:ext cx="4037003"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Microsoft Docs</a:t>
            </a:r>
          </a:p>
        </p:txBody>
      </p:sp>
      <p:sp>
        <p:nvSpPr>
          <p:cNvPr id="7" name="TextBox 6">
            <a:extLst>
              <a:ext uri="{FF2B5EF4-FFF2-40B4-BE49-F238E27FC236}">
                <a16:creationId xmlns:a16="http://schemas.microsoft.com/office/drawing/2014/main" id="{38448A4D-6115-4051-A850-90129259A419}"/>
              </a:ext>
            </a:extLst>
          </p:cNvPr>
          <p:cNvSpPr txBox="1"/>
          <p:nvPr userDrawn="1"/>
        </p:nvSpPr>
        <p:spPr>
          <a:xfrm>
            <a:off x="584200" y="2543473"/>
            <a:ext cx="3129255" cy="615553"/>
          </a:xfrm>
          <a:prstGeom prst="rect">
            <a:avLst/>
          </a:prstGeom>
          <a:noFill/>
        </p:spPr>
        <p:txBody>
          <a:bodyPr wrap="none" lIns="0" tIns="0" rIns="0" bIns="0" rtlCol="0">
            <a:spAutoFit/>
          </a:bodyPr>
          <a:lstStyle/>
          <a:p>
            <a:pPr algn="l"/>
            <a:r>
              <a:rPr lang="en-US" sz="2000"/>
              <a:t>Explore overviews, tutorials,</a:t>
            </a:r>
            <a:br>
              <a:rPr lang="en-US" sz="2000"/>
            </a:br>
            <a:r>
              <a:rPr lang="en-US" sz="2000"/>
              <a:t>code samples, and more.</a:t>
            </a:r>
          </a:p>
        </p:txBody>
      </p:sp>
    </p:spTree>
    <p:extLst>
      <p:ext uri="{BB962C8B-B14F-4D97-AF65-F5344CB8AC3E}">
        <p14:creationId xmlns:p14="http://schemas.microsoft.com/office/powerpoint/2010/main" val="36918537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icrosoft Learn Slide">
    <p:spTree>
      <p:nvGrpSpPr>
        <p:cNvPr id="1" name=""/>
        <p:cNvGrpSpPr/>
        <p:nvPr/>
      </p:nvGrpSpPr>
      <p:grpSpPr>
        <a:xfrm>
          <a:off x="0" y="0"/>
          <a:ext cx="0" cy="0"/>
          <a:chOff x="0" y="0"/>
          <a:chExt cx="0" cy="0"/>
        </a:xfrm>
      </p:grpSpPr>
      <p:pic>
        <p:nvPicPr>
          <p:cNvPr id="8" name="Picture 7" descr="Microsoft Learn designed image">
            <a:extLst>
              <a:ext uri="{FF2B5EF4-FFF2-40B4-BE49-F238E27FC236}">
                <a16:creationId xmlns:a16="http://schemas.microsoft.com/office/drawing/2014/main" id="{D2D8958E-75D9-4C3C-A304-ADF13889AFAF}"/>
              </a:ext>
            </a:extLst>
          </p:cNvPr>
          <p:cNvPicPr>
            <a:picLocks noChangeAspect="1"/>
          </p:cNvPicPr>
          <p:nvPr userDrawn="1"/>
        </p:nvPicPr>
        <p:blipFill>
          <a:blip r:embed="rId2"/>
          <a:srcRect/>
          <a:stretch/>
        </p:blipFill>
        <p:spPr>
          <a:xfrm>
            <a:off x="1234" y="28"/>
            <a:ext cx="12189531" cy="6857943"/>
          </a:xfrm>
          <a:prstGeom prst="rect">
            <a:avLst/>
          </a:prstGeom>
        </p:spPr>
      </p:pic>
      <p:sp>
        <p:nvSpPr>
          <p:cNvPr id="5" name="TextBox 4">
            <a:extLst>
              <a:ext uri="{FF2B5EF4-FFF2-40B4-BE49-F238E27FC236}">
                <a16:creationId xmlns:a16="http://schemas.microsoft.com/office/drawing/2014/main" id="{3269015F-F9FA-45D0-9875-76E8D4B72024}"/>
              </a:ext>
            </a:extLst>
          </p:cNvPr>
          <p:cNvSpPr txBox="1"/>
          <p:nvPr userDrawn="1"/>
        </p:nvSpPr>
        <p:spPr>
          <a:xfrm>
            <a:off x="584200" y="1343771"/>
            <a:ext cx="1484189" cy="307777"/>
          </a:xfrm>
          <a:prstGeom prst="rect">
            <a:avLst/>
          </a:prstGeom>
          <a:noFill/>
        </p:spPr>
        <p:txBody>
          <a:bodyPr wrap="none" lIns="0" tIns="0" rIns="0" bIns="0" rtlCol="0">
            <a:spAutoFit/>
          </a:bodyPr>
          <a:lstStyle/>
          <a:p>
            <a:pPr algn="l"/>
            <a:r>
              <a:rPr lang="en-US" sz="2000"/>
              <a:t>Keep on with</a:t>
            </a:r>
          </a:p>
        </p:txBody>
      </p:sp>
      <p:sp>
        <p:nvSpPr>
          <p:cNvPr id="6" name="TextBox 5">
            <a:extLst>
              <a:ext uri="{FF2B5EF4-FFF2-40B4-BE49-F238E27FC236}">
                <a16:creationId xmlns:a16="http://schemas.microsoft.com/office/drawing/2014/main" id="{793B3EBE-816B-4EC1-8B80-3ABC61BDA4CA}"/>
              </a:ext>
            </a:extLst>
          </p:cNvPr>
          <p:cNvSpPr txBox="1"/>
          <p:nvPr userDrawn="1"/>
        </p:nvSpPr>
        <p:spPr>
          <a:xfrm>
            <a:off x="536494" y="1585527"/>
            <a:ext cx="4197303"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Microsoft Learn</a:t>
            </a:r>
          </a:p>
        </p:txBody>
      </p:sp>
      <p:sp>
        <p:nvSpPr>
          <p:cNvPr id="7" name="TextBox 6">
            <a:extLst>
              <a:ext uri="{FF2B5EF4-FFF2-40B4-BE49-F238E27FC236}">
                <a16:creationId xmlns:a16="http://schemas.microsoft.com/office/drawing/2014/main" id="{6DD9857E-C81E-4190-B2DB-09F73AC88071}"/>
              </a:ext>
            </a:extLst>
          </p:cNvPr>
          <p:cNvSpPr txBox="1"/>
          <p:nvPr userDrawn="1"/>
        </p:nvSpPr>
        <p:spPr>
          <a:xfrm>
            <a:off x="584200" y="2543473"/>
            <a:ext cx="3331489" cy="923330"/>
          </a:xfrm>
          <a:prstGeom prst="rect">
            <a:avLst/>
          </a:prstGeom>
          <a:noFill/>
        </p:spPr>
        <p:txBody>
          <a:bodyPr wrap="none" lIns="0" tIns="0" rIns="0" bIns="0" rtlCol="0">
            <a:spAutoFit/>
          </a:bodyPr>
          <a:lstStyle/>
          <a:p>
            <a:pPr algn="l"/>
            <a:r>
              <a:rPr lang="en-US" sz="2000"/>
              <a:t>Complete interactive learning</a:t>
            </a:r>
            <a:br>
              <a:rPr lang="en-US" sz="2000"/>
            </a:br>
            <a:r>
              <a:rPr lang="en-US" sz="2000"/>
              <a:t>exercises, watch videos, and</a:t>
            </a:r>
            <a:br>
              <a:rPr lang="en-US" sz="2000"/>
            </a:br>
            <a:r>
              <a:rPr lang="en-US" sz="2000"/>
              <a:t>apply your new skills.</a:t>
            </a:r>
          </a:p>
        </p:txBody>
      </p:sp>
    </p:spTree>
    <p:extLst>
      <p:ext uri="{BB962C8B-B14F-4D97-AF65-F5344CB8AC3E}">
        <p14:creationId xmlns:p14="http://schemas.microsoft.com/office/powerpoint/2010/main" val="21236529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icrosoft Learn Certifications Slide">
    <p:spTree>
      <p:nvGrpSpPr>
        <p:cNvPr id="1" name=""/>
        <p:cNvGrpSpPr/>
        <p:nvPr/>
      </p:nvGrpSpPr>
      <p:grpSpPr>
        <a:xfrm>
          <a:off x="0" y="0"/>
          <a:ext cx="0" cy="0"/>
          <a:chOff x="0" y="0"/>
          <a:chExt cx="0" cy="0"/>
        </a:xfrm>
      </p:grpSpPr>
      <p:pic>
        <p:nvPicPr>
          <p:cNvPr id="7" name="Picture 6" descr="Microsoft Learn Cert designed image">
            <a:extLst>
              <a:ext uri="{FF2B5EF4-FFF2-40B4-BE49-F238E27FC236}">
                <a16:creationId xmlns:a16="http://schemas.microsoft.com/office/drawing/2014/main" id="{95701246-22BD-4FC5-AEB9-B37045FE5421}"/>
              </a:ext>
            </a:extLst>
          </p:cNvPr>
          <p:cNvPicPr>
            <a:picLocks noChangeAspect="1"/>
          </p:cNvPicPr>
          <p:nvPr userDrawn="1"/>
        </p:nvPicPr>
        <p:blipFill>
          <a:blip r:embed="rId2"/>
          <a:srcRect/>
          <a:stretch/>
        </p:blipFill>
        <p:spPr>
          <a:xfrm>
            <a:off x="1234" y="28"/>
            <a:ext cx="12189531" cy="6857943"/>
          </a:xfrm>
          <a:prstGeom prst="rect">
            <a:avLst/>
          </a:prstGeom>
        </p:spPr>
      </p:pic>
      <p:sp>
        <p:nvSpPr>
          <p:cNvPr id="9" name="TextBox 8">
            <a:extLst>
              <a:ext uri="{FF2B5EF4-FFF2-40B4-BE49-F238E27FC236}">
                <a16:creationId xmlns:a16="http://schemas.microsoft.com/office/drawing/2014/main" id="{7F5026E7-6F58-4D63-BD7D-C09303FC5AB6}"/>
              </a:ext>
            </a:extLst>
          </p:cNvPr>
          <p:cNvSpPr txBox="1"/>
          <p:nvPr userDrawn="1"/>
        </p:nvSpPr>
        <p:spPr>
          <a:xfrm>
            <a:off x="584200" y="4543953"/>
            <a:ext cx="3927807" cy="553998"/>
          </a:xfrm>
          <a:prstGeom prst="rect">
            <a:avLst/>
          </a:prstGeom>
          <a:noFill/>
        </p:spPr>
        <p:txBody>
          <a:bodyPr wrap="none" lIns="0" tIns="0" rIns="0" bIns="0" rtlCol="0">
            <a:spAutoFit/>
          </a:bodyPr>
          <a:lstStyle/>
          <a:p>
            <a:pPr algn="l"/>
            <a:r>
              <a:rPr lang="en-US" sz="1800" kern="1200">
                <a:solidFill>
                  <a:schemeClr val="tx1"/>
                </a:solidFill>
                <a:effectLst/>
                <a:latin typeface="+mn-lt"/>
                <a:ea typeface="+mn-ea"/>
                <a:cs typeface="+mn-cs"/>
              </a:rPr>
              <a:t>Validate your technical knowledge</a:t>
            </a:r>
            <a:br>
              <a:rPr lang="en-US" sz="1800" kern="1200">
                <a:solidFill>
                  <a:schemeClr val="tx1"/>
                </a:solidFill>
                <a:effectLst/>
                <a:latin typeface="+mn-lt"/>
                <a:ea typeface="+mn-ea"/>
                <a:cs typeface="+mn-cs"/>
              </a:rPr>
            </a:br>
            <a:r>
              <a:rPr lang="en-US" sz="1800" kern="1200">
                <a:solidFill>
                  <a:schemeClr val="tx1"/>
                </a:solidFill>
                <a:effectLst/>
                <a:latin typeface="+mn-lt"/>
                <a:ea typeface="+mn-ea"/>
                <a:cs typeface="+mn-cs"/>
              </a:rPr>
              <a:t>and ability with Microsoft Certification.</a:t>
            </a:r>
            <a:endParaRPr lang="en-US" sz="2000"/>
          </a:p>
        </p:txBody>
      </p:sp>
      <p:sp>
        <p:nvSpPr>
          <p:cNvPr id="5" name="TextBox 4">
            <a:extLst>
              <a:ext uri="{FF2B5EF4-FFF2-40B4-BE49-F238E27FC236}">
                <a16:creationId xmlns:a16="http://schemas.microsoft.com/office/drawing/2014/main" id="{8BD4FA4B-9954-4449-BBF7-7F953C70D1C0}"/>
              </a:ext>
            </a:extLst>
          </p:cNvPr>
          <p:cNvSpPr txBox="1"/>
          <p:nvPr userDrawn="1"/>
        </p:nvSpPr>
        <p:spPr>
          <a:xfrm>
            <a:off x="584200" y="1343771"/>
            <a:ext cx="2176173" cy="307777"/>
          </a:xfrm>
          <a:prstGeom prst="rect">
            <a:avLst/>
          </a:prstGeom>
          <a:noFill/>
        </p:spPr>
        <p:txBody>
          <a:bodyPr wrap="none" lIns="0" tIns="0" rIns="0" bIns="0" rtlCol="0">
            <a:spAutoFit/>
          </a:bodyPr>
          <a:lstStyle/>
          <a:p>
            <a:pPr algn="l"/>
            <a:r>
              <a:rPr lang="en-US" sz="2000"/>
              <a:t>On Microsoft Learn</a:t>
            </a:r>
          </a:p>
        </p:txBody>
      </p:sp>
      <p:sp>
        <p:nvSpPr>
          <p:cNvPr id="6" name="TextBox 5">
            <a:extLst>
              <a:ext uri="{FF2B5EF4-FFF2-40B4-BE49-F238E27FC236}">
                <a16:creationId xmlns:a16="http://schemas.microsoft.com/office/drawing/2014/main" id="{EA937DE2-466B-46CA-A4A2-781F75E07890}"/>
              </a:ext>
            </a:extLst>
          </p:cNvPr>
          <p:cNvSpPr txBox="1"/>
          <p:nvPr userDrawn="1"/>
        </p:nvSpPr>
        <p:spPr>
          <a:xfrm>
            <a:off x="536494" y="1585527"/>
            <a:ext cx="3531159"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Certifications</a:t>
            </a:r>
          </a:p>
        </p:txBody>
      </p:sp>
      <p:sp>
        <p:nvSpPr>
          <p:cNvPr id="8" name="Text Placeholder 5">
            <a:extLst>
              <a:ext uri="{FF2B5EF4-FFF2-40B4-BE49-F238E27FC236}">
                <a16:creationId xmlns:a16="http://schemas.microsoft.com/office/drawing/2014/main" id="{A1C4994F-1F45-441D-A375-D2E627025908}"/>
              </a:ext>
            </a:extLst>
          </p:cNvPr>
          <p:cNvSpPr>
            <a:spLocks noGrp="1"/>
          </p:cNvSpPr>
          <p:nvPr>
            <p:ph type="body" sz="quarter" idx="11"/>
          </p:nvPr>
        </p:nvSpPr>
        <p:spPr>
          <a:xfrm>
            <a:off x="577057" y="2554288"/>
            <a:ext cx="3205162" cy="276999"/>
          </a:xfrm>
        </p:spPr>
        <p:txBody>
          <a:bodyPr/>
          <a:lstStyle>
            <a:lvl1pPr marL="0" indent="0">
              <a:buNone/>
              <a:defRPr sz="18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22809335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solidFill>
                  <a:schemeClr val="tx1"/>
                </a:soli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26527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67691AE2-EB2F-4DC7-AF3E-3DBF63743870}"/>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413689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tx1"/>
                </a:solidFill>
                <a:latin typeface="+mn-lt"/>
              </a:defRPr>
            </a:lvl1pPr>
            <a:lvl2pPr>
              <a:defRPr sz="2800">
                <a:solidFill>
                  <a:schemeClr val="tx1"/>
                </a:solidFill>
                <a:latin typeface="+mn-lt"/>
              </a:defRPr>
            </a:lvl2pPr>
            <a:lvl3pPr>
              <a:defRPr sz="2400">
                <a:solidFill>
                  <a:schemeClr val="tx1"/>
                </a:solidFill>
                <a:latin typeface="+mn-lt"/>
              </a:defRPr>
            </a:lvl3pPr>
            <a:lvl4pPr>
              <a:defRPr sz="2000">
                <a:solidFill>
                  <a:schemeClr val="tx1"/>
                </a:solidFill>
                <a:latin typeface="+mn-lt"/>
              </a:defRPr>
            </a:lvl4pPr>
            <a:lvl5pPr>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269212997"/>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image" Target="../media/image1.emf"/><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34" Type="http://schemas.openxmlformats.org/officeDocument/2006/relationships/image" Target="../media/image1.emf"/><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theme" Target="../theme/theme3.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8"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theme" Target="../theme/theme4.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34" Type="http://schemas.openxmlformats.org/officeDocument/2006/relationships/image" Target="../media/image1.emf"/><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theme" Target="../theme/theme5.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8" Type="http://schemas.openxmlformats.org/officeDocument/2006/relationships/slideLayout" Target="../slideLayouts/slideLayout12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7"/>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934" r:id="rId1"/>
    <p:sldLayoutId id="2147484610" r:id="rId2"/>
    <p:sldLayoutId id="2147484710" r:id="rId3"/>
    <p:sldLayoutId id="2147484240" r:id="rId4"/>
    <p:sldLayoutId id="2147484910" r:id="rId5"/>
    <p:sldLayoutId id="2147484911" r:id="rId6"/>
    <p:sldLayoutId id="2147484639" r:id="rId7"/>
    <p:sldLayoutId id="2147484603" r:id="rId8"/>
    <p:sldLayoutId id="2147484833" r:id="rId9"/>
    <p:sldLayoutId id="2147484834" r:id="rId10"/>
    <p:sldLayoutId id="2147484835" r:id="rId11"/>
    <p:sldLayoutId id="2147484922" r:id="rId12"/>
    <p:sldLayoutId id="2147484923" r:id="rId13"/>
    <p:sldLayoutId id="2147484924" r:id="rId14"/>
    <p:sldLayoutId id="2147484839" r:id="rId15"/>
    <p:sldLayoutId id="2147484840" r:id="rId16"/>
    <p:sldLayoutId id="2147484841" r:id="rId17"/>
    <p:sldLayoutId id="2147484842" r:id="rId18"/>
    <p:sldLayoutId id="2147484843" r:id="rId19"/>
    <p:sldLayoutId id="2147484931" r:id="rId20"/>
    <p:sldLayoutId id="2147484787" r:id="rId21"/>
    <p:sldLayoutId id="2147484249" r:id="rId22"/>
    <p:sldLayoutId id="2147484584" r:id="rId23"/>
    <p:sldLayoutId id="2147484583" r:id="rId24"/>
    <p:sldLayoutId id="2147484671" r:id="rId25"/>
    <p:sldLayoutId id="2147484673" r:id="rId26"/>
    <p:sldLayoutId id="2147484937" r:id="rId27"/>
    <p:sldLayoutId id="2147484938" r:id="rId28"/>
    <p:sldLayoutId id="2147484939" r:id="rId29"/>
    <p:sldLayoutId id="2147484585" r:id="rId30"/>
    <p:sldLayoutId id="2147484299" r:id="rId31"/>
    <p:sldLayoutId id="2147484263" r:id="rId32"/>
    <p:sldLayoutId id="2147485002" r:id="rId33"/>
    <p:sldLayoutId id="2147485003" r:id="rId34"/>
    <p:sldLayoutId id="2147485004" r:id="rId3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509760" y="2843772"/>
            <a:ext cx="6858000" cy="1170455"/>
          </a:xfrm>
          <a:prstGeom prst="rect">
            <a:avLst/>
          </a:prstGeom>
        </p:spPr>
      </p:pic>
    </p:spTree>
    <p:extLst>
      <p:ext uri="{BB962C8B-B14F-4D97-AF65-F5344CB8AC3E}">
        <p14:creationId xmlns:p14="http://schemas.microsoft.com/office/powerpoint/2010/main" val="614574886"/>
      </p:ext>
    </p:extLst>
  </p:cSld>
  <p:clrMap bg1="lt1" tx1="dk1" bg2="lt2" tx2="dk2" accent1="accent1" accent2="accent2" accent3="accent3" accent4="accent4" accent5="accent5" accent6="accent6" hlink="hlink" folHlink="folHlink"/>
  <p:sldLayoutIdLst>
    <p:sldLayoutId id="2147484935"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 id="2147484925" r:id="rId12"/>
    <p:sldLayoutId id="2147484926" r:id="rId13"/>
    <p:sldLayoutId id="2147484927" r:id="rId14"/>
    <p:sldLayoutId id="2147484861" r:id="rId15"/>
    <p:sldLayoutId id="2147484862" r:id="rId16"/>
    <p:sldLayoutId id="2147484863" r:id="rId17"/>
    <p:sldLayoutId id="2147484864" r:id="rId18"/>
    <p:sldLayoutId id="2147484865" r:id="rId19"/>
    <p:sldLayoutId id="2147484932" r:id="rId20"/>
    <p:sldLayoutId id="2147484867" r:id="rId21"/>
    <p:sldLayoutId id="2147484868" r:id="rId22"/>
    <p:sldLayoutId id="2147484870" r:id="rId23"/>
    <p:sldLayoutId id="2147484871" r:id="rId24"/>
    <p:sldLayoutId id="2147484872" r:id="rId25"/>
    <p:sldLayoutId id="2147484873" r:id="rId26"/>
    <p:sldLayoutId id="2147484940" r:id="rId27"/>
    <p:sldLayoutId id="2147484941" r:id="rId28"/>
    <p:sldLayoutId id="2147484942" r:id="rId29"/>
    <p:sldLayoutId id="2147484874" r:id="rId30"/>
    <p:sldLayoutId id="2147484875" r:id="rId31"/>
    <p:sldLayoutId id="2147484876"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852015802"/>
      </p:ext>
    </p:extLst>
  </p:cSld>
  <p:clrMap bg1="dk1" tx1="lt1" bg2="dk2" tx2="lt2" accent1="accent1" accent2="accent2" accent3="accent3" accent4="accent4" accent5="accent5" accent6="accent6" hlink="hlink" folHlink="folHlink"/>
  <p:sldLayoutIdLst>
    <p:sldLayoutId id="2147484936" r:id="rId1"/>
    <p:sldLayoutId id="2147484881" r:id="rId2"/>
    <p:sldLayoutId id="2147484882" r:id="rId3"/>
    <p:sldLayoutId id="2147484883" r:id="rId4"/>
    <p:sldLayoutId id="2147484912" r:id="rId5"/>
    <p:sldLayoutId id="2147484913" r:id="rId6"/>
    <p:sldLayoutId id="2147484886" r:id="rId7"/>
    <p:sldLayoutId id="2147484887" r:id="rId8"/>
    <p:sldLayoutId id="2147484888" r:id="rId9"/>
    <p:sldLayoutId id="2147484889" r:id="rId10"/>
    <p:sldLayoutId id="2147484890" r:id="rId11"/>
    <p:sldLayoutId id="2147484928" r:id="rId12"/>
    <p:sldLayoutId id="2147484929" r:id="rId13"/>
    <p:sldLayoutId id="2147484930" r:id="rId14"/>
    <p:sldLayoutId id="2147484894" r:id="rId15"/>
    <p:sldLayoutId id="2147484895" r:id="rId16"/>
    <p:sldLayoutId id="2147484896" r:id="rId17"/>
    <p:sldLayoutId id="2147484897" r:id="rId18"/>
    <p:sldLayoutId id="2147484898" r:id="rId19"/>
    <p:sldLayoutId id="2147484933" r:id="rId20"/>
    <p:sldLayoutId id="2147484900" r:id="rId21"/>
    <p:sldLayoutId id="2147484901" r:id="rId22"/>
    <p:sldLayoutId id="2147484903" r:id="rId23"/>
    <p:sldLayoutId id="2147484904" r:id="rId24"/>
    <p:sldLayoutId id="2147484905" r:id="rId25"/>
    <p:sldLayoutId id="2147484906" r:id="rId26"/>
    <p:sldLayoutId id="2147484943" r:id="rId27"/>
    <p:sldLayoutId id="2147484944" r:id="rId28"/>
    <p:sldLayoutId id="2147484945" r:id="rId29"/>
    <p:sldLayoutId id="2147484907" r:id="rId30"/>
    <p:sldLayoutId id="2147484908" r:id="rId31"/>
    <p:sldLayoutId id="2147484909"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10634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8860772"/>
      </p:ext>
    </p:extLst>
  </p:cSld>
  <p:clrMap bg1="dk1" tx1="lt1" bg2="dk2" tx2="lt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5" r:id="rId9"/>
    <p:sldLayoutId id="2147484956" r:id="rId10"/>
    <p:sldLayoutId id="2147484957" r:id="rId11"/>
    <p:sldLayoutId id="2147484958" r:id="rId12"/>
    <p:sldLayoutId id="2147484959" r:id="rId13"/>
    <p:sldLayoutId id="2147484960" r:id="rId14"/>
    <p:sldLayoutId id="2147484961" r:id="rId15"/>
    <p:sldLayoutId id="2147484962" r:id="rId16"/>
    <p:sldLayoutId id="2147484963" r:id="rId17"/>
  </p:sldLayoutIdLst>
  <p:transition>
    <p:fade/>
  </p:transition>
  <p:txStyles>
    <p:titleStyle>
      <a:lvl1pPr algn="l" defTabSz="914367" rtl="0" eaLnBrk="1" latinLnBrk="0" hangingPunct="1">
        <a:lnSpc>
          <a:spcPct val="90000"/>
        </a:lnSpc>
        <a:spcBef>
          <a:spcPct val="0"/>
        </a:spcBef>
        <a:buNone/>
        <a:defRPr lang="en-US" sz="6470" b="0" kern="1200" cap="none" spc="-100" baseline="0" dirty="0" smtClean="0">
          <a:ln w="3175">
            <a:noFill/>
          </a:ln>
          <a:solidFill>
            <a:schemeClr val="accent1"/>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4313" kern="1200" spc="0" baseline="0">
          <a:solidFill>
            <a:srgbClr val="333333"/>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kern="1200" spc="0" baseline="0">
          <a:solidFill>
            <a:srgbClr val="333333"/>
          </a:solidFill>
          <a:latin typeface="Segoe UI Semilight" panose="020B0402040204020203" pitchFamily="34" charset="0"/>
          <a:ea typeface="+mn-ea"/>
          <a:cs typeface="Segoe UI Semilight" panose="020B04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kern="1200" spc="0" baseline="0">
          <a:solidFill>
            <a:srgbClr val="333333"/>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1765" kern="1200" spc="0" baseline="0">
          <a:solidFill>
            <a:srgbClr val="333333"/>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1765" kern="1200" spc="0" baseline="0">
          <a:solidFill>
            <a:srgbClr val="333333"/>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674420009"/>
      </p:ext>
    </p:extLst>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 id="2147484976" r:id="rId12"/>
    <p:sldLayoutId id="2147484977" r:id="rId13"/>
    <p:sldLayoutId id="2147484978" r:id="rId14"/>
    <p:sldLayoutId id="2147484979" r:id="rId15"/>
    <p:sldLayoutId id="2147484980" r:id="rId16"/>
    <p:sldLayoutId id="2147484981" r:id="rId17"/>
    <p:sldLayoutId id="2147484982" r:id="rId18"/>
    <p:sldLayoutId id="2147484983" r:id="rId19"/>
    <p:sldLayoutId id="2147484984" r:id="rId20"/>
    <p:sldLayoutId id="2147484985" r:id="rId21"/>
    <p:sldLayoutId id="2147484986" r:id="rId22"/>
    <p:sldLayoutId id="2147484987" r:id="rId23"/>
    <p:sldLayoutId id="2147484988" r:id="rId24"/>
    <p:sldLayoutId id="2147484989" r:id="rId25"/>
    <p:sldLayoutId id="2147484990" r:id="rId26"/>
    <p:sldLayoutId id="2147484991" r:id="rId27"/>
    <p:sldLayoutId id="2147484992" r:id="rId28"/>
    <p:sldLayoutId id="2147484993" r:id="rId29"/>
    <p:sldLayoutId id="2147484994" r:id="rId30"/>
    <p:sldLayoutId id="2147484995" r:id="rId31"/>
    <p:sldLayoutId id="2147484996"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0134238"/>
      </p:ext>
    </p:extLst>
  </p:cSld>
  <p:clrMap bg1="lt1" tx1="dk1" bg2="lt2" tx2="dk2" accent1="accent1" accent2="accent2" accent3="accent3" accent4="accent4" accent5="accent5" accent6="accent6" hlink="hlink" folHlink="folHlink"/>
  <p:sldLayoutIdLst>
    <p:sldLayoutId id="2147485000" r:id="rId1"/>
    <p:sldLayoutId id="2147485001" r:id="rId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docs.microsoft.com/en-us/mem/autopilot/user-driven#user-driven-mode-for-hybrid-azure-active-directory-join-with-vpn-support"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itconnect.uw.edu/wares/msinf/aad/device/glossary/"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3.xml"/><Relationship Id="rId1" Type="http://schemas.openxmlformats.org/officeDocument/2006/relationships/tags" Target="../tags/tag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3.xml"/><Relationship Id="rId1" Type="http://schemas.openxmlformats.org/officeDocument/2006/relationships/tags" Target="../tags/tag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s://aka.ms/MEM-Post-Ignit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3.xml"/><Relationship Id="rId1" Type="http://schemas.openxmlformats.org/officeDocument/2006/relationships/tags" Target="../tags/tag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3.xml"/><Relationship Id="rId1" Type="http://schemas.openxmlformats.org/officeDocument/2006/relationships/tags" Target="../tags/tag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3" Type="http://schemas.openxmlformats.org/officeDocument/2006/relationships/hyperlink" Target="mailto:buscond@microsoft.co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2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3A5E"/>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84200" y="3663696"/>
            <a:ext cx="10615246" cy="553998"/>
          </a:xfrm>
        </p:spPr>
        <p:txBody>
          <a:bodyPr/>
          <a:lstStyle/>
          <a:p>
            <a:r>
              <a:rPr lang="en-US">
                <a:cs typeface="Segoe UI"/>
              </a:rPr>
              <a:t>Intune for Education Customer Success Story</a:t>
            </a:r>
          </a:p>
        </p:txBody>
      </p:sp>
      <p:sp>
        <p:nvSpPr>
          <p:cNvPr id="5" name="Text Placeholder 4"/>
          <p:cNvSpPr>
            <a:spLocks noGrp="1"/>
          </p:cNvSpPr>
          <p:nvPr>
            <p:ph type="body" sz="quarter" idx="12"/>
          </p:nvPr>
        </p:nvSpPr>
        <p:spPr>
          <a:xfrm>
            <a:off x="584200" y="5611347"/>
            <a:ext cx="9144000" cy="369332"/>
          </a:xfrm>
        </p:spPr>
        <p:txBody>
          <a:bodyPr/>
          <a:lstStyle/>
          <a:p>
            <a:r>
              <a:rPr lang="en-US" sz="2400" b="1"/>
              <a:t>Host</a:t>
            </a:r>
            <a:r>
              <a:rPr lang="en-US" sz="2400"/>
              <a:t>: Liz Cox and Andy Fu</a:t>
            </a:r>
            <a:endParaRPr lang="en-US" sz="2400">
              <a:solidFill>
                <a:srgbClr val="657786"/>
              </a:solidFill>
              <a:latin typeface="system-ui"/>
            </a:endParaRPr>
          </a:p>
        </p:txBody>
      </p:sp>
      <p:sp>
        <p:nvSpPr>
          <p:cNvPr id="6" name="Title 3">
            <a:extLst>
              <a:ext uri="{FF2B5EF4-FFF2-40B4-BE49-F238E27FC236}">
                <a16:creationId xmlns:a16="http://schemas.microsoft.com/office/drawing/2014/main" id="{116CD05F-81E4-406B-98A3-92B876537A91}"/>
              </a:ext>
            </a:extLst>
          </p:cNvPr>
          <p:cNvSpPr txBox="1">
            <a:spLocks/>
          </p:cNvSpPr>
          <p:nvPr/>
        </p:nvSpPr>
        <p:spPr>
          <a:xfrm>
            <a:off x="584200" y="1246653"/>
            <a:ext cx="9144000" cy="923330"/>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rgbClr val="50E6FF"/>
                </a:solidFill>
                <a:effectLst/>
                <a:latin typeface="+mj-lt"/>
                <a:ea typeface="+mn-ea"/>
                <a:cs typeface="Segoe UI" panose="020B0502040204020203" pitchFamily="34" charset="0"/>
              </a:defRPr>
            </a:lvl1pPr>
          </a:lstStyle>
          <a:p>
            <a:r>
              <a:rPr lang="en-AU" sz="6000"/>
              <a:t>Welcome !</a:t>
            </a:r>
          </a:p>
        </p:txBody>
      </p:sp>
    </p:spTree>
    <p:extLst>
      <p:ext uri="{BB962C8B-B14F-4D97-AF65-F5344CB8AC3E}">
        <p14:creationId xmlns:p14="http://schemas.microsoft.com/office/powerpoint/2010/main" val="179507853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F2D6-2311-43AB-9079-D66FC840194A}"/>
              </a:ext>
            </a:extLst>
          </p:cNvPr>
          <p:cNvSpPr>
            <a:spLocks noGrp="1"/>
          </p:cNvSpPr>
          <p:nvPr>
            <p:ph type="title"/>
          </p:nvPr>
        </p:nvSpPr>
        <p:spPr/>
        <p:txBody>
          <a:bodyPr/>
          <a:lstStyle/>
          <a:p>
            <a:r>
              <a:rPr lang="en-US">
                <a:cs typeface="Segoe UI"/>
              </a:rPr>
              <a:t>Goals &amp; Solution Summary</a:t>
            </a:r>
          </a:p>
        </p:txBody>
      </p:sp>
      <p:sp>
        <p:nvSpPr>
          <p:cNvPr id="3" name="Content Placeholder 2">
            <a:extLst>
              <a:ext uri="{FF2B5EF4-FFF2-40B4-BE49-F238E27FC236}">
                <a16:creationId xmlns:a16="http://schemas.microsoft.com/office/drawing/2014/main" id="{BBDDC296-714E-4D42-ABDC-DEA2BA0A917D}"/>
              </a:ext>
            </a:extLst>
          </p:cNvPr>
          <p:cNvSpPr>
            <a:spLocks noGrp="1"/>
          </p:cNvSpPr>
          <p:nvPr>
            <p:ph sz="quarter" idx="10"/>
          </p:nvPr>
        </p:nvSpPr>
        <p:spPr>
          <a:xfrm>
            <a:off x="584200" y="1435100"/>
            <a:ext cx="11018838" cy="4126771"/>
          </a:xfrm>
        </p:spPr>
        <p:txBody>
          <a:bodyPr vert="horz" wrap="square" lIns="0" tIns="0" rIns="0" bIns="0" rtlCol="0" anchor="t">
            <a:spAutoFit/>
          </a:bodyPr>
          <a:lstStyle/>
          <a:p>
            <a:pPr>
              <a:spcBef>
                <a:spcPts val="520"/>
              </a:spcBef>
              <a:buFont typeface="Wingdings"/>
              <a:buChar char=""/>
            </a:pPr>
            <a:r>
              <a:rPr lang="en-US" sz="2000">
                <a:ea typeface="+mn-lt"/>
                <a:cs typeface="Segoe UI"/>
              </a:rPr>
              <a:t>Establish a safe and seamless process of provisioning useful UW appropriate Windows computers to end users.  Eliminate IT physical touch for each device prior to provisioning to the end user.</a:t>
            </a:r>
          </a:p>
          <a:p>
            <a:pPr>
              <a:spcBef>
                <a:spcPts val="520"/>
              </a:spcBef>
              <a:buFont typeface="Wingdings"/>
              <a:buChar char=""/>
            </a:pPr>
            <a:r>
              <a:rPr lang="en-US" sz="2000">
                <a:ea typeface="+mn-lt"/>
                <a:cs typeface="Segoe UI"/>
              </a:rPr>
              <a:t>Address requirements to decrease or eliminate campus presence during the Covid-19 Stay-At-Home mandate while meeting the computing needs of staff.</a:t>
            </a:r>
            <a:endParaRPr lang="en-US" sz="2000">
              <a:ea typeface="+mn-lt"/>
              <a:cs typeface="+mn-lt"/>
            </a:endParaRPr>
          </a:p>
          <a:p>
            <a:pPr marL="0" indent="0">
              <a:spcBef>
                <a:spcPts val="0"/>
              </a:spcBef>
              <a:buSzPts val="3600"/>
              <a:buNone/>
            </a:pPr>
            <a:endParaRPr lang="en-US" sz="2000">
              <a:solidFill>
                <a:schemeClr val="dk1"/>
              </a:solidFill>
              <a:ea typeface="Arial"/>
              <a:cs typeface="Arial"/>
            </a:endParaRPr>
          </a:p>
          <a:p>
            <a:pPr marL="0" lvl="0" indent="0" algn="l" rtl="0">
              <a:lnSpc>
                <a:spcPct val="100000"/>
              </a:lnSpc>
              <a:spcBef>
                <a:spcPts val="0"/>
              </a:spcBef>
              <a:spcAft>
                <a:spcPts val="0"/>
              </a:spcAft>
              <a:buSzPts val="3600"/>
              <a:buNone/>
            </a:pPr>
            <a:r>
              <a:rPr lang="en-US" sz="2000" b="0">
                <a:solidFill>
                  <a:schemeClr val="dk1"/>
                </a:solidFill>
                <a:latin typeface="+mn-lt"/>
                <a:ea typeface="Arial"/>
                <a:cs typeface="Arial"/>
                <a:sym typeface="Arial"/>
              </a:rPr>
              <a:t>Intune provides cloud-based device management including quick, self-service Windows imaging via Autopilot. Autopilot allows new computers shipped from a vendor to be setup with a UW image from the first boot without requiring a physical presence from IT staff at the UW. This results in a domain-joined, UW configured computer. Because the entire solution is cloud-based, there is no need for the device to be physically on the UW network at any point in time to get setup or configured.</a:t>
            </a:r>
          </a:p>
          <a:p>
            <a:endParaRPr lang="en-US" sz="2000"/>
          </a:p>
        </p:txBody>
      </p:sp>
    </p:spTree>
    <p:extLst>
      <p:ext uri="{BB962C8B-B14F-4D97-AF65-F5344CB8AC3E}">
        <p14:creationId xmlns:p14="http://schemas.microsoft.com/office/powerpoint/2010/main" val="385057994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F2D6-2311-43AB-9079-D66FC840194A}"/>
              </a:ext>
            </a:extLst>
          </p:cNvPr>
          <p:cNvSpPr>
            <a:spLocks noGrp="1"/>
          </p:cNvSpPr>
          <p:nvPr>
            <p:ph type="title"/>
          </p:nvPr>
        </p:nvSpPr>
        <p:spPr/>
        <p:txBody>
          <a:bodyPr/>
          <a:lstStyle/>
          <a:p>
            <a:r>
              <a:rPr lang="en-US"/>
              <a:t>Scope</a:t>
            </a:r>
          </a:p>
        </p:txBody>
      </p:sp>
      <p:sp>
        <p:nvSpPr>
          <p:cNvPr id="3" name="Content Placeholder 2">
            <a:extLst>
              <a:ext uri="{FF2B5EF4-FFF2-40B4-BE49-F238E27FC236}">
                <a16:creationId xmlns:a16="http://schemas.microsoft.com/office/drawing/2014/main" id="{BBDDC296-714E-4D42-ABDC-DEA2BA0A917D}"/>
              </a:ext>
            </a:extLst>
          </p:cNvPr>
          <p:cNvSpPr>
            <a:spLocks noGrp="1"/>
          </p:cNvSpPr>
          <p:nvPr>
            <p:ph sz="quarter" idx="10"/>
          </p:nvPr>
        </p:nvSpPr>
        <p:spPr>
          <a:xfrm>
            <a:off x="584200" y="1435100"/>
            <a:ext cx="11018838" cy="4629472"/>
          </a:xfrm>
        </p:spPr>
        <p:txBody>
          <a:bodyPr/>
          <a:lstStyle/>
          <a:p>
            <a:r>
              <a:rPr lang="en-US" sz="2000">
                <a:latin typeface="+mn-lt"/>
              </a:rPr>
              <a:t>In Scope</a:t>
            </a:r>
          </a:p>
          <a:p>
            <a:pPr lvl="1">
              <a:spcBef>
                <a:spcPts val="480"/>
              </a:spcBef>
              <a:buSzPts val="2400"/>
            </a:pPr>
            <a:r>
              <a:rPr lang="en-US" b="0">
                <a:latin typeface="+mn-lt"/>
              </a:rPr>
              <a:t>Enable cloud-based Windows setup for UW employees, such that the device does not need to be physically present on the UW network.</a:t>
            </a:r>
          </a:p>
          <a:p>
            <a:pPr lvl="1">
              <a:spcBef>
                <a:spcPts val="480"/>
              </a:spcBef>
              <a:buSzPts val="2400"/>
            </a:pPr>
            <a:r>
              <a:rPr lang="en-US" b="0">
                <a:solidFill>
                  <a:schemeClr val="tx1"/>
                </a:solidFill>
                <a:latin typeface="+mn-lt"/>
              </a:rPr>
              <a:t>Minimally provide cloud-based management capabilities, limited to what Autopilot requires or would result in significant future problems</a:t>
            </a:r>
          </a:p>
          <a:p>
            <a:pPr lvl="1">
              <a:spcBef>
                <a:spcPts val="480"/>
              </a:spcBef>
              <a:buSzPts val="2400"/>
            </a:pPr>
            <a:r>
              <a:rPr lang="en-US" b="0">
                <a:latin typeface="+mn-lt"/>
              </a:rPr>
              <a:t>As needed to provide Autopilot, minimally provide limited delegation to other IT units at UW</a:t>
            </a:r>
          </a:p>
          <a:p>
            <a:pPr lvl="1">
              <a:spcBef>
                <a:spcPts val="480"/>
              </a:spcBef>
              <a:buSzPts val="2400"/>
            </a:pPr>
            <a:r>
              <a:rPr lang="en-US" b="0">
                <a:latin typeface="+mn-lt"/>
              </a:rPr>
              <a:t>Design Intune infrastructure to allow for additional capabilities to be realized in the future  </a:t>
            </a:r>
          </a:p>
          <a:p>
            <a:pPr lvl="1">
              <a:spcBef>
                <a:spcPts val="480"/>
              </a:spcBef>
              <a:buSzPts val="2400"/>
            </a:pPr>
            <a:r>
              <a:rPr lang="en-US" b="0">
                <a:latin typeface="+mn-lt"/>
              </a:rPr>
              <a:t>The project beneficiary community will ultimately be all UW employees.</a:t>
            </a:r>
          </a:p>
          <a:p>
            <a:pPr lvl="1"/>
            <a:endParaRPr lang="en-US" b="0">
              <a:latin typeface="+mn-lt"/>
            </a:endParaRPr>
          </a:p>
          <a:p>
            <a:r>
              <a:rPr lang="en-US" sz="2000">
                <a:latin typeface="+mn-lt"/>
              </a:rPr>
              <a:t>Out of Scope</a:t>
            </a:r>
          </a:p>
          <a:p>
            <a:pPr lvl="1"/>
            <a:r>
              <a:rPr lang="en-US" b="0"/>
              <a:t>Custom Images</a:t>
            </a:r>
            <a:endParaRPr lang="en-US"/>
          </a:p>
          <a:p>
            <a:pPr lvl="1"/>
            <a:r>
              <a:rPr lang="en-US" b="0"/>
              <a:t>Intune Based Workstation Management</a:t>
            </a:r>
            <a:endParaRPr lang="en-US"/>
          </a:p>
          <a:p>
            <a:pPr lvl="1"/>
            <a:r>
              <a:rPr lang="en-US" b="0"/>
              <a:t>Direct join to Delegated Organizational Units (OUs)</a:t>
            </a:r>
          </a:p>
        </p:txBody>
      </p:sp>
    </p:spTree>
    <p:extLst>
      <p:ext uri="{BB962C8B-B14F-4D97-AF65-F5344CB8AC3E}">
        <p14:creationId xmlns:p14="http://schemas.microsoft.com/office/powerpoint/2010/main" val="301984038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F2D6-2311-43AB-9079-D66FC840194A}"/>
              </a:ext>
            </a:extLst>
          </p:cNvPr>
          <p:cNvSpPr>
            <a:spLocks noGrp="1"/>
          </p:cNvSpPr>
          <p:nvPr>
            <p:ph type="title"/>
          </p:nvPr>
        </p:nvSpPr>
        <p:spPr/>
        <p:txBody>
          <a:bodyPr/>
          <a:lstStyle/>
          <a:p>
            <a:r>
              <a:rPr lang="en-US"/>
              <a:t>Implementation</a:t>
            </a:r>
          </a:p>
        </p:txBody>
      </p:sp>
      <p:sp>
        <p:nvSpPr>
          <p:cNvPr id="3" name="Content Placeholder 2">
            <a:extLst>
              <a:ext uri="{FF2B5EF4-FFF2-40B4-BE49-F238E27FC236}">
                <a16:creationId xmlns:a16="http://schemas.microsoft.com/office/drawing/2014/main" id="{BBDDC296-714E-4D42-ABDC-DEA2BA0A917D}"/>
              </a:ext>
            </a:extLst>
          </p:cNvPr>
          <p:cNvSpPr>
            <a:spLocks noGrp="1"/>
          </p:cNvSpPr>
          <p:nvPr>
            <p:ph sz="quarter" idx="10"/>
          </p:nvPr>
        </p:nvSpPr>
        <p:spPr>
          <a:xfrm>
            <a:off x="584200" y="1435100"/>
            <a:ext cx="11018838" cy="4551502"/>
          </a:xfrm>
        </p:spPr>
        <p:txBody>
          <a:bodyPr vert="horz" wrap="square" lIns="0" tIns="0" rIns="0" bIns="0" rtlCol="0" anchor="t">
            <a:spAutoFit/>
          </a:bodyPr>
          <a:lstStyle/>
          <a:p>
            <a:endParaRPr lang="en-US" sz="1800"/>
          </a:p>
          <a:p>
            <a:pPr marL="76200" indent="0">
              <a:buNone/>
            </a:pPr>
            <a:r>
              <a:rPr lang="en-US" sz="1800"/>
              <a:t>A single Autopilot provisioning package for all employees which:</a:t>
            </a:r>
          </a:p>
          <a:p>
            <a:pPr lvl="1"/>
            <a:r>
              <a:rPr lang="en-US" sz="1800"/>
              <a:t>Performs a hybrid join over VPN (AAD join and NETID AD join)</a:t>
            </a:r>
          </a:p>
          <a:p>
            <a:pPr lvl="2"/>
            <a:r>
              <a:rPr lang="en-US" sz="1800"/>
              <a:t>See </a:t>
            </a:r>
            <a:r>
              <a:rPr lang="en-US" sz="1800">
                <a:hlinkClick r:id="rId2"/>
              </a:rPr>
              <a:t>https://docs.microsoft.com/en-us/mem/autopilot/user-driven#user-driven-mode-for-hybrid-azure-active-directory-join-with-vpn-support</a:t>
            </a:r>
            <a:r>
              <a:rPr lang="en-US" sz="1800"/>
              <a:t> </a:t>
            </a:r>
            <a:endParaRPr lang="en-US" sz="1800">
              <a:cs typeface="Segoe UI"/>
            </a:endParaRPr>
          </a:p>
          <a:p>
            <a:pPr lvl="1"/>
            <a:r>
              <a:rPr lang="en-US" sz="1800"/>
              <a:t>VPN based sign in after the initial reboot to complete the AD join</a:t>
            </a:r>
          </a:p>
          <a:p>
            <a:pPr lvl="1"/>
            <a:r>
              <a:rPr lang="en-US" sz="1800"/>
              <a:t>Basic applications installed </a:t>
            </a:r>
          </a:p>
          <a:p>
            <a:pPr lvl="2"/>
            <a:r>
              <a:rPr lang="en-US" sz="1800"/>
              <a:t>Office </a:t>
            </a:r>
            <a:r>
              <a:rPr lang="en-US" sz="1800" err="1"/>
              <a:t>ProPlus</a:t>
            </a:r>
            <a:endParaRPr lang="en-US" sz="1800"/>
          </a:p>
          <a:p>
            <a:pPr lvl="2"/>
            <a:r>
              <a:rPr lang="en-US" sz="1800"/>
              <a:t>Husky OnNet (F5 VPN client)</a:t>
            </a:r>
          </a:p>
          <a:p>
            <a:pPr lvl="2"/>
            <a:r>
              <a:rPr lang="en-US" sz="1800"/>
              <a:t>Windows Defender</a:t>
            </a:r>
          </a:p>
          <a:p>
            <a:pPr lvl="2"/>
            <a:r>
              <a:rPr lang="en-US" sz="1800"/>
              <a:t>Windows Update for Business</a:t>
            </a:r>
          </a:p>
          <a:p>
            <a:pPr lvl="1"/>
            <a:r>
              <a:rPr lang="en-US" sz="1800"/>
              <a:t>Computer is joined to Autopilot OU with a basic GPO applied</a:t>
            </a:r>
          </a:p>
          <a:p>
            <a:pPr lvl="2"/>
            <a:r>
              <a:rPr lang="en-US" sz="1800"/>
              <a:t>OU administrators can move computers from the Autopilot OU to their delegated OUs</a:t>
            </a:r>
          </a:p>
          <a:p>
            <a:pPr marL="514350" indent="-285750">
              <a:spcBef>
                <a:spcPts val="480"/>
              </a:spcBef>
              <a:buClr>
                <a:srgbClr val="4B2E83"/>
              </a:buClr>
              <a:buSzPts val="2400"/>
            </a:pPr>
            <a:endParaRPr lang="en-US" sz="1800"/>
          </a:p>
        </p:txBody>
      </p:sp>
    </p:spTree>
    <p:extLst>
      <p:ext uri="{BB962C8B-B14F-4D97-AF65-F5344CB8AC3E}">
        <p14:creationId xmlns:p14="http://schemas.microsoft.com/office/powerpoint/2010/main" val="368580919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F2D6-2311-43AB-9079-D66FC840194A}"/>
              </a:ext>
            </a:extLst>
          </p:cNvPr>
          <p:cNvSpPr>
            <a:spLocks noGrp="1"/>
          </p:cNvSpPr>
          <p:nvPr>
            <p:ph type="title"/>
          </p:nvPr>
        </p:nvSpPr>
        <p:spPr/>
        <p:txBody>
          <a:bodyPr/>
          <a:lstStyle/>
          <a:p>
            <a:r>
              <a:rPr lang="en-US"/>
              <a:t>Autopilot Hybrid Join</a:t>
            </a:r>
          </a:p>
        </p:txBody>
      </p:sp>
      <p:pic>
        <p:nvPicPr>
          <p:cNvPr id="6" name="Picture 2" descr="Windows Autopilot Hybrid Domain Join - Pic Credit to Microsoft">
            <a:extLst>
              <a:ext uri="{FF2B5EF4-FFF2-40B4-BE49-F238E27FC236}">
                <a16:creationId xmlns:a16="http://schemas.microsoft.com/office/drawing/2014/main" id="{9EF00124-C3BE-4386-94F6-C80BEBEA71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17"/>
          <a:stretch/>
        </p:blipFill>
        <p:spPr bwMode="auto">
          <a:xfrm>
            <a:off x="1799025" y="1696111"/>
            <a:ext cx="8426191" cy="441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3065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F2D6-2311-43AB-9079-D66FC840194A}"/>
              </a:ext>
            </a:extLst>
          </p:cNvPr>
          <p:cNvSpPr>
            <a:spLocks noGrp="1"/>
          </p:cNvSpPr>
          <p:nvPr>
            <p:ph type="title"/>
          </p:nvPr>
        </p:nvSpPr>
        <p:spPr/>
        <p:txBody>
          <a:bodyPr/>
          <a:lstStyle/>
          <a:p>
            <a:r>
              <a:rPr lang="en-US"/>
              <a:t>Obstacles</a:t>
            </a:r>
          </a:p>
        </p:txBody>
      </p:sp>
      <p:sp>
        <p:nvSpPr>
          <p:cNvPr id="3" name="Content Placeholder 2">
            <a:extLst>
              <a:ext uri="{FF2B5EF4-FFF2-40B4-BE49-F238E27FC236}">
                <a16:creationId xmlns:a16="http://schemas.microsoft.com/office/drawing/2014/main" id="{BBDDC296-714E-4D42-ABDC-DEA2BA0A917D}"/>
              </a:ext>
            </a:extLst>
          </p:cNvPr>
          <p:cNvSpPr>
            <a:spLocks noGrp="1"/>
          </p:cNvSpPr>
          <p:nvPr>
            <p:ph sz="quarter" idx="10"/>
          </p:nvPr>
        </p:nvSpPr>
        <p:spPr>
          <a:xfrm>
            <a:off x="584200" y="1435100"/>
            <a:ext cx="11018838" cy="5823133"/>
          </a:xfrm>
        </p:spPr>
        <p:txBody>
          <a:bodyPr vert="horz" wrap="square" lIns="0" tIns="0" rIns="0" bIns="0" rtlCol="0" anchor="t">
            <a:spAutoFit/>
          </a:bodyPr>
          <a:lstStyle/>
          <a:p>
            <a:r>
              <a:rPr lang="en-US"/>
              <a:t>RBAC/delegation</a:t>
            </a:r>
          </a:p>
          <a:p>
            <a:pPr lvl="1"/>
            <a:r>
              <a:rPr lang="en-US">
                <a:cs typeface="Segoe UI"/>
              </a:rPr>
              <a:t>Scope tag assignment</a:t>
            </a:r>
          </a:p>
          <a:p>
            <a:pPr lvl="1"/>
            <a:r>
              <a:rPr lang="en-US">
                <a:cs typeface="Segoe UI"/>
              </a:rPr>
              <a:t>Union of perms across scope tags</a:t>
            </a:r>
          </a:p>
          <a:p>
            <a:pPr lvl="1"/>
            <a:r>
              <a:rPr lang="en-US">
                <a:cs typeface="Segoe UI"/>
              </a:rPr>
              <a:t>Groups of devices</a:t>
            </a:r>
          </a:p>
          <a:p>
            <a:r>
              <a:rPr lang="en-US"/>
              <a:t>Support model</a:t>
            </a:r>
          </a:p>
          <a:p>
            <a:pPr lvl="1"/>
            <a:r>
              <a:rPr lang="en-US">
                <a:solidFill>
                  <a:srgbClr val="0078D4"/>
                </a:solidFill>
                <a:cs typeface="Segoe UI"/>
                <a:hlinkClick r:id="rId2">
                  <a:extLst>
                    <a:ext uri="{A12FA001-AC4F-418D-AE19-62706E023703}">
                      <ahyp:hlinkClr xmlns:ahyp="http://schemas.microsoft.com/office/drawing/2018/hyperlinkcolor" val="tx"/>
                    </a:ext>
                  </a:extLst>
                </a:hlinkClick>
              </a:rPr>
              <a:t>Glossary</a:t>
            </a:r>
          </a:p>
          <a:p>
            <a:pPr lvl="1"/>
            <a:r>
              <a:rPr lang="en-US">
                <a:cs typeface="Segoe UI"/>
              </a:rPr>
              <a:t>Central IT absorbs only Autopilot support</a:t>
            </a:r>
          </a:p>
          <a:p>
            <a:pPr lvl="1"/>
            <a:r>
              <a:rPr lang="en-US">
                <a:cs typeface="Segoe UI"/>
              </a:rPr>
              <a:t>Support after Autopilot is distributed except lock out interventions</a:t>
            </a:r>
          </a:p>
          <a:p>
            <a:pPr lvl="1"/>
            <a:r>
              <a:rPr lang="en-US">
                <a:cs typeface="Segoe UI"/>
              </a:rPr>
              <a:t>Biggest issue: OS entry point </a:t>
            </a:r>
            <a:r>
              <a:rPr lang="en-US">
                <a:ea typeface="+mn-lt"/>
                <a:cs typeface="+mn-lt"/>
              </a:rPr>
              <a:t>Win10 1903+ Pro or Ent w/ Dec 2019 cumulative update</a:t>
            </a:r>
            <a:endParaRPr lang="en-US">
              <a:cs typeface="Segoe UI"/>
            </a:endParaRPr>
          </a:p>
          <a:p>
            <a:r>
              <a:rPr lang="en-US"/>
              <a:t>Autopilot vendors</a:t>
            </a:r>
          </a:p>
          <a:p>
            <a:pPr lvl="1"/>
            <a:r>
              <a:rPr lang="en-US">
                <a:ea typeface="+mn-lt"/>
                <a:cs typeface="+mn-lt"/>
              </a:rPr>
              <a:t>Consent model is different for resellers vs OEMs – still not sure what perms we gave away</a:t>
            </a:r>
          </a:p>
          <a:p>
            <a:pPr lvl="1"/>
            <a:r>
              <a:rPr lang="en-US">
                <a:cs typeface="Segoe UI"/>
              </a:rPr>
              <a:t>Different offerings from each vendor, e.g. Scope tag limit, cost vs free, self-service</a:t>
            </a:r>
          </a:p>
          <a:p>
            <a:pPr marL="0" indent="0">
              <a:buNone/>
            </a:pPr>
            <a:endParaRPr lang="en-US"/>
          </a:p>
          <a:p>
            <a:endParaRPr lang="en-US"/>
          </a:p>
        </p:txBody>
      </p:sp>
    </p:spTree>
    <p:extLst>
      <p:ext uri="{BB962C8B-B14F-4D97-AF65-F5344CB8AC3E}">
        <p14:creationId xmlns:p14="http://schemas.microsoft.com/office/powerpoint/2010/main" val="323901959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F2D6-2311-43AB-9079-D66FC840194A}"/>
              </a:ext>
            </a:extLst>
          </p:cNvPr>
          <p:cNvSpPr>
            <a:spLocks noGrp="1"/>
          </p:cNvSpPr>
          <p:nvPr>
            <p:ph type="title"/>
          </p:nvPr>
        </p:nvSpPr>
        <p:spPr/>
        <p:txBody>
          <a:bodyPr/>
          <a:lstStyle/>
          <a:p>
            <a:r>
              <a:rPr lang="en-US"/>
              <a:t>Results and moving forward</a:t>
            </a:r>
          </a:p>
        </p:txBody>
      </p:sp>
      <p:sp>
        <p:nvSpPr>
          <p:cNvPr id="3" name="Content Placeholder 2">
            <a:extLst>
              <a:ext uri="{FF2B5EF4-FFF2-40B4-BE49-F238E27FC236}">
                <a16:creationId xmlns:a16="http://schemas.microsoft.com/office/drawing/2014/main" id="{BBDDC296-714E-4D42-ABDC-DEA2BA0A917D}"/>
              </a:ext>
            </a:extLst>
          </p:cNvPr>
          <p:cNvSpPr>
            <a:spLocks noGrp="1"/>
          </p:cNvSpPr>
          <p:nvPr>
            <p:ph sz="quarter" idx="10"/>
          </p:nvPr>
        </p:nvSpPr>
        <p:spPr>
          <a:xfrm>
            <a:off x="584200" y="1435100"/>
            <a:ext cx="11018838" cy="947952"/>
          </a:xfrm>
        </p:spPr>
        <p:txBody>
          <a:bodyPr/>
          <a:lstStyle/>
          <a:p>
            <a:pPr marL="0" indent="0">
              <a:buNone/>
            </a:pPr>
            <a:endParaRPr lang="en-US"/>
          </a:p>
          <a:p>
            <a:endParaRPr lang="en-US"/>
          </a:p>
        </p:txBody>
      </p:sp>
      <p:sp>
        <p:nvSpPr>
          <p:cNvPr id="8" name="Content Placeholder 2">
            <a:extLst>
              <a:ext uri="{FF2B5EF4-FFF2-40B4-BE49-F238E27FC236}">
                <a16:creationId xmlns:a16="http://schemas.microsoft.com/office/drawing/2014/main" id="{FC7FF19E-88D1-44E7-AC9E-3E8C150789EA}"/>
              </a:ext>
            </a:extLst>
          </p:cNvPr>
          <p:cNvSpPr txBox="1">
            <a:spLocks/>
          </p:cNvSpPr>
          <p:nvPr/>
        </p:nvSpPr>
        <p:spPr>
          <a:xfrm>
            <a:off x="584200" y="1435100"/>
            <a:ext cx="11018838" cy="43088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Moving forward:</a:t>
            </a:r>
          </a:p>
        </p:txBody>
      </p:sp>
      <p:pic>
        <p:nvPicPr>
          <p:cNvPr id="11" name="Picture 11" descr="Chart, histogram&#10;&#10;Description automatically generated">
            <a:extLst>
              <a:ext uri="{FF2B5EF4-FFF2-40B4-BE49-F238E27FC236}">
                <a16:creationId xmlns:a16="http://schemas.microsoft.com/office/drawing/2014/main" id="{9263D99C-4A4B-4C1B-A26C-35D3F912C24E}"/>
              </a:ext>
            </a:extLst>
          </p:cNvPr>
          <p:cNvPicPr>
            <a:picLocks noChangeAspect="1"/>
          </p:cNvPicPr>
          <p:nvPr/>
        </p:nvPicPr>
        <p:blipFill>
          <a:blip r:embed="rId2"/>
          <a:stretch>
            <a:fillRect/>
          </a:stretch>
        </p:blipFill>
        <p:spPr>
          <a:xfrm>
            <a:off x="6591925" y="2755020"/>
            <a:ext cx="5154117" cy="3621469"/>
          </a:xfrm>
          <a:prstGeom prst="rect">
            <a:avLst/>
          </a:prstGeom>
        </p:spPr>
      </p:pic>
      <p:pic>
        <p:nvPicPr>
          <p:cNvPr id="12" name="Picture 12" descr="Chart&#10;&#10;Description automatically generated">
            <a:extLst>
              <a:ext uri="{FF2B5EF4-FFF2-40B4-BE49-F238E27FC236}">
                <a16:creationId xmlns:a16="http://schemas.microsoft.com/office/drawing/2014/main" id="{72EF468F-2B3A-4713-B8AE-DD55270A7E73}"/>
              </a:ext>
            </a:extLst>
          </p:cNvPr>
          <p:cNvPicPr>
            <a:picLocks noChangeAspect="1"/>
          </p:cNvPicPr>
          <p:nvPr/>
        </p:nvPicPr>
        <p:blipFill>
          <a:blip r:embed="rId3"/>
          <a:stretch>
            <a:fillRect/>
          </a:stretch>
        </p:blipFill>
        <p:spPr>
          <a:xfrm>
            <a:off x="439711" y="2785191"/>
            <a:ext cx="5803691" cy="3592353"/>
          </a:xfrm>
          <a:prstGeom prst="rect">
            <a:avLst/>
          </a:prstGeom>
        </p:spPr>
      </p:pic>
    </p:spTree>
    <p:extLst>
      <p:ext uri="{BB962C8B-B14F-4D97-AF65-F5344CB8AC3E}">
        <p14:creationId xmlns:p14="http://schemas.microsoft.com/office/powerpoint/2010/main" val="293564189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4E7B-02FD-42D2-BF4E-B2FDBE116756}"/>
              </a:ext>
            </a:extLst>
          </p:cNvPr>
          <p:cNvSpPr>
            <a:spLocks noGrp="1"/>
          </p:cNvSpPr>
          <p:nvPr>
            <p:ph type="title"/>
          </p:nvPr>
        </p:nvSpPr>
        <p:spPr/>
        <p:txBody>
          <a:bodyPr/>
          <a:lstStyle/>
          <a:p>
            <a:r>
              <a:rPr lang="en-US">
                <a:solidFill>
                  <a:schemeClr val="tx1"/>
                </a:solidFill>
              </a:rPr>
              <a:t>Questions?</a:t>
            </a:r>
          </a:p>
        </p:txBody>
      </p:sp>
    </p:spTree>
    <p:extLst>
      <p:ext uri="{BB962C8B-B14F-4D97-AF65-F5344CB8AC3E}">
        <p14:creationId xmlns:p14="http://schemas.microsoft.com/office/powerpoint/2010/main" val="12184329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63A6CB-AD76-4FE6-B285-F725DA272CA3}"/>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952116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FFE536-E88D-4125-BEB4-4FAD486E6869}"/>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8233865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onnecting lines and dots illustration">
            <a:extLst>
              <a:ext uri="{FF2B5EF4-FFF2-40B4-BE49-F238E27FC236}">
                <a16:creationId xmlns:a16="http://schemas.microsoft.com/office/drawing/2014/main" id="{79C8D5CB-0867-45DA-8A7C-34D45BA22107}"/>
              </a:ext>
            </a:extLst>
          </p:cNvPr>
          <p:cNvPicPr>
            <a:picLocks noGrp="1" noChangeAspect="1"/>
          </p:cNvPicPr>
          <p:nvPr>
            <p:ph type="pic" sz="quarter" idx="10"/>
          </p:nvPr>
        </p:nvPicPr>
        <p:blipFill rotWithShape="1">
          <a:blip r:embed="rId3"/>
          <a:srcRect t="6250"/>
          <a:stretch/>
        </p:blipFill>
        <p:spPr>
          <a:xfrm flipH="1">
            <a:off x="20" y="10"/>
            <a:ext cx="12191980" cy="6857990"/>
          </a:xfrm>
          <a:noFill/>
        </p:spPr>
      </p:pic>
      <p:sp>
        <p:nvSpPr>
          <p:cNvPr id="14" name="Title 2">
            <a:extLst>
              <a:ext uri="{FF2B5EF4-FFF2-40B4-BE49-F238E27FC236}">
                <a16:creationId xmlns:a16="http://schemas.microsoft.com/office/drawing/2014/main" id="{CD672B0A-4EF5-48CD-8235-952A46B1091E}"/>
              </a:ext>
            </a:extLst>
          </p:cNvPr>
          <p:cNvSpPr>
            <a:spLocks noGrp="1"/>
          </p:cNvSpPr>
          <p:nvPr>
            <p:ph type="title"/>
          </p:nvPr>
        </p:nvSpPr>
        <p:spPr>
          <a:xfrm>
            <a:off x="6522720" y="0"/>
            <a:ext cx="5669280" cy="6858000"/>
          </a:xfrm>
        </p:spPr>
        <p:txBody>
          <a:bodyPr/>
          <a:lstStyle/>
          <a:p>
            <a:pPr algn="ctr"/>
            <a:r>
              <a:rPr lang="en-US" sz="6600"/>
              <a:t>Thank you!</a:t>
            </a:r>
            <a:br>
              <a:rPr lang="en-US" sz="6600"/>
            </a:br>
            <a:r>
              <a:rPr lang="en-US" sz="3600">
                <a:cs typeface="Segoe UI"/>
              </a:rPr>
              <a:t>We appreciate your time with us!</a:t>
            </a:r>
            <a:br>
              <a:rPr lang="en-US" sz="3600">
                <a:cs typeface="Segoe UI"/>
              </a:rPr>
            </a:br>
            <a:br>
              <a:rPr lang="en-US" sz="3600">
                <a:cs typeface="Segoe UI"/>
              </a:rPr>
            </a:br>
            <a:br>
              <a:rPr lang="en-US" sz="3600">
                <a:cs typeface="Segoe UI"/>
              </a:rPr>
            </a:br>
            <a:br>
              <a:rPr lang="en-US" sz="3600"/>
            </a:br>
            <a:r>
              <a:rPr lang="en-US"/>
              <a:t> </a:t>
            </a:r>
            <a:br>
              <a:rPr lang="en-US"/>
            </a:br>
            <a:endParaRPr lang="en-US"/>
          </a:p>
        </p:txBody>
      </p:sp>
      <p:sp>
        <p:nvSpPr>
          <p:cNvPr id="12" name="TextBox 11">
            <a:extLst>
              <a:ext uri="{FF2B5EF4-FFF2-40B4-BE49-F238E27FC236}">
                <a16:creationId xmlns:a16="http://schemas.microsoft.com/office/drawing/2014/main" id="{3584CEC4-3812-4291-960E-FB657363EC8F}"/>
              </a:ext>
            </a:extLst>
          </p:cNvPr>
          <p:cNvSpPr txBox="1"/>
          <p:nvPr/>
        </p:nvSpPr>
        <p:spPr>
          <a:xfrm>
            <a:off x="7361208" y="4142442"/>
            <a:ext cx="4428226" cy="1938992"/>
          </a:xfrm>
          <a:prstGeom prst="rect">
            <a:avLst/>
          </a:prstGeom>
          <a:noFill/>
        </p:spPr>
        <p:txBody>
          <a:bodyPr wrap="square">
            <a:spAutoFit/>
          </a:bodyPr>
          <a:lstStyle/>
          <a:p>
            <a:r>
              <a:rPr lang="en-US" sz="3000">
                <a:solidFill>
                  <a:schemeClr val="bg1"/>
                </a:solidFill>
                <a:cs typeface="Segoe UI"/>
              </a:rPr>
              <a:t>Look for other opportunities </a:t>
            </a:r>
            <a:br>
              <a:rPr lang="en-US" sz="3000">
                <a:solidFill>
                  <a:schemeClr val="bg1"/>
                </a:solidFill>
                <a:cs typeface="Segoe UI"/>
              </a:rPr>
            </a:br>
            <a:r>
              <a:rPr lang="en-US" sz="3000">
                <a:solidFill>
                  <a:schemeClr val="bg1"/>
                </a:solidFill>
                <a:cs typeface="Segoe UI"/>
              </a:rPr>
              <a:t>to connect with us here: </a:t>
            </a:r>
            <a:r>
              <a:rPr lang="en-US" sz="3000">
                <a:solidFill>
                  <a:schemeClr val="bg1"/>
                </a:solidFill>
                <a:cs typeface="Segoe UI"/>
                <a:hlinkClick r:id="rId4">
                  <a:extLst>
                    <a:ext uri="{A12FA001-AC4F-418D-AE19-62706E023703}">
                      <ahyp:hlinkClr xmlns:ahyp="http://schemas.microsoft.com/office/drawing/2018/hyperlinkcolor" val="tx"/>
                    </a:ext>
                  </a:extLst>
                </a:hlinkClick>
              </a:rPr>
              <a:t>aka.m</a:t>
            </a:r>
            <a:r>
              <a:rPr lang="en-US" sz="3000" u="sng">
                <a:solidFill>
                  <a:schemeClr val="bg1"/>
                </a:solidFill>
                <a:cs typeface="Segoe UI"/>
                <a:hlinkClick r:id="rId4">
                  <a:extLst>
                    <a:ext uri="{A12FA001-AC4F-418D-AE19-62706E023703}">
                      <ahyp:hlinkClr xmlns:ahyp="http://schemas.microsoft.com/office/drawing/2018/hyperlinkcolor" val="tx"/>
                    </a:ext>
                  </a:extLst>
                </a:hlinkClick>
              </a:rPr>
              <a:t>s/</a:t>
            </a:r>
            <a:r>
              <a:rPr lang="en-US" sz="3000" u="sng" err="1">
                <a:solidFill>
                  <a:schemeClr val="bg1"/>
                </a:solidFill>
                <a:cs typeface="Segoe UI"/>
              </a:rPr>
              <a:t>MEMafterIgnite</a:t>
            </a:r>
            <a:r>
              <a:rPr lang="en-US" sz="3000" u="sng">
                <a:solidFill>
                  <a:schemeClr val="bg1"/>
                </a:solidFill>
                <a:cs typeface="Segoe UI"/>
              </a:rPr>
              <a:t> </a:t>
            </a:r>
            <a:endParaRPr lang="en-US" sz="3000" u="sng">
              <a:solidFill>
                <a:schemeClr val="bg1"/>
              </a:solidFill>
            </a:endParaRPr>
          </a:p>
        </p:txBody>
      </p:sp>
      <p:sp>
        <p:nvSpPr>
          <p:cNvPr id="2" name="TextBox 1">
            <a:extLst>
              <a:ext uri="{FF2B5EF4-FFF2-40B4-BE49-F238E27FC236}">
                <a16:creationId xmlns:a16="http://schemas.microsoft.com/office/drawing/2014/main" id="{DBB4ED65-7ACA-4813-A183-F0F988AC222E}"/>
              </a:ext>
            </a:extLst>
          </p:cNvPr>
          <p:cNvSpPr txBox="1"/>
          <p:nvPr/>
        </p:nvSpPr>
        <p:spPr>
          <a:xfrm>
            <a:off x="1035169" y="1109932"/>
            <a:ext cx="3996906" cy="553998"/>
          </a:xfrm>
          <a:prstGeom prst="rect">
            <a:avLst/>
          </a:prstGeom>
          <a:noFill/>
        </p:spPr>
        <p:txBody>
          <a:bodyPr wrap="square" lIns="0" tIns="0" rIns="0" bIns="0" rtlCol="0">
            <a:spAutoFit/>
          </a:bodyPr>
          <a:lstStyle/>
          <a:p>
            <a:pPr algn="l"/>
            <a:r>
              <a:rPr lang="en-US" sz="3600">
                <a:solidFill>
                  <a:schemeClr val="bg1"/>
                </a:solidFill>
              </a:rPr>
              <a:t>#MonthOfMEM</a:t>
            </a:r>
          </a:p>
        </p:txBody>
      </p:sp>
    </p:spTree>
    <p:extLst>
      <p:ext uri="{BB962C8B-B14F-4D97-AF65-F5344CB8AC3E}">
        <p14:creationId xmlns:p14="http://schemas.microsoft.com/office/powerpoint/2010/main" val="257678394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a:xfrm>
            <a:off x="585216" y="2309812"/>
            <a:ext cx="3182027" cy="1107996"/>
          </a:xfrm>
        </p:spPr>
        <p:txBody>
          <a:bodyPr/>
          <a:lstStyle/>
          <a:p>
            <a:r>
              <a:rPr lang="en-US"/>
              <a:t>Everyone’s Welcome</a:t>
            </a:r>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1"/>
          </p:nvPr>
        </p:nvSpPr>
        <p:spPr>
          <a:xfrm>
            <a:off x="4366268" y="2201658"/>
            <a:ext cx="7304425" cy="2031325"/>
          </a:xfrm>
        </p:spPr>
        <p:txBody>
          <a:bodyPr/>
          <a:lstStyle/>
          <a:p>
            <a:pPr>
              <a:spcBef>
                <a:spcPts val="600"/>
              </a:spcBef>
              <a:spcAft>
                <a:spcPts val="600"/>
              </a:spcAft>
            </a:pPr>
            <a:r>
              <a:rPr lang="en-US">
                <a:cs typeface="Segoe UI"/>
              </a:rPr>
              <a:t>All opinions count</a:t>
            </a:r>
          </a:p>
          <a:p>
            <a:pPr>
              <a:spcBef>
                <a:spcPts val="600"/>
              </a:spcBef>
              <a:spcAft>
                <a:spcPts val="600"/>
              </a:spcAft>
            </a:pPr>
            <a:r>
              <a:rPr lang="en-US">
                <a:cs typeface="Segoe UI"/>
              </a:rPr>
              <a:t>Please be respectful </a:t>
            </a:r>
            <a:endParaRPr lang="en-US"/>
          </a:p>
          <a:p>
            <a:pPr>
              <a:spcBef>
                <a:spcPts val="600"/>
              </a:spcBef>
              <a:spcAft>
                <a:spcPts val="600"/>
              </a:spcAft>
            </a:pPr>
            <a:r>
              <a:rPr lang="en-US">
                <a:cs typeface="Segoe UI"/>
              </a:rPr>
              <a:t>Adhere to the Microsoft Code of Conduct</a:t>
            </a:r>
            <a:br>
              <a:rPr lang="en-US"/>
            </a:br>
            <a:r>
              <a:rPr lang="en-US">
                <a:cs typeface="Segoe UI"/>
              </a:rPr>
              <a:t>(next slide)</a:t>
            </a:r>
          </a:p>
        </p:txBody>
      </p:sp>
    </p:spTree>
    <p:extLst>
      <p:ext uri="{BB962C8B-B14F-4D97-AF65-F5344CB8AC3E}">
        <p14:creationId xmlns:p14="http://schemas.microsoft.com/office/powerpoint/2010/main" val="278862034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7984CB-CC61-47C9-BC2F-F225B4550DEE}"/>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321890847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DB95B-C9D5-43DA-A3D4-052EE281FCEA}"/>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326164048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0A266-D10B-4E05-910D-78F2C4B7333B}"/>
              </a:ext>
            </a:extLst>
          </p:cNvPr>
          <p:cNvSpPr>
            <a:spLocks noGrp="1"/>
          </p:cNvSpPr>
          <p:nvPr>
            <p:ph type="title"/>
          </p:nvPr>
        </p:nvSpPr>
        <p:spPr/>
        <p:txBody>
          <a:bodyPr/>
          <a:lstStyle/>
          <a:p>
            <a:r>
              <a:rPr lang="en-US"/>
              <a:t>Captions</a:t>
            </a:r>
          </a:p>
        </p:txBody>
      </p:sp>
      <p:pic>
        <p:nvPicPr>
          <p:cNvPr id="7" name="Picture 6">
            <a:extLst>
              <a:ext uri="{FF2B5EF4-FFF2-40B4-BE49-F238E27FC236}">
                <a16:creationId xmlns:a16="http://schemas.microsoft.com/office/drawing/2014/main" id="{7902F3ED-1B96-41A2-B7B7-C1BE30899F12}"/>
              </a:ext>
            </a:extLst>
          </p:cNvPr>
          <p:cNvPicPr>
            <a:picLocks noChangeAspect="1"/>
          </p:cNvPicPr>
          <p:nvPr/>
        </p:nvPicPr>
        <p:blipFill>
          <a:blip r:embed="rId2"/>
          <a:stretch>
            <a:fillRect/>
          </a:stretch>
        </p:blipFill>
        <p:spPr>
          <a:xfrm>
            <a:off x="7405025" y="459119"/>
            <a:ext cx="4132042" cy="5846802"/>
          </a:xfrm>
          <a:prstGeom prst="rect">
            <a:avLst/>
          </a:prstGeom>
        </p:spPr>
      </p:pic>
      <p:pic>
        <p:nvPicPr>
          <p:cNvPr id="9" name="Picture 8">
            <a:extLst>
              <a:ext uri="{FF2B5EF4-FFF2-40B4-BE49-F238E27FC236}">
                <a16:creationId xmlns:a16="http://schemas.microsoft.com/office/drawing/2014/main" id="{C468BDC5-7177-453D-9A16-CD2D8890D56E}"/>
              </a:ext>
            </a:extLst>
          </p:cNvPr>
          <p:cNvPicPr>
            <a:picLocks noChangeAspect="1"/>
          </p:cNvPicPr>
          <p:nvPr/>
        </p:nvPicPr>
        <p:blipFill>
          <a:blip r:embed="rId3"/>
          <a:stretch>
            <a:fillRect/>
          </a:stretch>
        </p:blipFill>
        <p:spPr>
          <a:xfrm>
            <a:off x="5758217" y="3505551"/>
            <a:ext cx="1400185" cy="2800370"/>
          </a:xfrm>
          <a:prstGeom prst="rect">
            <a:avLst/>
          </a:prstGeom>
        </p:spPr>
      </p:pic>
      <p:sp>
        <p:nvSpPr>
          <p:cNvPr id="10" name="Rectangle 9">
            <a:extLst>
              <a:ext uri="{FF2B5EF4-FFF2-40B4-BE49-F238E27FC236}">
                <a16:creationId xmlns:a16="http://schemas.microsoft.com/office/drawing/2014/main" id="{EA5F34F5-454A-4480-B3DD-9B1798D8BA2E}"/>
              </a:ext>
            </a:extLst>
          </p:cNvPr>
          <p:cNvSpPr/>
          <p:nvPr/>
        </p:nvSpPr>
        <p:spPr bwMode="auto">
          <a:xfrm>
            <a:off x="9644332" y="1500996"/>
            <a:ext cx="1817298" cy="4744529"/>
          </a:xfrm>
          <a:prstGeom prst="rect">
            <a:avLst/>
          </a:prstGeom>
          <a:solidFill>
            <a:srgbClr val="000000">
              <a:alpha val="40000"/>
            </a:srgbClr>
          </a:solidFill>
          <a:ln>
            <a:noFill/>
            <a:headEnd type="none" w="med" len="med"/>
            <a:tailEnd type="none" w="med" len="med"/>
          </a:ln>
          <a:effectLst>
            <a:softEdge rad="635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81173029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Microsoft Code of Conduct</a:t>
            </a:r>
          </a:p>
        </p:txBody>
      </p:sp>
      <p:sp>
        <p:nvSpPr>
          <p:cNvPr id="6" name="Text Placeholder 5"/>
          <p:cNvSpPr>
            <a:spLocks noGrp="1"/>
          </p:cNvSpPr>
          <p:nvPr>
            <p:ph type="body" sz="quarter" idx="10"/>
          </p:nvPr>
        </p:nvSpPr>
        <p:spPr>
          <a:xfrm>
            <a:off x="586740" y="1178731"/>
            <a:ext cx="11018520" cy="5041380"/>
          </a:xfrm>
        </p:spPr>
        <p:txBody>
          <a:bodyPr vert="horz" wrap="square" lIns="0" tIns="0" rIns="0" bIns="0" rtlCol="0" anchor="t">
            <a:spAutoFit/>
          </a:bodyPr>
          <a:lstStyle/>
          <a:p>
            <a:pPr algn="l"/>
            <a:r>
              <a:rPr lang="en-US" sz="1800" b="0" i="0">
                <a:solidFill>
                  <a:srgbClr val="000000"/>
                </a:solidFill>
                <a:effectLst/>
                <a:latin typeface="wf_segoe-ui_normal"/>
              </a:rPr>
              <a:t>Microsoft’s mission is to empower every person and every organization on the planet to achieve more. This includes all Microsoft events and gatherings, including on digital platforms, where we seek to create a respectful, friendly, fun and inclusive experience for all participants.</a:t>
            </a:r>
          </a:p>
          <a:p>
            <a:pPr algn="l"/>
            <a:endParaRPr lang="en-US" sz="1800" b="0" i="0">
              <a:solidFill>
                <a:srgbClr val="000000"/>
              </a:solidFill>
              <a:effectLst/>
              <a:latin typeface="wf_segoe-ui_normal"/>
            </a:endParaRPr>
          </a:p>
          <a:p>
            <a:pPr algn="l"/>
            <a:r>
              <a:rPr lang="en-US" sz="1800" b="0" i="0">
                <a:solidFill>
                  <a:srgbClr val="000000"/>
                </a:solidFill>
                <a:effectLst/>
                <a:latin typeface="wf_segoe-ui_normal"/>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algn="l"/>
            <a:endParaRPr lang="en-US" sz="1800" b="0" i="0">
              <a:solidFill>
                <a:srgbClr val="000000"/>
              </a:solidFill>
              <a:effectLst/>
              <a:latin typeface="wf_segoe-ui_normal"/>
            </a:endParaRPr>
          </a:p>
          <a:p>
            <a:pPr algn="l"/>
            <a:r>
              <a:rPr lang="en-US" sz="1800" b="0" i="0">
                <a:solidFill>
                  <a:srgbClr val="000000"/>
                </a:solidFill>
                <a:effectLst/>
                <a:latin typeface="wf_segoe-ui_normal"/>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a:t>
            </a:r>
          </a:p>
          <a:p>
            <a:pPr algn="l"/>
            <a:endParaRPr lang="en-US" sz="1800" b="0" i="0">
              <a:solidFill>
                <a:srgbClr val="000000"/>
              </a:solidFill>
              <a:effectLst/>
              <a:latin typeface="wf_segoe-ui_normal"/>
            </a:endParaRPr>
          </a:p>
          <a:p>
            <a:pPr algn="l"/>
            <a:r>
              <a:rPr lang="en-US" sz="1800" b="0" i="0">
                <a:solidFill>
                  <a:srgbClr val="000000"/>
                </a:solidFill>
                <a:effectLst/>
                <a:latin typeface="wf_segoe-ui_normal"/>
              </a:rPr>
              <a:t>We encourage everyone to assist in creating a welcoming and safe environment. Please report any concerns, harassing behavior, suspicious, or disruptive activity to Business Conduct Hotline (1-877-320-MSFT or </a:t>
            </a:r>
            <a:r>
              <a:rPr lang="en-US" sz="1800" b="0" i="0" u="sng">
                <a:solidFill>
                  <a:srgbClr val="000000"/>
                </a:solidFill>
                <a:effectLst/>
                <a:latin typeface="wf_segoe-ui_normal"/>
                <a:hlinkClick r:id="rId3"/>
              </a:rPr>
              <a:t>buscond@microsoft.com</a:t>
            </a:r>
            <a:r>
              <a:rPr lang="en-US" sz="1800" b="0" i="0">
                <a:solidFill>
                  <a:srgbClr val="000000"/>
                </a:solidFill>
                <a:effectLst/>
                <a:latin typeface="wf_segoe-ui_normal"/>
              </a:rPr>
              <a:t>). Microsoft reserves the right to refuse admittance to or remove any person from this session at any time at its sole discretion.</a:t>
            </a:r>
          </a:p>
        </p:txBody>
      </p:sp>
    </p:spTree>
    <p:extLst>
      <p:ext uri="{BB962C8B-B14F-4D97-AF65-F5344CB8AC3E}">
        <p14:creationId xmlns:p14="http://schemas.microsoft.com/office/powerpoint/2010/main" val="397333939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B0507-EAE0-421D-A1E0-DA88265A65F9}"/>
              </a:ext>
            </a:extLst>
          </p:cNvPr>
          <p:cNvPicPr>
            <a:picLocks noChangeAspect="1"/>
          </p:cNvPicPr>
          <p:nvPr/>
        </p:nvPicPr>
        <p:blipFill rotWithShape="1">
          <a:blip r:embed="rId3"/>
          <a:srcRect t="410" b="15320"/>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092A2A36-9A0F-476F-A927-F386857786F9}"/>
              </a:ext>
            </a:extLst>
          </p:cNvPr>
          <p:cNvSpPr>
            <a:spLocks noGrp="1"/>
          </p:cNvSpPr>
          <p:nvPr>
            <p:ph type="title"/>
          </p:nvPr>
        </p:nvSpPr>
        <p:spPr>
          <a:xfrm>
            <a:off x="0" y="3657600"/>
            <a:ext cx="12192000" cy="3200400"/>
          </a:xfrm>
        </p:spPr>
        <p:txBody>
          <a:bodyPr wrap="square" anchor="b">
            <a:normAutofit/>
          </a:bodyPr>
          <a:lstStyle/>
          <a:p>
            <a:r>
              <a:rPr lang="en-AU"/>
              <a:t>Let's Get Started</a:t>
            </a:r>
          </a:p>
        </p:txBody>
      </p:sp>
    </p:spTree>
    <p:extLst>
      <p:ext uri="{BB962C8B-B14F-4D97-AF65-F5344CB8AC3E}">
        <p14:creationId xmlns:p14="http://schemas.microsoft.com/office/powerpoint/2010/main" val="137564163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F5157C-8C6E-4866-8BCA-A229370ED8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671226"/>
            <a:ext cx="4724400" cy="4826000"/>
          </a:xfrm>
          <a:prstGeom prst="rect">
            <a:avLst/>
          </a:prstGeom>
        </p:spPr>
      </p:pic>
      <p:sp>
        <p:nvSpPr>
          <p:cNvPr id="2" name="TextBox 1">
            <a:extLst>
              <a:ext uri="{FF2B5EF4-FFF2-40B4-BE49-F238E27FC236}">
                <a16:creationId xmlns:a16="http://schemas.microsoft.com/office/drawing/2014/main" id="{45AFA320-E99E-49D8-92C9-FEA35E65045B}"/>
              </a:ext>
            </a:extLst>
          </p:cNvPr>
          <p:cNvSpPr txBox="1"/>
          <p:nvPr/>
        </p:nvSpPr>
        <p:spPr>
          <a:xfrm>
            <a:off x="1409700" y="5603198"/>
            <a:ext cx="4724400" cy="965200"/>
          </a:xfrm>
          <a:prstGeom prst="rect">
            <a:avLst/>
          </a:prstGeom>
        </p:spPr>
        <p:txBody>
          <a:bodyPr vert="horz" wrap="square" lIns="0" tIns="0" rIns="0" bIns="0" rtlCol="0" anchor="ctr">
            <a:noAutofit/>
          </a:bodyPr>
          <a:lstStyle/>
          <a:p>
            <a:pPr algn="ctr" defTabSz="932742">
              <a:spcBef>
                <a:spcPct val="20000"/>
              </a:spcBef>
              <a:buSzPct val="90000"/>
            </a:pPr>
            <a:r>
              <a:rPr lang="en-US" sz="1400">
                <a:gradFill>
                  <a:gsLst>
                    <a:gs pos="1250">
                      <a:schemeClr val="tx1"/>
                    </a:gs>
                    <a:gs pos="100000">
                      <a:schemeClr val="tx1"/>
                    </a:gs>
                  </a:gsLst>
                  <a:lin ang="5400000" scaled="0"/>
                </a:gradFill>
              </a:rPr>
              <a:t>Andy Fu </a:t>
            </a:r>
          </a:p>
          <a:p>
            <a:pPr algn="ctr" defTabSz="932742">
              <a:spcBef>
                <a:spcPct val="20000"/>
              </a:spcBef>
              <a:buSzPct val="90000"/>
            </a:pPr>
            <a:r>
              <a:rPr lang="en-US" sz="1400">
                <a:gradFill>
                  <a:gsLst>
                    <a:gs pos="1250">
                      <a:schemeClr val="tx1"/>
                    </a:gs>
                    <a:gs pos="100000">
                      <a:schemeClr val="tx1"/>
                    </a:gs>
                  </a:gsLst>
                  <a:lin ang="5400000" scaled="0"/>
                </a:gradFill>
              </a:rPr>
              <a:t>Program Manager</a:t>
            </a:r>
          </a:p>
          <a:p>
            <a:pPr algn="ctr" defTabSz="932742">
              <a:spcBef>
                <a:spcPct val="20000"/>
              </a:spcBef>
              <a:buSzPct val="90000"/>
            </a:pPr>
            <a:r>
              <a:rPr lang="en-US" sz="1400">
                <a:gradFill>
                  <a:gsLst>
                    <a:gs pos="1250">
                      <a:schemeClr val="tx1"/>
                    </a:gs>
                    <a:gs pos="100000">
                      <a:schemeClr val="tx1"/>
                    </a:gs>
                  </a:gsLst>
                  <a:lin ang="5400000" scaled="0"/>
                </a:gradFill>
              </a:rPr>
              <a:t>Education customer experience</a:t>
            </a:r>
          </a:p>
          <a:p>
            <a:pPr defTabSz="932742">
              <a:spcBef>
                <a:spcPct val="20000"/>
              </a:spcBef>
              <a:buSzPct val="90000"/>
              <a:buFont typeface="Wingdings" panose="05000000000000000000" pitchFamily="2" charset="2"/>
              <a:buChar char=""/>
            </a:pPr>
            <a:endParaRPr lang="en-US" sz="1300">
              <a:gradFill>
                <a:gsLst>
                  <a:gs pos="1250">
                    <a:schemeClr val="tx1"/>
                  </a:gs>
                  <a:gs pos="100000">
                    <a:schemeClr val="tx1"/>
                  </a:gs>
                </a:gsLst>
                <a:lin ang="5400000" scaled="0"/>
              </a:gradFill>
            </a:endParaRPr>
          </a:p>
        </p:txBody>
      </p:sp>
      <p:pic>
        <p:nvPicPr>
          <p:cNvPr id="12" name="Picture 11">
            <a:extLst>
              <a:ext uri="{FF2B5EF4-FFF2-40B4-BE49-F238E27FC236}">
                <a16:creationId xmlns:a16="http://schemas.microsoft.com/office/drawing/2014/main" id="{E0ADF0AA-F6E9-403C-9BEE-0202DE70C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700" y="671226"/>
            <a:ext cx="4546600" cy="4826000"/>
          </a:xfrm>
          <a:prstGeom prst="rect">
            <a:avLst/>
          </a:prstGeom>
        </p:spPr>
      </p:pic>
      <p:sp>
        <p:nvSpPr>
          <p:cNvPr id="3" name="TextBox 2">
            <a:extLst>
              <a:ext uri="{FF2B5EF4-FFF2-40B4-BE49-F238E27FC236}">
                <a16:creationId xmlns:a16="http://schemas.microsoft.com/office/drawing/2014/main" id="{4FB0C7A7-012E-44BD-B07E-56538CD35C9E}"/>
              </a:ext>
            </a:extLst>
          </p:cNvPr>
          <p:cNvSpPr txBox="1"/>
          <p:nvPr/>
        </p:nvSpPr>
        <p:spPr>
          <a:xfrm>
            <a:off x="6235700" y="5497226"/>
            <a:ext cx="4546600" cy="965200"/>
          </a:xfrm>
          <a:prstGeom prst="rect">
            <a:avLst/>
          </a:prstGeom>
          <a:noFill/>
        </p:spPr>
        <p:txBody>
          <a:bodyPr wrap="square" lIns="0" tIns="0" rIns="0" bIns="0" rtlCol="0" anchor="ctr">
            <a:noAutofit/>
          </a:bodyPr>
          <a:lstStyle/>
          <a:p>
            <a:pPr algn="ctr">
              <a:spcAft>
                <a:spcPts val="600"/>
              </a:spcAft>
            </a:pPr>
            <a:r>
              <a:rPr lang="en-US" sz="1400">
                <a:gradFill>
                  <a:gsLst>
                    <a:gs pos="2917">
                      <a:schemeClr val="tx1"/>
                    </a:gs>
                    <a:gs pos="30000">
                      <a:schemeClr val="tx1"/>
                    </a:gs>
                  </a:gsLst>
                  <a:lin ang="5400000" scaled="0"/>
                </a:gradFill>
              </a:rPr>
              <a:t>Liz Cox</a:t>
            </a:r>
          </a:p>
          <a:p>
            <a:pPr algn="ctr">
              <a:spcAft>
                <a:spcPts val="600"/>
              </a:spcAft>
            </a:pPr>
            <a:r>
              <a:rPr lang="en-US" sz="1400">
                <a:gradFill>
                  <a:gsLst>
                    <a:gs pos="2917">
                      <a:schemeClr val="tx1"/>
                    </a:gs>
                    <a:gs pos="30000">
                      <a:schemeClr val="tx1"/>
                    </a:gs>
                  </a:gsLst>
                  <a:lin ang="5400000" scaled="0"/>
                </a:gradFill>
              </a:rPr>
              <a:t>Program Manager</a:t>
            </a:r>
          </a:p>
          <a:p>
            <a:pPr algn="ctr">
              <a:spcAft>
                <a:spcPts val="600"/>
              </a:spcAft>
            </a:pPr>
            <a:r>
              <a:rPr lang="en-US" sz="1400">
                <a:gradFill>
                  <a:gsLst>
                    <a:gs pos="2917">
                      <a:schemeClr val="tx1"/>
                    </a:gs>
                    <a:gs pos="30000">
                      <a:schemeClr val="tx1"/>
                    </a:gs>
                  </a:gsLst>
                  <a:lin ang="5400000" scaled="0"/>
                </a:gradFill>
              </a:rPr>
              <a:t>Education device management</a:t>
            </a:r>
          </a:p>
        </p:txBody>
      </p:sp>
    </p:spTree>
    <p:extLst>
      <p:ext uri="{BB962C8B-B14F-4D97-AF65-F5344CB8AC3E}">
        <p14:creationId xmlns:p14="http://schemas.microsoft.com/office/powerpoint/2010/main" val="356635241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98921D8-2C78-497E-B3BD-93F180D0576D}"/>
              </a:ext>
            </a:extLst>
          </p:cNvPr>
          <p:cNvSpPr txBox="1">
            <a:spLocks/>
          </p:cNvSpPr>
          <p:nvPr/>
        </p:nvSpPr>
        <p:spPr>
          <a:xfrm>
            <a:off x="1174750" y="457200"/>
            <a:ext cx="11017250" cy="55403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91% of learners were affected by COVID-19</a:t>
            </a:r>
          </a:p>
        </p:txBody>
      </p:sp>
      <p:sp>
        <p:nvSpPr>
          <p:cNvPr id="9" name="Content Placeholder 2">
            <a:extLst>
              <a:ext uri="{FF2B5EF4-FFF2-40B4-BE49-F238E27FC236}">
                <a16:creationId xmlns:a16="http://schemas.microsoft.com/office/drawing/2014/main" id="{9AC67DB6-2C34-4D72-B085-FBAAF9DFB6F4}"/>
              </a:ext>
            </a:extLst>
          </p:cNvPr>
          <p:cNvSpPr txBox="1">
            <a:spLocks/>
          </p:cNvSpPr>
          <p:nvPr/>
        </p:nvSpPr>
        <p:spPr>
          <a:xfrm>
            <a:off x="6648768" y="1435100"/>
            <a:ext cx="5669280" cy="1280160"/>
          </a:xfrm>
          <a:prstGeom prst="rect">
            <a:avLst/>
          </a:prstGeom>
          <a:solidFill>
            <a:srgbClr val="FFFFFF"/>
          </a:solidFill>
          <a:ln w="9525" cap="flat" cmpd="sng" algn="ctr">
            <a:noFill/>
            <a:prstDash val="solid"/>
            <a:headEnd type="none" w="med" len="med"/>
            <a:tailEnd type="none" w="med" len="med"/>
          </a:ln>
          <a:effectLst>
            <a:outerShdw blurRad="63500" algn="ctr" rotWithShape="0">
              <a:prstClr val="black">
                <a:alpha val="20000"/>
              </a:prstClr>
            </a:outerShdw>
          </a:effectLst>
        </p:spPr>
        <p:txBody>
          <a:bodyPr rot="0" spcFirstLastPara="0" vertOverflow="overflow" horzOverflow="overflow" vert="horz" wrap="square" lIns="182880" tIns="146304" rIns="640080" bIns="146304" numCol="1" spcCol="0" rtlCol="0" fromWordArt="0" anchor="ctr" anchorCtr="0" forceAA="0" compatLnSpc="1">
            <a:prstTxWarp prst="textNoShape">
              <a:avLst/>
            </a:prstTxWarp>
            <a:noAutofit/>
          </a:bodyPr>
          <a:lstStyle>
            <a:defPPr>
              <a:defRPr lang="en-US"/>
            </a:defPPr>
            <a:lvl1pPr lvl="0" defTabSz="456720">
              <a:spcBef>
                <a:spcPts val="2400"/>
              </a:spcBef>
              <a:defRPr sz="2000">
                <a:latin typeface="+mj-lt"/>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456720" eaLnBrk="1" fontAlgn="auto" latinLnBrk="0" hangingPunct="1">
              <a:lnSpc>
                <a:spcPct val="99000"/>
              </a:lnSpc>
              <a:spcBef>
                <a:spcPts val="0"/>
              </a:spcBef>
              <a:spcAft>
                <a:spcPts val="0"/>
              </a:spcAft>
              <a:buClrTx/>
              <a:buSzTx/>
              <a:buFontTx/>
              <a:buNone/>
              <a:tabLst/>
              <a:defRPr/>
            </a:pPr>
            <a:r>
              <a:rPr kumimoji="0" lang="en-US" sz="2800" b="0" i="0" u="none" strike="noStrike" kern="0" cap="none" spc="0" normalizeH="0" baseline="0" noProof="0">
                <a:ln>
                  <a:noFill/>
                </a:ln>
                <a:solidFill>
                  <a:srgbClr val="4B9BDC"/>
                </a:solidFill>
                <a:effectLst/>
                <a:uLnTx/>
                <a:uFillTx/>
                <a:latin typeface="Segoe UI Semibold"/>
                <a:ea typeface="+mn-ea"/>
                <a:cs typeface="Segoe UI" panose="020B0502040204020203" pitchFamily="34" charset="0"/>
              </a:rPr>
              <a:t>1.4 billion </a:t>
            </a:r>
          </a:p>
          <a:p>
            <a:pPr marL="0" marR="0" lvl="0" indent="0" defTabSz="456720" eaLnBrk="1" fontAlgn="auto" latinLnBrk="0" hangingPunct="1">
              <a:lnSpc>
                <a:spcPct val="99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Students shifted to remote learning </a:t>
            </a:r>
            <a:br>
              <a:rPr kumimoji="0" lang="en-US" sz="18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18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during the COVID-19 pandemic</a:t>
            </a:r>
            <a:r>
              <a:rPr kumimoji="0" lang="en-US" sz="1800" b="0" i="0" u="none" strike="noStrike" kern="0" cap="none" spc="0" normalizeH="0" baseline="30000" noProof="0">
                <a:ln>
                  <a:noFill/>
                </a:ln>
                <a:solidFill>
                  <a:srgbClr val="000000"/>
                </a:solidFill>
                <a:effectLst/>
                <a:uLnTx/>
                <a:uFillTx/>
                <a:latin typeface="Segoe UI Semibold"/>
                <a:ea typeface="+mn-ea"/>
                <a:cs typeface="Segoe UI" panose="020B0502040204020203" pitchFamily="34" charset="0"/>
              </a:rPr>
              <a:t>1</a:t>
            </a:r>
          </a:p>
        </p:txBody>
      </p:sp>
      <p:sp>
        <p:nvSpPr>
          <p:cNvPr id="10" name="Content Placeholder 2">
            <a:extLst>
              <a:ext uri="{FF2B5EF4-FFF2-40B4-BE49-F238E27FC236}">
                <a16:creationId xmlns:a16="http://schemas.microsoft.com/office/drawing/2014/main" id="{5D83A6DE-B30D-4DBB-8A64-E6DDB71FF771}"/>
              </a:ext>
            </a:extLst>
          </p:cNvPr>
          <p:cNvSpPr txBox="1">
            <a:spLocks/>
          </p:cNvSpPr>
          <p:nvPr/>
        </p:nvSpPr>
        <p:spPr>
          <a:xfrm>
            <a:off x="6648768" y="2878936"/>
            <a:ext cx="5669280" cy="1280160"/>
          </a:xfrm>
          <a:prstGeom prst="rect">
            <a:avLst/>
          </a:prstGeom>
          <a:solidFill>
            <a:srgbClr val="FFFFFF"/>
          </a:solidFill>
          <a:ln w="9525" cap="flat" cmpd="sng" algn="ctr">
            <a:noFill/>
            <a:prstDash val="solid"/>
            <a:headEnd type="none" w="med" len="med"/>
            <a:tailEnd type="none" w="med" len="med"/>
          </a:ln>
          <a:effectLst>
            <a:outerShdw blurRad="63500" algn="ctr" rotWithShape="0">
              <a:prstClr val="black">
                <a:alpha val="20000"/>
              </a:prstClr>
            </a:outerShdw>
          </a:effectLst>
        </p:spPr>
        <p:txBody>
          <a:bodyPr rot="0" spcFirstLastPara="0" vertOverflow="overflow" horzOverflow="overflow" vert="horz" wrap="square" lIns="182880" tIns="146304" rIns="640080" bIns="146304" numCol="1" spcCol="0" rtlCol="0" fromWordArt="0" anchor="ctr" anchorCtr="0" forceAA="0" compatLnSpc="1">
            <a:prstTxWarp prst="textNoShape">
              <a:avLst/>
            </a:prstTxWarp>
            <a:noAutofit/>
          </a:bodyPr>
          <a:lstStyle>
            <a:defPPr>
              <a:defRPr lang="en-US"/>
            </a:defPPr>
            <a:lvl1pPr lvl="0" defTabSz="456720">
              <a:spcBef>
                <a:spcPts val="2400"/>
              </a:spcBef>
              <a:defRPr sz="2000">
                <a:latin typeface="+mj-lt"/>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456720" eaLnBrk="1" fontAlgn="auto" latinLnBrk="0" hangingPunct="1">
              <a:lnSpc>
                <a:spcPct val="99000"/>
              </a:lnSpc>
              <a:spcBef>
                <a:spcPts val="0"/>
              </a:spcBef>
              <a:spcAft>
                <a:spcPts val="0"/>
              </a:spcAft>
              <a:buClrTx/>
              <a:buSzTx/>
              <a:buFontTx/>
              <a:buNone/>
              <a:tabLst/>
              <a:defRPr/>
            </a:pPr>
            <a:r>
              <a:rPr lang="en-US" sz="2800" kern="0" dirty="0">
                <a:solidFill>
                  <a:srgbClr val="4B9BDC"/>
                </a:solidFill>
                <a:latin typeface="Segoe UI Semibold"/>
              </a:rPr>
              <a:t>Rapid growth</a:t>
            </a:r>
          </a:p>
          <a:p>
            <a:pPr marL="0" marR="0" lvl="0" indent="0" defTabSz="456720" eaLnBrk="1" fontAlgn="auto" latinLnBrk="0" hangingPunct="1">
              <a:lnSpc>
                <a:spcPct val="99000"/>
              </a:lnSpc>
              <a:spcBef>
                <a:spcPts val="0"/>
              </a:spcBef>
              <a:spcAft>
                <a:spcPts val="0"/>
              </a:spcAft>
              <a:buClrTx/>
              <a:buSzTx/>
              <a:buFontTx/>
              <a:buNone/>
              <a:tabLst/>
              <a:defRPr/>
            </a:pPr>
            <a:r>
              <a:rPr lang="en-US" sz="1800" kern="0" dirty="0">
                <a:solidFill>
                  <a:srgbClr val="000000"/>
                </a:solidFill>
                <a:latin typeface="Segoe UI Semibold"/>
              </a:rPr>
              <a:t>Intune for EDU has grown rapidly in the last year </a:t>
            </a:r>
            <a:endParaRPr kumimoji="0" lang="en-US" sz="1800" b="0" i="0" u="none" strike="noStrike" kern="0" cap="none" spc="0" normalizeH="0" baseline="30000" noProof="0" dirty="0">
              <a:ln>
                <a:noFill/>
              </a:ln>
              <a:solidFill>
                <a:srgbClr val="000000"/>
              </a:solidFill>
              <a:effectLst/>
              <a:uLnTx/>
              <a:uFillTx/>
              <a:latin typeface="Segoe UI Semibold"/>
              <a:ea typeface="+mn-ea"/>
              <a:cs typeface="Segoe UI" panose="020B0502040204020203" pitchFamily="34" charset="0"/>
            </a:endParaRPr>
          </a:p>
        </p:txBody>
      </p:sp>
      <p:sp>
        <p:nvSpPr>
          <p:cNvPr id="11" name="Content Placeholder 2">
            <a:extLst>
              <a:ext uri="{FF2B5EF4-FFF2-40B4-BE49-F238E27FC236}">
                <a16:creationId xmlns:a16="http://schemas.microsoft.com/office/drawing/2014/main" id="{583BB156-B3B0-4B74-9A50-133FB2E40DD1}"/>
              </a:ext>
            </a:extLst>
          </p:cNvPr>
          <p:cNvSpPr txBox="1">
            <a:spLocks/>
          </p:cNvSpPr>
          <p:nvPr/>
        </p:nvSpPr>
        <p:spPr>
          <a:xfrm>
            <a:off x="6648768" y="4322771"/>
            <a:ext cx="5669280" cy="1280160"/>
          </a:xfrm>
          <a:prstGeom prst="rect">
            <a:avLst/>
          </a:prstGeom>
          <a:solidFill>
            <a:srgbClr val="FFFFFF"/>
          </a:solidFill>
          <a:ln w="9525" cap="flat" cmpd="sng" algn="ctr">
            <a:noFill/>
            <a:prstDash val="solid"/>
            <a:headEnd type="none" w="med" len="med"/>
            <a:tailEnd type="none" w="med" len="med"/>
          </a:ln>
          <a:effectLst>
            <a:outerShdw blurRad="63500" algn="ctr" rotWithShape="0">
              <a:prstClr val="black">
                <a:alpha val="20000"/>
              </a:prstClr>
            </a:outerShdw>
          </a:effectLst>
        </p:spPr>
        <p:txBody>
          <a:bodyPr rot="0" spcFirstLastPara="0" vertOverflow="overflow" horzOverflow="overflow" vert="horz" wrap="square" lIns="182880" tIns="146304" rIns="640080" bIns="146304" numCol="1" spcCol="0" rtlCol="0" fromWordArt="0" anchor="ctr" anchorCtr="0" forceAA="0" compatLnSpc="1">
            <a:prstTxWarp prst="textNoShape">
              <a:avLst/>
            </a:prstTxWarp>
            <a:noAutofit/>
          </a:bodyPr>
          <a:lstStyle>
            <a:defPPr>
              <a:defRPr lang="en-US"/>
            </a:defPPr>
            <a:lvl1pPr lvl="0" defTabSz="456720">
              <a:spcBef>
                <a:spcPts val="2400"/>
              </a:spcBef>
              <a:defRPr sz="2000">
                <a:latin typeface="+mj-lt"/>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456720" eaLnBrk="1" fontAlgn="auto" latinLnBrk="0" hangingPunct="1">
              <a:lnSpc>
                <a:spcPct val="99000"/>
              </a:lnSpc>
              <a:spcBef>
                <a:spcPts val="0"/>
              </a:spcBef>
              <a:spcAft>
                <a:spcPts val="0"/>
              </a:spcAft>
              <a:buClrTx/>
              <a:buSzTx/>
              <a:buFontTx/>
              <a:buNone/>
              <a:tabLst/>
              <a:defRPr/>
            </a:pPr>
            <a:r>
              <a:rPr lang="en-US" sz="2800" kern="0" dirty="0">
                <a:solidFill>
                  <a:srgbClr val="4B9BDC"/>
                </a:solidFill>
                <a:latin typeface="Segoe UI Semibold"/>
              </a:rPr>
              <a:t>1/2</a:t>
            </a:r>
            <a:endParaRPr kumimoji="0" lang="en-US" sz="2800" b="0" i="0" u="none" strike="noStrike" kern="0" cap="none" spc="0" normalizeH="0" baseline="0" noProof="0" dirty="0">
              <a:ln>
                <a:noFill/>
              </a:ln>
              <a:solidFill>
                <a:srgbClr val="4B9BDC"/>
              </a:solidFill>
              <a:effectLst/>
              <a:uLnTx/>
              <a:uFillTx/>
              <a:latin typeface="Segoe UI Semibold"/>
              <a:ea typeface="+mn-ea"/>
              <a:cs typeface="Segoe UI" panose="020B0502040204020203" pitchFamily="34" charset="0"/>
            </a:endParaRPr>
          </a:p>
          <a:p>
            <a:pPr marL="0" marR="0" lvl="0" indent="0" defTabSz="456720" eaLnBrk="1" fontAlgn="auto" latinLnBrk="0" hangingPunct="1">
              <a:lnSpc>
                <a:spcPct val="99000"/>
              </a:lnSpc>
              <a:spcBef>
                <a:spcPts val="0"/>
              </a:spcBef>
              <a:spcAft>
                <a:spcPts val="0"/>
              </a:spcAft>
              <a:buClrTx/>
              <a:buSzTx/>
              <a:buFontTx/>
              <a:buNone/>
              <a:tabLst/>
              <a:defRPr/>
            </a:pPr>
            <a:r>
              <a:rPr lang="en-US" sz="1800" kern="0" dirty="0">
                <a:solidFill>
                  <a:srgbClr val="000000"/>
                </a:solidFill>
                <a:latin typeface="Segoe UI Semibold"/>
              </a:rPr>
              <a:t>Top Autopilot customers are EDU</a:t>
            </a:r>
            <a:endParaRPr kumimoji="0" lang="en-US" sz="1800" b="0" i="0" u="none" strike="noStrike" kern="0" cap="none" spc="0" normalizeH="0" baseline="30000" noProof="0" dirty="0">
              <a:ln>
                <a:noFill/>
              </a:ln>
              <a:solidFill>
                <a:srgbClr val="000000"/>
              </a:solidFill>
              <a:effectLst/>
              <a:uLnTx/>
              <a:uFillTx/>
              <a:latin typeface="Segoe UI Semibold"/>
              <a:ea typeface="+mn-ea"/>
              <a:cs typeface="Segoe UI" panose="020B0502040204020203" pitchFamily="34" charset="0"/>
            </a:endParaRPr>
          </a:p>
        </p:txBody>
      </p:sp>
      <p:pic>
        <p:nvPicPr>
          <p:cNvPr id="12" name="Picture 11" descr="laptop">
            <a:extLst>
              <a:ext uri="{FF2B5EF4-FFF2-40B4-BE49-F238E27FC236}">
                <a16:creationId xmlns:a16="http://schemas.microsoft.com/office/drawing/2014/main" id="{57238DA3-130D-43F1-87FD-281590816B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0828" t="28370" r="30828" b="26391"/>
          <a:stretch/>
        </p:blipFill>
        <p:spPr>
          <a:xfrm>
            <a:off x="278448" y="1712439"/>
            <a:ext cx="6091872" cy="4042899"/>
          </a:xfrm>
          <a:prstGeom prst="rect">
            <a:avLst/>
          </a:prstGeom>
        </p:spPr>
      </p:pic>
      <p:grpSp>
        <p:nvGrpSpPr>
          <p:cNvPr id="13" name="Group 12">
            <a:extLst>
              <a:ext uri="{FF2B5EF4-FFF2-40B4-BE49-F238E27FC236}">
                <a16:creationId xmlns:a16="http://schemas.microsoft.com/office/drawing/2014/main" id="{EA6557ED-5363-49E5-ADC8-87A3A9EA0B7E}"/>
              </a:ext>
              <a:ext uri="{C183D7F6-B498-43B3-948B-1728B52AA6E4}">
                <adec:decorative xmlns:adec="http://schemas.microsoft.com/office/drawing/2017/decorative" val="1"/>
              </a:ext>
            </a:extLst>
          </p:cNvPr>
          <p:cNvGrpSpPr/>
          <p:nvPr/>
        </p:nvGrpSpPr>
        <p:grpSpPr>
          <a:xfrm>
            <a:off x="640650" y="1872356"/>
            <a:ext cx="5366450" cy="3009215"/>
            <a:chOff x="640650" y="1872356"/>
            <a:chExt cx="5366450" cy="3009215"/>
          </a:xfrm>
        </p:grpSpPr>
        <p:pic>
          <p:nvPicPr>
            <p:cNvPr id="14" name="Picture 13">
              <a:extLst>
                <a:ext uri="{FF2B5EF4-FFF2-40B4-BE49-F238E27FC236}">
                  <a16:creationId xmlns:a16="http://schemas.microsoft.com/office/drawing/2014/main" id="{8152997D-F3E4-42FF-9219-6BF253024B22}"/>
                </a:ext>
              </a:extLst>
            </p:cNvPr>
            <p:cNvPicPr>
              <a:picLocks noChangeAspect="1"/>
            </p:cNvPicPr>
            <p:nvPr/>
          </p:nvPicPr>
          <p:blipFill rotWithShape="1">
            <a:blip r:embed="rId4"/>
            <a:srcRect t="1" b="7808"/>
            <a:stretch/>
          </p:blipFill>
          <p:spPr>
            <a:xfrm>
              <a:off x="640650" y="1872356"/>
              <a:ext cx="5366450" cy="3009215"/>
            </a:xfrm>
            <a:prstGeom prst="rect">
              <a:avLst/>
            </a:prstGeom>
          </p:spPr>
        </p:pic>
        <p:pic>
          <p:nvPicPr>
            <p:cNvPr id="15" name="Picture 14">
              <a:extLst>
                <a:ext uri="{FF2B5EF4-FFF2-40B4-BE49-F238E27FC236}">
                  <a16:creationId xmlns:a16="http://schemas.microsoft.com/office/drawing/2014/main" id="{4CEFA79F-4C0E-4AF6-9507-1AC18607A001}"/>
                </a:ext>
              </a:extLst>
            </p:cNvPr>
            <p:cNvPicPr>
              <a:picLocks noChangeAspect="1"/>
            </p:cNvPicPr>
            <p:nvPr/>
          </p:nvPicPr>
          <p:blipFill rotWithShape="1">
            <a:blip r:embed="rId4">
              <a:clrChange>
                <a:clrFrom>
                  <a:srgbClr val="ACC7F2"/>
                </a:clrFrom>
                <a:clrTo>
                  <a:srgbClr val="ACC7F2">
                    <a:alpha val="0"/>
                  </a:srgbClr>
                </a:clrTo>
              </a:clrChange>
            </a:blip>
            <a:srcRect t="89856"/>
            <a:stretch/>
          </p:blipFill>
          <p:spPr>
            <a:xfrm>
              <a:off x="640650" y="4550448"/>
              <a:ext cx="5366450" cy="331123"/>
            </a:xfrm>
            <a:prstGeom prst="rect">
              <a:avLst/>
            </a:prstGeom>
          </p:spPr>
        </p:pic>
      </p:grpSp>
    </p:spTree>
    <p:extLst>
      <p:ext uri="{BB962C8B-B14F-4D97-AF65-F5344CB8AC3E}">
        <p14:creationId xmlns:p14="http://schemas.microsoft.com/office/powerpoint/2010/main" val="1705292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850" fill="hold"/>
                                        <p:tgtEl>
                                          <p:spTgt spid="9"/>
                                        </p:tgtEl>
                                        <p:attrNameLst>
                                          <p:attrName>ppt_x</p:attrName>
                                        </p:attrNameLst>
                                      </p:cBhvr>
                                      <p:tavLst>
                                        <p:tav tm="0">
                                          <p:val>
                                            <p:strVal val="1+#ppt_w/2"/>
                                          </p:val>
                                        </p:tav>
                                        <p:tav tm="100000">
                                          <p:val>
                                            <p:strVal val="#ppt_x"/>
                                          </p:val>
                                        </p:tav>
                                      </p:tavLst>
                                    </p:anim>
                                    <p:anim calcmode="lin" valueType="num">
                                      <p:cBhvr additive="base">
                                        <p:cTn id="8" dur="8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850" fill="hold"/>
                                        <p:tgtEl>
                                          <p:spTgt spid="10"/>
                                        </p:tgtEl>
                                        <p:attrNameLst>
                                          <p:attrName>ppt_x</p:attrName>
                                        </p:attrNameLst>
                                      </p:cBhvr>
                                      <p:tavLst>
                                        <p:tav tm="0">
                                          <p:val>
                                            <p:strVal val="1+#ppt_w/2"/>
                                          </p:val>
                                        </p:tav>
                                        <p:tav tm="100000">
                                          <p:val>
                                            <p:strVal val="#ppt_x"/>
                                          </p:val>
                                        </p:tav>
                                      </p:tavLst>
                                    </p:anim>
                                    <p:anim calcmode="lin" valueType="num">
                                      <p:cBhvr additive="base">
                                        <p:cTn id="12" dur="8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850" fill="hold"/>
                                        <p:tgtEl>
                                          <p:spTgt spid="11"/>
                                        </p:tgtEl>
                                        <p:attrNameLst>
                                          <p:attrName>ppt_x</p:attrName>
                                        </p:attrNameLst>
                                      </p:cBhvr>
                                      <p:tavLst>
                                        <p:tav tm="0">
                                          <p:val>
                                            <p:strVal val="1+#ppt_w/2"/>
                                          </p:val>
                                        </p:tav>
                                        <p:tav tm="100000">
                                          <p:val>
                                            <p:strVal val="#ppt_x"/>
                                          </p:val>
                                        </p:tav>
                                      </p:tavLst>
                                    </p:anim>
                                    <p:anim calcmode="lin" valueType="num">
                                      <p:cBhvr additive="base">
                                        <p:cTn id="16" dur="8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D25319-9960-4538-B1D6-86E3E275FB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61" t="-345" r="48839" b="345"/>
          <a:stretch/>
        </p:blipFill>
        <p:spPr bwMode="auto">
          <a:xfrm>
            <a:off x="7887814" y="-39413"/>
            <a:ext cx="4267202" cy="6897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69CB6F-8520-4287-B288-EEB70ED3FAF6}"/>
              </a:ext>
            </a:extLst>
          </p:cNvPr>
          <p:cNvSpPr>
            <a:spLocks noGrp="1"/>
          </p:cNvSpPr>
          <p:nvPr>
            <p:ph type="title"/>
          </p:nvPr>
        </p:nvSpPr>
        <p:spPr>
          <a:xfrm>
            <a:off x="572812" y="365125"/>
            <a:ext cx="10780987" cy="1325563"/>
          </a:xfrm>
        </p:spPr>
        <p:txBody>
          <a:bodyPr>
            <a:normAutofit/>
          </a:bodyPr>
          <a:lstStyle/>
          <a:p>
            <a:r>
              <a:rPr lang="en-US" sz="3900">
                <a:cs typeface="Segoe UI Light"/>
              </a:rPr>
              <a:t>Autopilot and Intune Growth</a:t>
            </a:r>
          </a:p>
        </p:txBody>
      </p:sp>
      <p:grpSp>
        <p:nvGrpSpPr>
          <p:cNvPr id="11" name="Group 10">
            <a:extLst>
              <a:ext uri="{FF2B5EF4-FFF2-40B4-BE49-F238E27FC236}">
                <a16:creationId xmlns:a16="http://schemas.microsoft.com/office/drawing/2014/main" id="{37931A90-D41C-437D-A31D-99E07142D585}"/>
              </a:ext>
            </a:extLst>
          </p:cNvPr>
          <p:cNvGrpSpPr/>
          <p:nvPr/>
        </p:nvGrpSpPr>
        <p:grpSpPr>
          <a:xfrm>
            <a:off x="365693" y="1444405"/>
            <a:ext cx="4311426" cy="1865608"/>
            <a:chOff x="1038155" y="1187461"/>
            <a:chExt cx="4311426" cy="1865608"/>
          </a:xfrm>
        </p:grpSpPr>
        <p:sp>
          <p:nvSpPr>
            <p:cNvPr id="10" name="Isosceles Triangle 9">
              <a:extLst>
                <a:ext uri="{FF2B5EF4-FFF2-40B4-BE49-F238E27FC236}">
                  <a16:creationId xmlns:a16="http://schemas.microsoft.com/office/drawing/2014/main" id="{D7B6F3CC-9C5F-43FD-AD51-60953021EC32}"/>
                </a:ext>
              </a:extLst>
            </p:cNvPr>
            <p:cNvSpPr/>
            <p:nvPr/>
          </p:nvSpPr>
          <p:spPr>
            <a:xfrm rot="16200000">
              <a:off x="1804465" y="544390"/>
              <a:ext cx="1861703" cy="3147847"/>
            </a:xfrm>
            <a:prstGeom prst="triangle">
              <a:avLst>
                <a:gd name="adj" fmla="val 50565"/>
              </a:avLst>
            </a:prstGeom>
            <a:solidFill>
              <a:srgbClr val="18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1A069D2-07F4-4B64-87D9-BECBAF42B702}"/>
                </a:ext>
              </a:extLst>
            </p:cNvPr>
            <p:cNvSpPr/>
            <p:nvPr/>
          </p:nvSpPr>
          <p:spPr>
            <a:xfrm>
              <a:off x="1038155" y="1677301"/>
              <a:ext cx="943045" cy="915878"/>
            </a:xfrm>
            <a:prstGeom prst="flowChartConnector">
              <a:avLst/>
            </a:prstGeom>
            <a:solidFill>
              <a:srgbClr val="0070C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EDU MDM</a:t>
              </a:r>
            </a:p>
          </p:txBody>
        </p:sp>
        <p:sp>
          <p:nvSpPr>
            <p:cNvPr id="7" name="Flowchart: Connector 6">
              <a:extLst>
                <a:ext uri="{FF2B5EF4-FFF2-40B4-BE49-F238E27FC236}">
                  <a16:creationId xmlns:a16="http://schemas.microsoft.com/office/drawing/2014/main" id="{5E5D90BF-4B5A-4AB1-BA05-1FFCDA1B097E}"/>
                </a:ext>
              </a:extLst>
            </p:cNvPr>
            <p:cNvSpPr/>
            <p:nvPr/>
          </p:nvSpPr>
          <p:spPr>
            <a:xfrm>
              <a:off x="3315828" y="1187461"/>
              <a:ext cx="2033753" cy="1865608"/>
            </a:xfrm>
            <a:prstGeom prst="flowChartConnector">
              <a:avLst/>
            </a:prstGeom>
            <a:solidFill>
              <a:srgbClr val="0070C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EDU MDM</a:t>
              </a:r>
            </a:p>
          </p:txBody>
        </p:sp>
      </p:grpSp>
      <p:sp>
        <p:nvSpPr>
          <p:cNvPr id="9" name="TextBox 8">
            <a:extLst>
              <a:ext uri="{FF2B5EF4-FFF2-40B4-BE49-F238E27FC236}">
                <a16:creationId xmlns:a16="http://schemas.microsoft.com/office/drawing/2014/main" id="{F11484B2-DC6D-4C4E-8F83-6B7E693A0478}"/>
              </a:ext>
            </a:extLst>
          </p:cNvPr>
          <p:cNvSpPr txBox="1"/>
          <p:nvPr/>
        </p:nvSpPr>
        <p:spPr>
          <a:xfrm>
            <a:off x="365693" y="3364426"/>
            <a:ext cx="7098674" cy="461665"/>
          </a:xfrm>
          <a:prstGeom prst="rect">
            <a:avLst/>
          </a:prstGeom>
          <a:noFill/>
        </p:spPr>
        <p:txBody>
          <a:bodyPr wrap="square" lIns="91440" tIns="45720" rIns="91440" bIns="45720" anchor="t">
            <a:spAutoFit/>
          </a:bodyPr>
          <a:lstStyle/>
          <a:p>
            <a:r>
              <a:rPr lang="en-US" sz="2400">
                <a:latin typeface="Segoe UI Light"/>
                <a:cs typeface="Segoe UI Light"/>
              </a:rPr>
              <a:t>Intune for EDU is </a:t>
            </a:r>
            <a:r>
              <a:rPr lang="en-US" sz="2400">
                <a:solidFill>
                  <a:srgbClr val="000000"/>
                </a:solidFill>
                <a:latin typeface="Segoe UI Light"/>
                <a:cs typeface="Segoe UI Light"/>
              </a:rPr>
              <a:t>3</a:t>
            </a:r>
            <a:r>
              <a:rPr lang="en-US" sz="2400" b="1">
                <a:solidFill>
                  <a:srgbClr val="184689"/>
                </a:solidFill>
                <a:effectLst>
                  <a:outerShdw blurRad="38100" dist="38100" dir="2700000" algn="tl">
                    <a:srgbClr val="000000">
                      <a:alpha val="43137"/>
                    </a:srgbClr>
                  </a:outerShdw>
                </a:effectLst>
                <a:latin typeface="Segoe UI Light"/>
                <a:cs typeface="Segoe UI Light"/>
              </a:rPr>
              <a:t>X</a:t>
            </a:r>
            <a:r>
              <a:rPr lang="en-US" sz="2400">
                <a:latin typeface="Segoe UI Light"/>
                <a:cs typeface="Segoe UI Light"/>
              </a:rPr>
              <a:t> where it started in FY21</a:t>
            </a:r>
            <a:endParaRPr lang="en-US" sz="2400">
              <a:latin typeface="Segoe UI Light" panose="020B0502040204020203" pitchFamily="34" charset="0"/>
              <a:cs typeface="Segoe UI Light" panose="020B0502040204020203" pitchFamily="34" charset="0"/>
            </a:endParaRPr>
          </a:p>
        </p:txBody>
      </p:sp>
      <p:graphicFrame>
        <p:nvGraphicFramePr>
          <p:cNvPr id="14" name="Chart 13">
            <a:extLst>
              <a:ext uri="{FF2B5EF4-FFF2-40B4-BE49-F238E27FC236}">
                <a16:creationId xmlns:a16="http://schemas.microsoft.com/office/drawing/2014/main" id="{69F1071A-42BD-4A52-89C6-7227E7EC72D4}"/>
              </a:ext>
            </a:extLst>
          </p:cNvPr>
          <p:cNvGraphicFramePr/>
          <p:nvPr/>
        </p:nvGraphicFramePr>
        <p:xfrm>
          <a:off x="151084" y="4211854"/>
          <a:ext cx="2219230" cy="1971624"/>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A741C272-4E87-4850-B910-4D3089F58C01}"/>
              </a:ext>
            </a:extLst>
          </p:cNvPr>
          <p:cNvSpPr txBox="1"/>
          <p:nvPr/>
        </p:nvSpPr>
        <p:spPr>
          <a:xfrm>
            <a:off x="151084" y="6205057"/>
            <a:ext cx="5523188" cy="461665"/>
          </a:xfrm>
          <a:prstGeom prst="rect">
            <a:avLst/>
          </a:prstGeom>
          <a:noFill/>
        </p:spPr>
        <p:txBody>
          <a:bodyPr wrap="square">
            <a:spAutoFit/>
          </a:bodyPr>
          <a:lstStyle>
            <a:defPPr>
              <a:defRPr lang="en-US"/>
            </a:defPPr>
            <a:lvl1pPr>
              <a:defRPr sz="2400">
                <a:latin typeface="Segoe UI Light" panose="020B0502040204020203" pitchFamily="34" charset="0"/>
                <a:cs typeface="Segoe UI Light" panose="020B0502040204020203" pitchFamily="34" charset="0"/>
              </a:defRPr>
            </a:lvl1pPr>
          </a:lstStyle>
          <a:p>
            <a:r>
              <a:rPr lang="en-US" b="1">
                <a:solidFill>
                  <a:srgbClr val="184689"/>
                </a:solidFill>
                <a:effectLst>
                  <a:outerShdw blurRad="38100" dist="38100" dir="2700000" algn="tl">
                    <a:srgbClr val="000000">
                      <a:alpha val="43137"/>
                    </a:srgbClr>
                  </a:outerShdw>
                </a:effectLst>
              </a:rPr>
              <a:t>1/3</a:t>
            </a:r>
            <a:r>
              <a:rPr lang="en-US"/>
              <a:t> of top Autopilot customers are EDU</a:t>
            </a:r>
          </a:p>
        </p:txBody>
      </p:sp>
      <p:sp>
        <p:nvSpPr>
          <p:cNvPr id="17" name="TextBox 16">
            <a:extLst>
              <a:ext uri="{FF2B5EF4-FFF2-40B4-BE49-F238E27FC236}">
                <a16:creationId xmlns:a16="http://schemas.microsoft.com/office/drawing/2014/main" id="{2BB16061-5AAA-4509-ABBA-FD8B8C44AB01}"/>
              </a:ext>
            </a:extLst>
          </p:cNvPr>
          <p:cNvSpPr txBox="1"/>
          <p:nvPr/>
        </p:nvSpPr>
        <p:spPr>
          <a:xfrm>
            <a:off x="7435869" y="3063734"/>
            <a:ext cx="640080" cy="307777"/>
          </a:xfrm>
          <a:prstGeom prst="rect">
            <a:avLst/>
          </a:prstGeom>
          <a:noFill/>
        </p:spPr>
        <p:txBody>
          <a:bodyPr wrap="square" rtlCol="0">
            <a:spAutoFit/>
          </a:bodyPr>
          <a:lstStyle/>
          <a:p>
            <a:r>
              <a:rPr lang="en-US" sz="1400">
                <a:solidFill>
                  <a:schemeClr val="bg1"/>
                </a:solidFill>
              </a:rPr>
              <a:t>EDU</a:t>
            </a:r>
            <a:endParaRPr lang="en-US">
              <a:solidFill>
                <a:schemeClr val="bg1"/>
              </a:solidFill>
            </a:endParaRPr>
          </a:p>
        </p:txBody>
      </p:sp>
    </p:spTree>
    <p:extLst>
      <p:ext uri="{BB962C8B-B14F-4D97-AF65-F5344CB8AC3E}">
        <p14:creationId xmlns:p14="http://schemas.microsoft.com/office/powerpoint/2010/main" val="1181986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F2D6-2311-43AB-9079-D66FC840194A}"/>
              </a:ext>
            </a:extLst>
          </p:cNvPr>
          <p:cNvSpPr>
            <a:spLocks noGrp="1"/>
          </p:cNvSpPr>
          <p:nvPr>
            <p:ph type="title"/>
          </p:nvPr>
        </p:nvSpPr>
        <p:spPr/>
        <p:txBody>
          <a:bodyPr/>
          <a:lstStyle/>
          <a:p>
            <a:r>
              <a:rPr lang="en-US"/>
              <a:t>Introducing University of Washington</a:t>
            </a:r>
          </a:p>
        </p:txBody>
      </p:sp>
      <p:sp>
        <p:nvSpPr>
          <p:cNvPr id="3" name="Content Placeholder 2">
            <a:extLst>
              <a:ext uri="{FF2B5EF4-FFF2-40B4-BE49-F238E27FC236}">
                <a16:creationId xmlns:a16="http://schemas.microsoft.com/office/drawing/2014/main" id="{BBDDC296-714E-4D42-ABDC-DEA2BA0A917D}"/>
              </a:ext>
            </a:extLst>
          </p:cNvPr>
          <p:cNvSpPr>
            <a:spLocks noGrp="1"/>
          </p:cNvSpPr>
          <p:nvPr>
            <p:ph sz="quarter" idx="10"/>
          </p:nvPr>
        </p:nvSpPr>
        <p:spPr>
          <a:xfrm>
            <a:off x="584200" y="1435100"/>
            <a:ext cx="11018838" cy="3397853"/>
          </a:xfrm>
        </p:spPr>
        <p:txBody>
          <a:bodyPr vert="horz" wrap="square" lIns="0" tIns="0" rIns="0" bIns="0" rtlCol="0" anchor="t">
            <a:spAutoFit/>
          </a:bodyPr>
          <a:lstStyle/>
          <a:p>
            <a:r>
              <a:rPr lang="en-US" sz="2400">
                <a:cs typeface="Segoe UI"/>
              </a:rPr>
              <a:t>54k students -&gt; 1800 courses/quarter -&gt; 12k degrees/annually</a:t>
            </a:r>
          </a:p>
          <a:p>
            <a:r>
              <a:rPr lang="en-US" sz="2400">
                <a:cs typeface="Segoe UI"/>
              </a:rPr>
              <a:t>~500K active users at UW, so everything done at scale</a:t>
            </a:r>
          </a:p>
          <a:p>
            <a:r>
              <a:rPr lang="en-US" sz="2400">
                <a:cs typeface="Segoe UI"/>
              </a:rPr>
              <a:t>Jake </a:t>
            </a:r>
            <a:r>
              <a:rPr lang="en-US" sz="2400" err="1">
                <a:cs typeface="Segoe UI"/>
              </a:rPr>
              <a:t>Nastasiak</a:t>
            </a:r>
            <a:r>
              <a:rPr lang="en-US" sz="2400">
                <a:cs typeface="Segoe UI"/>
              </a:rPr>
              <a:t>, James Morris, Kim Frye, and Brian </a:t>
            </a:r>
            <a:r>
              <a:rPr lang="en-US" sz="2400" err="1">
                <a:cs typeface="Segoe UI"/>
              </a:rPr>
              <a:t>Arkills</a:t>
            </a:r>
            <a:r>
              <a:rPr lang="en-US" sz="2400">
                <a:cs typeface="Segoe UI"/>
              </a:rPr>
              <a:t> work in the central IT organization, which encompasses about half of all IT at UW. Other half are large medical system plus departmental IT.</a:t>
            </a:r>
            <a:endParaRPr lang="en-US" sz="2400"/>
          </a:p>
          <a:p>
            <a:endParaRPr lang="en-US" sz="2400"/>
          </a:p>
          <a:p>
            <a:endParaRPr lang="en-US" sz="2400"/>
          </a:p>
          <a:p>
            <a:endParaRPr lang="en-US"/>
          </a:p>
        </p:txBody>
      </p:sp>
      <p:pic>
        <p:nvPicPr>
          <p:cNvPr id="4" name="Picture 4" descr="A picture containing outdoor, church, night&#10;&#10;Description automatically generated">
            <a:extLst>
              <a:ext uri="{FF2B5EF4-FFF2-40B4-BE49-F238E27FC236}">
                <a16:creationId xmlns:a16="http://schemas.microsoft.com/office/drawing/2014/main" id="{4F4DB3F6-7A5E-4EDD-9959-DBB17E51C08B}"/>
              </a:ext>
            </a:extLst>
          </p:cNvPr>
          <p:cNvPicPr>
            <a:picLocks noChangeAspect="1"/>
          </p:cNvPicPr>
          <p:nvPr/>
        </p:nvPicPr>
        <p:blipFill>
          <a:blip r:embed="rId2"/>
          <a:stretch>
            <a:fillRect/>
          </a:stretch>
        </p:blipFill>
        <p:spPr>
          <a:xfrm>
            <a:off x="4767766" y="4986612"/>
            <a:ext cx="2743200" cy="1543507"/>
          </a:xfrm>
          <a:prstGeom prst="rect">
            <a:avLst/>
          </a:prstGeom>
        </p:spPr>
      </p:pic>
      <p:pic>
        <p:nvPicPr>
          <p:cNvPr id="5" name="Picture 5">
            <a:extLst>
              <a:ext uri="{FF2B5EF4-FFF2-40B4-BE49-F238E27FC236}">
                <a16:creationId xmlns:a16="http://schemas.microsoft.com/office/drawing/2014/main" id="{0EDA029F-10DE-44B5-87E1-3E859D91E2D4}"/>
              </a:ext>
            </a:extLst>
          </p:cNvPr>
          <p:cNvPicPr>
            <a:picLocks noChangeAspect="1"/>
          </p:cNvPicPr>
          <p:nvPr/>
        </p:nvPicPr>
        <p:blipFill>
          <a:blip r:embed="rId3"/>
          <a:stretch>
            <a:fillRect/>
          </a:stretch>
        </p:blipFill>
        <p:spPr>
          <a:xfrm>
            <a:off x="8868937" y="4855761"/>
            <a:ext cx="2743200" cy="1755648"/>
          </a:xfrm>
          <a:prstGeom prst="rect">
            <a:avLst/>
          </a:prstGeom>
        </p:spPr>
      </p:pic>
      <p:pic>
        <p:nvPicPr>
          <p:cNvPr id="6" name="Picture 6" descr="Map&#10;&#10;Description automatically generated">
            <a:extLst>
              <a:ext uri="{FF2B5EF4-FFF2-40B4-BE49-F238E27FC236}">
                <a16:creationId xmlns:a16="http://schemas.microsoft.com/office/drawing/2014/main" id="{FE5E23F1-B577-4EB9-A97D-40E18E67C120}"/>
              </a:ext>
            </a:extLst>
          </p:cNvPr>
          <p:cNvPicPr>
            <a:picLocks noChangeAspect="1"/>
          </p:cNvPicPr>
          <p:nvPr/>
        </p:nvPicPr>
        <p:blipFill>
          <a:blip r:embed="rId4"/>
          <a:stretch>
            <a:fillRect/>
          </a:stretch>
        </p:blipFill>
        <p:spPr>
          <a:xfrm>
            <a:off x="586058" y="4695741"/>
            <a:ext cx="2743200" cy="2075688"/>
          </a:xfrm>
          <a:prstGeom prst="rect">
            <a:avLst/>
          </a:prstGeom>
        </p:spPr>
      </p:pic>
    </p:spTree>
    <p:extLst>
      <p:ext uri="{BB962C8B-B14F-4D97-AF65-F5344CB8AC3E}">
        <p14:creationId xmlns:p14="http://schemas.microsoft.com/office/powerpoint/2010/main" val="301792969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F2D6-2311-43AB-9079-D66FC840194A}"/>
              </a:ext>
            </a:extLst>
          </p:cNvPr>
          <p:cNvSpPr>
            <a:spLocks noGrp="1"/>
          </p:cNvSpPr>
          <p:nvPr>
            <p:ph type="title"/>
          </p:nvPr>
        </p:nvSpPr>
        <p:spPr/>
        <p:txBody>
          <a:bodyPr/>
          <a:lstStyle/>
          <a:p>
            <a:r>
              <a:rPr lang="en-US"/>
              <a:t>Device management before COVID</a:t>
            </a:r>
          </a:p>
        </p:txBody>
      </p:sp>
      <p:sp>
        <p:nvSpPr>
          <p:cNvPr id="3" name="Content Placeholder 2">
            <a:extLst>
              <a:ext uri="{FF2B5EF4-FFF2-40B4-BE49-F238E27FC236}">
                <a16:creationId xmlns:a16="http://schemas.microsoft.com/office/drawing/2014/main" id="{BBDDC296-714E-4D42-ABDC-DEA2BA0A917D}"/>
              </a:ext>
            </a:extLst>
          </p:cNvPr>
          <p:cNvSpPr>
            <a:spLocks noGrp="1"/>
          </p:cNvSpPr>
          <p:nvPr>
            <p:ph sz="quarter" idx="10"/>
          </p:nvPr>
        </p:nvSpPr>
        <p:spPr>
          <a:xfrm>
            <a:off x="584200" y="1435100"/>
            <a:ext cx="11018838" cy="3385542"/>
          </a:xfrm>
        </p:spPr>
        <p:txBody>
          <a:bodyPr vert="horz" wrap="square" lIns="0" tIns="0" rIns="0" bIns="0" rtlCol="0" anchor="t">
            <a:spAutoFit/>
          </a:bodyPr>
          <a:lstStyle/>
          <a:p>
            <a:r>
              <a:rPr lang="en-US">
                <a:ea typeface="+mn-lt"/>
                <a:cs typeface="+mn-lt"/>
              </a:rPr>
              <a:t>Device management responsibility distributed across units</a:t>
            </a:r>
          </a:p>
          <a:p>
            <a:r>
              <a:rPr lang="en-US">
                <a:ea typeface="+mn-lt"/>
                <a:cs typeface="+mn-lt"/>
              </a:rPr>
              <a:t>Cost-recovery device </a:t>
            </a:r>
            <a:r>
              <a:rPr lang="en-US" err="1">
                <a:ea typeface="+mn-lt"/>
                <a:cs typeface="+mn-lt"/>
              </a:rPr>
              <a:t>mgmt</a:t>
            </a:r>
            <a:r>
              <a:rPr lang="en-US">
                <a:ea typeface="+mn-lt"/>
                <a:cs typeface="+mn-lt"/>
              </a:rPr>
              <a:t> service </a:t>
            </a:r>
            <a:r>
              <a:rPr lang="en-US">
                <a:cs typeface="Segoe UI"/>
              </a:rPr>
              <a:t>provided centrally for about 3k</a:t>
            </a:r>
            <a:endParaRPr lang="en-US"/>
          </a:p>
          <a:p>
            <a:r>
              <a:rPr lang="en-US">
                <a:ea typeface="+mn-lt"/>
                <a:cs typeface="+mn-lt"/>
              </a:rPr>
              <a:t>~20k devices joined to central AD … there are other ADs</a:t>
            </a:r>
            <a:endParaRPr lang="en-US">
              <a:cs typeface="Segoe UI"/>
            </a:endParaRPr>
          </a:p>
          <a:p>
            <a:r>
              <a:rPr lang="en-US">
                <a:cs typeface="Segoe UI"/>
              </a:rPr>
              <a:t>Some units leverage SCCM + GP, most others only group policy</a:t>
            </a:r>
          </a:p>
          <a:p>
            <a:r>
              <a:rPr lang="en-US">
                <a:cs typeface="Segoe UI"/>
              </a:rPr>
              <a:t>Most units use MDT or OSD for Windows device builds</a:t>
            </a:r>
            <a:endParaRPr lang="en-US"/>
          </a:p>
          <a:p>
            <a:pPr lvl="1"/>
            <a:r>
              <a:rPr lang="en-US">
                <a:cs typeface="Segoe UI"/>
              </a:rPr>
              <a:t>Both of which require line-of-sight network access ...</a:t>
            </a:r>
            <a:endParaRPr lang="en-US"/>
          </a:p>
          <a:p>
            <a:endParaRPr lang="en-US"/>
          </a:p>
        </p:txBody>
      </p:sp>
    </p:spTree>
    <p:extLst>
      <p:ext uri="{BB962C8B-B14F-4D97-AF65-F5344CB8AC3E}">
        <p14:creationId xmlns:p14="http://schemas.microsoft.com/office/powerpoint/2010/main" val="587705442"/>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__PE_POLL_EMBED_ID" val="ebae309f-ce15-411a-a0a2-dc1106cb4502"/>
</p:tagLst>
</file>

<file path=ppt/tags/tag2.xml><?xml version="1.0" encoding="utf-8"?>
<p:tagLst xmlns:a="http://schemas.openxmlformats.org/drawingml/2006/main" xmlns:r="http://schemas.openxmlformats.org/officeDocument/2006/relationships" xmlns:p="http://schemas.openxmlformats.org/presentationml/2006/main">
  <p:tag name="__PE_POLL_EMBED_ID" val="a748910d-b3e6-4b99-862f-8d2f36b29467"/>
</p:tagLst>
</file>

<file path=ppt/tags/tag3.xml><?xml version="1.0" encoding="utf-8"?>
<p:tagLst xmlns:a="http://schemas.openxmlformats.org/drawingml/2006/main" xmlns:r="http://schemas.openxmlformats.org/officeDocument/2006/relationships" xmlns:p="http://schemas.openxmlformats.org/presentationml/2006/main">
  <p:tag name="__PE_POLL_EMBED_ID" val="5f45ca0c-ac6b-4579-83a7-286048dea594"/>
</p:tagLst>
</file>

<file path=ppt/tags/tag4.xml><?xml version="1.0" encoding="utf-8"?>
<p:tagLst xmlns:a="http://schemas.openxmlformats.org/drawingml/2006/main" xmlns:r="http://schemas.openxmlformats.org/officeDocument/2006/relationships" xmlns:p="http://schemas.openxmlformats.org/presentationml/2006/main">
  <p:tag name="__PE_POLL_EMBED_ID" val="4a1c22ad-f49d-4775-8b59-be5da1cc7178"/>
</p:tagLst>
</file>

<file path=ppt/theme/theme1.xml><?xml version="1.0" encoding="utf-8"?>
<a:theme xmlns:a="http://schemas.openxmlformats.org/drawingml/2006/main" name="9-51151_Build_White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Microsoft_Build_Digital_Event_Template_v06  -  Read-Only" id="{BC926E9A-C8A7-43F1-98BA-034D805634A8}" vid="{A334195C-1A10-4ACA-9CCA-61AA9A075410}"/>
    </a:ext>
  </a:extLst>
</a:theme>
</file>

<file path=ppt/theme/theme2.xml><?xml version="1.0" encoding="utf-8"?>
<a:theme xmlns:a="http://schemas.openxmlformats.org/drawingml/2006/main" name="9-51151_Build_Light_Gray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_Build_Digital_Event_Template_v06  -  Read-Only" id="{BC926E9A-C8A7-43F1-98BA-034D805634A8}" vid="{BD7A2C5E-0730-40D7-9DC5-355B0D0791FE}"/>
    </a:ext>
  </a:extLst>
</a:theme>
</file>

<file path=ppt/theme/theme3.xml><?xml version="1.0" encoding="utf-8"?>
<a:theme xmlns:a="http://schemas.openxmlformats.org/drawingml/2006/main" name="9-51151_Build_Black_Template">
  <a:themeElements>
    <a:clrScheme name="MBAS_Dark">
      <a:dk1>
        <a:srgbClr val="000000"/>
      </a:dk1>
      <a:lt1>
        <a:srgbClr val="FFFFFF"/>
      </a:lt1>
      <a:dk2>
        <a:srgbClr val="243A5E"/>
      </a:dk2>
      <a:lt2>
        <a:srgbClr val="E6E6E6"/>
      </a:lt2>
      <a:accent1>
        <a:srgbClr val="50E6FF"/>
      </a:accent1>
      <a:accent2>
        <a:srgbClr val="0078D4"/>
      </a:accent2>
      <a:accent3>
        <a:srgbClr val="D83B01"/>
      </a:accent3>
      <a:accent4>
        <a:srgbClr val="FF9349"/>
      </a:accent4>
      <a:accent5>
        <a:srgbClr val="8661C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_Build_Digital_Event_Template_v06  -  Read-Only" id="{BC926E9A-C8A7-43F1-98BA-034D805634A8}" vid="{76568E6A-6B4D-4D7A-898C-B789C922A100}"/>
    </a:ext>
  </a:extLst>
</a:theme>
</file>

<file path=ppt/theme/theme4.xml><?xml version="1.0" encoding="utf-8"?>
<a:theme xmlns:a="http://schemas.openxmlformats.org/drawingml/2006/main" name="MSFT_Org_ID_Template">
  <a:themeElements>
    <a:clrScheme name="OSG DR">
      <a:dk1>
        <a:srgbClr val="000000"/>
      </a:dk1>
      <a:lt1>
        <a:srgbClr val="FFFFFF"/>
      </a:lt1>
      <a:dk2>
        <a:srgbClr val="404040"/>
      </a:dk2>
      <a:lt2>
        <a:srgbClr val="D2D2D2"/>
      </a:lt2>
      <a:accent1>
        <a:srgbClr val="0070C0"/>
      </a:accent1>
      <a:accent2>
        <a:srgbClr val="D83B01"/>
      </a:accent2>
      <a:accent3>
        <a:srgbClr val="0072C6"/>
      </a:accent3>
      <a:accent4>
        <a:srgbClr val="505050"/>
      </a:accent4>
      <a:accent5>
        <a:srgbClr val="BA141A"/>
      </a:accent5>
      <a:accent6>
        <a:srgbClr val="9B4F96"/>
      </a:accent6>
      <a:hlink>
        <a:srgbClr val="008272"/>
      </a:hlink>
      <a:folHlink>
        <a:srgbClr val="737373"/>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solidFill>
              <a:schemeClr val="bg1"/>
            </a:solidFill>
            <a:latin typeface="Segoe UI Semilight" panose="020B0402040204020203" pitchFamily="34" charset="0"/>
            <a:cs typeface="Segoe UI Semilight" panose="020B0402040204020203" pitchFamily="34" charset="0"/>
          </a:defRPr>
        </a:defPPr>
      </a:lstStyle>
    </a:txDef>
  </a:objectDefaults>
  <a:extraClrSchemeLst/>
  <a:extLst>
    <a:ext uri="{05A4C25C-085E-4340-85A3-A5531E510DB2}">
      <thm15:themeFamily xmlns:thm15="http://schemas.microsoft.com/office/thememl/2012/main" name="One_Marketing_Template_Purple_16x9.potx" id="{451F212E-79F4-4A52-8A42-299D44797F65}" vid="{BA4F296A-0222-46A3-AEB2-6BB238BE0120}"/>
    </a:ext>
  </a:extLst>
</a:theme>
</file>

<file path=ppt/theme/theme5.xml><?xml version="1.0" encoding="utf-8"?>
<a:theme xmlns:a="http://schemas.openxmlformats.org/drawingml/2006/main" name="1_9-51151_Build_White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Microsoft_Build_Digital_Event_Template_v06.potx" id="{17C79C83-DA9A-4732-BE22-B24D85D72D7A}" vid="{0CF8668E-9624-458F-94E5-524990C8E3A0}"/>
    </a:ext>
  </a:extLst>
</a:theme>
</file>

<file path=ppt/theme/theme6.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AutoTags xmlns="22edae39-e8c6-473e-874b-4d251a5fc826" xsi:nil="true"/>
    <MediaServiceGenerationTime xmlns="22edae39-e8c6-473e-874b-4d251a5fc826" xsi:nil="true"/>
    <MediaServiceOCR xmlns="22edae39-e8c6-473e-874b-4d251a5fc826" xsi:nil="true"/>
    <MediaServiceEventHashCode xmlns="22edae39-e8c6-473e-874b-4d251a5fc826" xsi:nil="true"/>
    <SharedWithUsers xmlns="16d1eb5f-304d-45a4-b09f-37f56ef60d6b">
      <UserInfo>
        <DisplayName>Danny Guillory</DisplayName>
        <AccountId>86</AccountId>
        <AccountType/>
      </UserInfo>
    </SharedWithUsers>
    <_ip_UnifiedCompliancePolicyUIAction xmlns="http://schemas.microsoft.com/sharepoint/v3" xsi:nil="true"/>
    <lcf76f155ced4ddcb4097134ff3c332f xmlns="22edae39-e8c6-473e-874b-4d251a5fc826">
      <Terms xmlns="http://schemas.microsoft.com/office/infopath/2007/PartnerControls"/>
    </lcf76f155ced4ddcb4097134ff3c332f>
    <MediaServiceMetadata xmlns="22edae39-e8c6-473e-874b-4d251a5fc826" xsi:nil="true"/>
    <MediaServiceFastMetadata xmlns="22edae39-e8c6-473e-874b-4d251a5fc826" xsi:nil="true"/>
    <MediaServiceKeyPoints xmlns="22edae39-e8c6-473e-874b-4d251a5fc826" xsi:nil="true"/>
    <_ip_UnifiedCompliancePolicyProperties xmlns="http://schemas.microsoft.com/sharepoint/v3" xsi:nil="true"/>
    <MediaServiceAutoKeyPoints xmlns="22edae39-e8c6-473e-874b-4d251a5fc826" xsi:nil="true"/>
    <MediaServiceDateTaken xmlns="22edae39-e8c6-473e-874b-4d251a5fc826" xsi:nil="true"/>
    <TaxCatchAll xmlns="230e9df3-be65-4c73-a93b-d1236ebd677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D6E1FE91F4BF429224E9F653609599" ma:contentTypeVersion="16" ma:contentTypeDescription="Create a new document." ma:contentTypeScope="" ma:versionID="91ecfdc2be89b3fc2405b000bcf4b1d3">
  <xsd:schema xmlns:xsd="http://www.w3.org/2001/XMLSchema" xmlns:xs="http://www.w3.org/2001/XMLSchema" xmlns:p="http://schemas.microsoft.com/office/2006/metadata/properties" xmlns:ns1="http://schemas.microsoft.com/sharepoint/v3" xmlns:ns2="22edae39-e8c6-473e-874b-4d251a5fc826" xmlns:ns3="230e9df3-be65-4c73-a93b-d1236ebd677e" xmlns:ns4="16d1eb5f-304d-45a4-b09f-37f56ef60d6b" targetNamespace="http://schemas.microsoft.com/office/2006/metadata/properties" ma:root="true" ma:fieldsID="bd9d72048e8e23ef0634af5cb8afdb7a" ns1:_="" ns2:_="" ns3:_="" ns4:_="">
    <xsd:import namespace="http://schemas.microsoft.com/sharepoint/v3"/>
    <xsd:import namespace="22edae39-e8c6-473e-874b-4d251a5fc826"/>
    <xsd:import namespace="230e9df3-be65-4c73-a93b-d1236ebd677e"/>
    <xsd:import namespace="16d1eb5f-304d-45a4-b09f-37f56ef60d6b"/>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4:SharedWithUsers" minOccurs="0"/>
                <xsd:element ref="ns4: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edae39-e8c6-473e-874b-4d251a5fc8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false">
      <xsd:simpleType>
        <xsd:restriction base="dms:Note"/>
      </xsd:simpleType>
    </xsd:element>
    <xsd:element name="MediaServiceFastMetadata" ma:index="9" nillable="true" ma:displayName="MediaServiceFastMetadata" ma:hidden="true" ma:internalName="MediaServiceFastMetadata" ma:readOnly="false">
      <xsd:simpleType>
        <xsd:restriction base="dms:Note"/>
      </xsd:simpleType>
    </xsd:element>
    <xsd:element name="MediaServiceAutoTags" ma:index="12" nillable="true" ma:displayName="Tags" ma:internalName="MediaServiceAutoTags" ma:readOnly="false">
      <xsd:simpleType>
        <xsd:restriction base="dms:Text"/>
      </xsd:simpleType>
    </xsd:element>
    <xsd:element name="MediaServiceOCR" ma:index="13" nillable="true" ma:displayName="Extracted Text" ma:internalName="MediaServiceOCR" ma:readOnly="false">
      <xsd:simpleType>
        <xsd:restriction base="dms:Note">
          <xsd:maxLength value="255"/>
        </xsd:restriction>
      </xsd:simpleType>
    </xsd:element>
    <xsd:element name="MediaServiceGenerationTime" ma:index="14" nillable="true" ma:displayName="MediaServiceGenerationTime" ma:hidden="true" ma:internalName="MediaServiceGenerationTime" ma:readOnly="false">
      <xsd:simpleType>
        <xsd:restriction base="dms:Text"/>
      </xsd:simpleType>
    </xsd:element>
    <xsd:element name="MediaServiceEventHashCode" ma:index="15" nillable="true" ma:displayName="MediaServiceEventHashCode" ma:hidden="true" ma:internalName="MediaServiceEventHashCode" ma:readOnly="false">
      <xsd:simpleType>
        <xsd:restriction base="dms:Text"/>
      </xsd:simpleType>
    </xsd:element>
    <xsd:element name="MediaServiceAutoKeyPoints" ma:index="16" nillable="true" ma:displayName="MediaServiceAutoKeyPoints" ma:hidden="true" ma:internalName="MediaServiceAutoKeyPoints" ma:readOnly="fals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lcf76f155ced4ddcb4097134ff3c332f" ma:index="19"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element name="MediaServiceDateTaken" ma:index="23" nillable="true" ma:displayName="MediaServiceDateTaken" ma:hidden="true" ma:internalName="MediaServiceDateTake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35176f9-5fd4-474f-9f85-2d9c1bbd9961}" ma:internalName="TaxCatchAll" ma:showField="CatchAllData" ma:web="16d1eb5f-304d-45a4-b09f-37f56ef60d6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d1eb5f-304d-45a4-b09f-37f56ef60d6b"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2006/documentManagement/types"/>
    <ds:schemaRef ds:uri="16d1eb5f-304d-45a4-b09f-37f56ef60d6b"/>
    <ds:schemaRef ds:uri="http://www.w3.org/XML/1998/namespace"/>
    <ds:schemaRef ds:uri="22edae39-e8c6-473e-874b-4d251a5fc826"/>
    <ds:schemaRef ds:uri="http://purl.org/dc/dcmitype/"/>
    <ds:schemaRef ds:uri="230e9df3-be65-4c73-a93b-d1236ebd677e"/>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schemas.microsoft.com/sharepoint/v3"/>
    <ds:schemaRef ds:uri="http://purl.org/dc/elements/1.1/"/>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0A1BBE46-214C-441E-8BD2-38A5C6A80C85}">
  <ds:schemaRefs>
    <ds:schemaRef ds:uri="16d1eb5f-304d-45a4-b09f-37f56ef60d6b"/>
    <ds:schemaRef ds:uri="22edae39-e8c6-473e-874b-4d251a5fc826"/>
    <ds:schemaRef ds:uri="230e9df3-be65-4c73-a93b-d1236ebd67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1916</Words>
  <Application>Microsoft Office PowerPoint</Application>
  <PresentationFormat>Widescreen</PresentationFormat>
  <Paragraphs>147</Paragraphs>
  <Slides>22</Slides>
  <Notes>11</Notes>
  <HiddenSlides>1</HiddenSlides>
  <MMClips>0</MMClips>
  <ScaleCrop>false</ScaleCrop>
  <HeadingPairs>
    <vt:vector size="4" baseType="variant">
      <vt:variant>
        <vt:lpstr>Theme</vt:lpstr>
      </vt:variant>
      <vt:variant>
        <vt:i4>6</vt:i4>
      </vt:variant>
      <vt:variant>
        <vt:lpstr>Slide Titles</vt:lpstr>
      </vt:variant>
      <vt:variant>
        <vt:i4>22</vt:i4>
      </vt:variant>
    </vt:vector>
  </HeadingPairs>
  <TitlesOfParts>
    <vt:vector size="28" baseType="lpstr">
      <vt:lpstr>9-51151_Build_White_Template</vt:lpstr>
      <vt:lpstr>9-51151_Build_Light_Gray_Template</vt:lpstr>
      <vt:lpstr>9-51151_Build_Black_Template</vt:lpstr>
      <vt:lpstr>MSFT_Org_ID_Template</vt:lpstr>
      <vt:lpstr>1_9-51151_Build_White_Template</vt:lpstr>
      <vt:lpstr>White Template</vt:lpstr>
      <vt:lpstr>Intune for Education Customer Success Story</vt:lpstr>
      <vt:lpstr>Everyone’s Welcome</vt:lpstr>
      <vt:lpstr>Microsoft Code of Conduct</vt:lpstr>
      <vt:lpstr>Let's Get Started</vt:lpstr>
      <vt:lpstr>PowerPoint Presentation</vt:lpstr>
      <vt:lpstr>PowerPoint Presentation</vt:lpstr>
      <vt:lpstr>Autopilot and Intune Growth</vt:lpstr>
      <vt:lpstr>Introducing University of Washington</vt:lpstr>
      <vt:lpstr>Device management before COVID</vt:lpstr>
      <vt:lpstr>Goals &amp; Solution Summary</vt:lpstr>
      <vt:lpstr>Scope</vt:lpstr>
      <vt:lpstr>Implementation</vt:lpstr>
      <vt:lpstr>Autopilot Hybrid Join</vt:lpstr>
      <vt:lpstr>Obstacles</vt:lpstr>
      <vt:lpstr>Results and moving forward</vt:lpstr>
      <vt:lpstr>Questions?</vt:lpstr>
      <vt:lpstr>PowerPoint Presentation</vt:lpstr>
      <vt:lpstr>PowerPoint Presentation</vt:lpstr>
      <vt:lpstr>Thank you! We appreciate your time with us!      </vt:lpstr>
      <vt:lpstr>PowerPoint Presentation</vt:lpstr>
      <vt:lpstr>PowerPoint Presentation</vt:lpstr>
      <vt:lpstr>Captions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Ask the XXX Experts</dc:title>
  <dc:creator>Cathy Moya</dc:creator>
  <cp:lastModifiedBy>Liz Cox</cp:lastModifiedBy>
  <cp:revision>2</cp:revision>
  <dcterms:created xsi:type="dcterms:W3CDTF">2020-09-29T18:35:29Z</dcterms:created>
  <dcterms:modified xsi:type="dcterms:W3CDTF">2021-03-23T20:54:11Z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0x01010035D6E1FE91F4BF429224E9F653609599</vt:lpwstr>
  </property>
  <property fmtid="{D5CDD505-2E9C-101B-9397-08002B2CF9AE}" pid="3" name="MediaServiceAITags">
    <vt:lpwstr/>
  </property>
</Properties>
</file>