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7" r:id="rId2"/>
    <p:sldId id="256" r:id="rId3"/>
    <p:sldId id="259" r:id="rId4"/>
    <p:sldId id="290" r:id="rId5"/>
    <p:sldId id="341" r:id="rId6"/>
    <p:sldId id="260" r:id="rId7"/>
    <p:sldId id="343" r:id="rId8"/>
    <p:sldId id="295" r:id="rId9"/>
    <p:sldId id="296" r:id="rId10"/>
    <p:sldId id="344" r:id="rId11"/>
    <p:sldId id="261" r:id="rId12"/>
    <p:sldId id="297" r:id="rId13"/>
    <p:sldId id="298" r:id="rId14"/>
    <p:sldId id="262" r:id="rId15"/>
    <p:sldId id="263" r:id="rId16"/>
    <p:sldId id="351" r:id="rId17"/>
    <p:sldId id="329" r:id="rId18"/>
    <p:sldId id="350" r:id="rId19"/>
    <p:sldId id="264" r:id="rId20"/>
    <p:sldId id="300" r:id="rId21"/>
    <p:sldId id="302" r:id="rId22"/>
    <p:sldId id="265" r:id="rId23"/>
    <p:sldId id="303" r:id="rId24"/>
    <p:sldId id="304" r:id="rId25"/>
    <p:sldId id="330" r:id="rId26"/>
    <p:sldId id="266" r:id="rId27"/>
    <p:sldId id="306" r:id="rId28"/>
    <p:sldId id="332" r:id="rId29"/>
    <p:sldId id="307" r:id="rId30"/>
    <p:sldId id="308" r:id="rId31"/>
    <p:sldId id="309" r:id="rId32"/>
    <p:sldId id="267" r:id="rId33"/>
    <p:sldId id="268" r:id="rId34"/>
    <p:sldId id="311" r:id="rId35"/>
    <p:sldId id="269" r:id="rId36"/>
    <p:sldId id="270" r:id="rId37"/>
    <p:sldId id="331" r:id="rId38"/>
    <p:sldId id="312" r:id="rId39"/>
    <p:sldId id="271" r:id="rId40"/>
    <p:sldId id="313" r:id="rId41"/>
    <p:sldId id="272" r:id="rId42"/>
    <p:sldId id="273" r:id="rId43"/>
    <p:sldId id="333" r:id="rId44"/>
    <p:sldId id="274" r:id="rId45"/>
    <p:sldId id="353" r:id="rId46"/>
    <p:sldId id="316" r:id="rId47"/>
    <p:sldId id="275" r:id="rId48"/>
    <p:sldId id="352" r:id="rId49"/>
    <p:sldId id="319" r:id="rId50"/>
    <p:sldId id="320" r:id="rId51"/>
    <p:sldId id="336" r:id="rId52"/>
    <p:sldId id="276" r:id="rId53"/>
    <p:sldId id="277" r:id="rId54"/>
    <p:sldId id="322" r:id="rId55"/>
    <p:sldId id="278" r:id="rId56"/>
    <p:sldId id="337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326" r:id="rId66"/>
    <p:sldId id="287" r:id="rId67"/>
    <p:sldId id="327" r:id="rId68"/>
    <p:sldId id="288" r:id="rId69"/>
    <p:sldId id="346" r:id="rId70"/>
    <p:sldId id="347" r:id="rId71"/>
    <p:sldId id="348" r:id="rId72"/>
    <p:sldId id="349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A8"/>
    <a:srgbClr val="E9EF74"/>
    <a:srgbClr val="980000"/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21602-53DB-B141-A031-07DCD953A4D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33F75-5237-0248-940B-B07A47B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Doing the impossible:</a:t>
            </a:r>
            <a:r>
              <a:rPr lang="en-US" baseline="0" dirty="0" smtClean="0"/>
              <a:t> Fitting 33 fit into 45!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3F75-5237-0248-940B-B07A47B9A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apps like this accordion menu, slideshow controller, and carousel widget involve content that changes based on user behavior (typically hovering or clicking with a mouse). ARIA is needed in order to make these sorts of features accessible.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3F75-5237-0248-940B-B07A47B9A3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Audience-contributed bonus tip!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3F75-5237-0248-940B-B07A47B9A3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audience-contributed bonus tip!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3F75-5237-0248-940B-B07A47B9A3D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Wow! Yet another </a:t>
            </a:r>
            <a:r>
              <a:rPr lang="en-US" dirty="0" smtClean="0"/>
              <a:t>audience-contributed bonus tip!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3F75-5237-0248-940B-B07A47B9A3D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7152-C9C2-2647-83C1-0D6EA222E918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37B5-E426-1A4E-BD6B-CAF659C2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w.edu/accessibility/pdf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tml5accessibility.com/tests/landmark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a.im/ahg2011" TargetMode="External"/><Relationship Id="rId4" Type="http://schemas.openxmlformats.org/officeDocument/2006/relationships/hyperlink" Target="https://developer.mozilla.org/en/aria" TargetMode="External"/><Relationship Id="rId5" Type="http://schemas.openxmlformats.org/officeDocument/2006/relationships/hyperlink" Target="http://html5accessibility.com" TargetMode="External"/><Relationship Id="rId6" Type="http://schemas.openxmlformats.org/officeDocument/2006/relationships/hyperlink" Target="http://oaa-accessibility.org/examp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3.org/TR/wai-ari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illthompson.com" TargetMode="External"/><Relationship Id="rId4" Type="http://schemas.openxmlformats.org/officeDocument/2006/relationships/hyperlink" Target="http://uw.edu/accesscomputing/tips" TargetMode="External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ft@uw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2.xml"/><Relationship Id="rId6" Type="http://schemas.openxmlformats.org/officeDocument/2006/relationships/hyperlink" Target="http://terrillthompson.com/blog/30" TargetMode="External"/><Relationship Id="rId7" Type="http://schemas.openxmlformats.org/officeDocument/2006/relationships/image" Target="../media/image2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ciellogroup.com/resources/contrast-analyser.html" TargetMode="External"/><Relationship Id="rId3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uicystudio.com/services/readability.php" TargetMode="External"/><Relationship Id="rId3" Type="http://schemas.openxmlformats.org/officeDocument/2006/relationships/hyperlink" Target="http://terrillthompson.com/blog/10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playmedia.com/" TargetMode="External"/><Relationship Id="rId4" Type="http://schemas.openxmlformats.org/officeDocument/2006/relationships/hyperlink" Target="http://www.automaticsync.com/captionsync/" TargetMode="External"/><Relationship Id="rId5" Type="http://schemas.openxmlformats.org/officeDocument/2006/relationships/hyperlink" Target="http://www.docsof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niversalsubtitles.or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steningislearning.org/background_what-is-description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html-alt-techniques/" TargetMode="External"/><Relationship Id="rId3" Type="http://schemas.openxmlformats.org/officeDocument/2006/relationships/hyperlink" Target="http://ncam.wgbh.org/experience_learn/educational_media/stemdx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ncsudesc" TargetMode="External"/><Relationship Id="rId3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ac.osu.edu/examples/jwpc/" TargetMode="External"/><Relationship Id="rId4" Type="http://schemas.openxmlformats.org/officeDocument/2006/relationships/hyperlink" Target="http://ncam.wgbh.org/invent_build/web_multimedia/tools-guidelines/ccplayer" TargetMode="External"/><Relationship Id="rId5" Type="http://schemas.openxmlformats.org/officeDocument/2006/relationships/hyperlink" Target="http://terrillthompson.com/blog/4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ngtailvideo.com/player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aol.com/dhtml_style_guide" TargetMode="External"/><Relationship Id="rId3" Type="http://schemas.openxmlformats.org/officeDocument/2006/relationships/hyperlink" Target="http://terrillthompson.com/blog/202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micro.com/Window-Eyes/" TargetMode="External"/><Relationship Id="rId4" Type="http://schemas.openxmlformats.org/officeDocument/2006/relationships/hyperlink" Target="http://www.nvda-project.org" TargetMode="External"/><Relationship Id="rId5" Type="http://schemas.openxmlformats.org/officeDocument/2006/relationships/hyperlink" Target="http://www.apple.com/accessibility/voiceov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eedomscientific.com/products/fs/jaws-product-page.asp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a.im/survey4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drupal.org/node/66383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use.edu/groups/itaccess" TargetMode="External"/><Relationship Id="rId3" Type="http://schemas.openxmlformats.org/officeDocument/2006/relationships/hyperlink" Target="http://athenpro.org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45 rpm vinyl rec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85" y="1719340"/>
            <a:ext cx="2728101" cy="2830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013220" y="2586763"/>
            <a:ext cx="161927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</a:rPr>
              <a:t>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 descr="Image of 33 rpm vinyl reco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0" y="918902"/>
            <a:ext cx="4927465" cy="46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46" y="1142053"/>
            <a:ext cx="8229600" cy="1143000"/>
          </a:xfrm>
        </p:spPr>
        <p:txBody>
          <a:bodyPr/>
          <a:lstStyle/>
          <a:p>
            <a:r>
              <a:rPr lang="en-US" dirty="0" smtClean="0"/>
              <a:t>Speaking of PDF…</a:t>
            </a:r>
            <a:endParaRPr lang="en-US" dirty="0"/>
          </a:p>
        </p:txBody>
      </p:sp>
      <p:pic>
        <p:nvPicPr>
          <p:cNvPr id="4" name="Picture 1" descr="Adobe PDF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9" y="2575166"/>
            <a:ext cx="1654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Create accessible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all PDFs are equal: </a:t>
            </a:r>
          </a:p>
          <a:p>
            <a:pPr lvl="1"/>
            <a:r>
              <a:rPr lang="en-US" dirty="0" smtClean="0"/>
              <a:t>Image PDFs</a:t>
            </a:r>
          </a:p>
          <a:p>
            <a:pPr lvl="1"/>
            <a:r>
              <a:rPr lang="en-US" dirty="0" smtClean="0"/>
              <a:t>PDFs with text, but no structure </a:t>
            </a:r>
          </a:p>
          <a:p>
            <a:pPr lvl="1"/>
            <a:r>
              <a:rPr lang="en-US" dirty="0" smtClean="0"/>
              <a:t>Tagged PDF (the only accessible type)</a:t>
            </a:r>
          </a:p>
          <a:p>
            <a:r>
              <a:rPr lang="en-US" dirty="0" smtClean="0"/>
              <a:t>Can create an accessible PDF from scratch </a:t>
            </a:r>
          </a:p>
          <a:p>
            <a:pPr lvl="1"/>
            <a:r>
              <a:rPr lang="en-US" dirty="0" smtClean="0"/>
              <a:t>Using a tool that supports tagged PDF (e.g., Word)</a:t>
            </a:r>
          </a:p>
          <a:p>
            <a:pPr lvl="1"/>
            <a:r>
              <a:rPr lang="en-US" dirty="0" smtClean="0"/>
              <a:t>Save as tagged PDF</a:t>
            </a:r>
          </a:p>
          <a:p>
            <a:r>
              <a:rPr lang="en-US" dirty="0" smtClean="0"/>
              <a:t>Can fix an inaccessible PDF using Adobe Acrobat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PDF in Acrobat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Convert to text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tags to document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Touch up reading order, </a:t>
            </a:r>
            <a:br>
              <a:rPr lang="en-US" dirty="0" smtClean="0"/>
            </a:br>
            <a:r>
              <a:rPr lang="en-US" dirty="0" smtClean="0"/>
              <a:t>add alt text to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Check/correct headings and other tags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links from URLs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document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an accessibility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PDF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http://uw.edu/accessibility/pdf.html</a:t>
            </a:r>
            <a:endParaRPr lang="en-US" dirty="0" smtClean="0"/>
          </a:p>
          <a:p>
            <a:r>
              <a:rPr lang="en-US" dirty="0" smtClean="0"/>
              <a:t>Includes workflows for:</a:t>
            </a:r>
          </a:p>
          <a:p>
            <a:pPr lvl="1"/>
            <a:r>
              <a:rPr lang="en-US" dirty="0" smtClean="0"/>
              <a:t>Making a PDF accessible from scratch</a:t>
            </a:r>
          </a:p>
          <a:p>
            <a:pPr lvl="1"/>
            <a:r>
              <a:rPr lang="en-US" dirty="0" smtClean="0"/>
              <a:t>Exporting from Word to tagged PDF</a:t>
            </a:r>
          </a:p>
          <a:p>
            <a:pPr lvl="1"/>
            <a:r>
              <a:rPr lang="en-US" dirty="0" smtClean="0"/>
              <a:t>Repairing an inaccessible PDF using Acrobat Pro</a:t>
            </a:r>
          </a:p>
          <a:p>
            <a:pPr lvl="1"/>
            <a:r>
              <a:rPr lang="en-US" dirty="0" smtClean="0"/>
              <a:t>Repairing inaccessible PDF forms using Acrobat Pro</a:t>
            </a:r>
          </a:p>
          <a:p>
            <a:pPr lvl="1"/>
            <a:r>
              <a:rPr lang="en-US" dirty="0" smtClean="0"/>
              <a:t>Creating accessible PDF forms using Acrobat Pro</a:t>
            </a:r>
          </a:p>
          <a:p>
            <a:pPr lvl="1"/>
            <a:r>
              <a:rPr lang="en-US" dirty="0"/>
              <a:t>Creating accessible PDF forms using </a:t>
            </a:r>
            <a:r>
              <a:rPr lang="en-US" dirty="0" smtClean="0"/>
              <a:t>LiveCycle Designer</a:t>
            </a:r>
          </a:p>
          <a:p>
            <a:r>
              <a:rPr lang="en-US" dirty="0" smtClean="0"/>
              <a:t>Also includes </a:t>
            </a:r>
            <a:r>
              <a:rPr lang="en-US" i="1" dirty="0" smtClean="0"/>
              <a:t>additional</a:t>
            </a:r>
            <a:r>
              <a:rPr lang="en-US" dirty="0" smtClean="0"/>
              <a:t> resources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5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Know when to use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5157" cy="3015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PDF is great for documents where: </a:t>
            </a:r>
          </a:p>
          <a:p>
            <a:r>
              <a:rPr lang="en-US" dirty="0" smtClean="0"/>
              <a:t>Appearance is critical. Document must be the same across all platforms. </a:t>
            </a:r>
          </a:p>
          <a:p>
            <a:r>
              <a:rPr lang="en-US" dirty="0" smtClean="0"/>
              <a:t>Security is critical. Document requires encryption, digital signatures, watermarks, etc.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2940" y="4717073"/>
            <a:ext cx="7641478" cy="1415772"/>
          </a:xfrm>
          <a:prstGeom prst="rect">
            <a:avLst/>
          </a:prstGeom>
          <a:ln w="66675" cmpd="sng">
            <a:solidFill>
              <a:schemeClr val="accent4"/>
            </a:solidFill>
          </a:ln>
        </p:spPr>
        <p:txBody>
          <a:bodyPr wrap="square" lIns="274320" tIns="274320" rIns="274320" bIns="274320">
            <a:spAutoFit/>
          </a:bodyPr>
          <a:lstStyle/>
          <a:p>
            <a:r>
              <a:rPr lang="en-US" sz="2800" dirty="0" smtClean="0"/>
              <a:t>For many documents, HTML may be a better choice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92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Use ARIA</a:t>
            </a:r>
            <a:endParaRPr lang="en-US" dirty="0"/>
          </a:p>
        </p:txBody>
      </p:sp>
      <p:pic>
        <p:nvPicPr>
          <p:cNvPr id="6" name="Picture 5" descr="slideshow_wid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81" y="1703848"/>
            <a:ext cx="3023440" cy="1486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392" y="1600201"/>
            <a:ext cx="7550334" cy="63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ARIA = Accessible Rich Internet Applications</a:t>
            </a:r>
          </a:p>
          <a:p>
            <a:endParaRPr lang="en-US" dirty="0" smtClean="0"/>
          </a:p>
        </p:txBody>
      </p:sp>
      <p:pic>
        <p:nvPicPr>
          <p:cNvPr id="8" name="Picture 7" descr="Screen shot of a carousel widg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4" y="2820717"/>
            <a:ext cx="6524253" cy="3394120"/>
          </a:xfrm>
          <a:prstGeom prst="rect">
            <a:avLst/>
          </a:prstGeom>
        </p:spPr>
      </p:pic>
      <p:pic>
        <p:nvPicPr>
          <p:cNvPr id="7" name="Picture 6" descr="Screen shot of an accordion me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4" y="2411480"/>
            <a:ext cx="3175882" cy="41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ARIA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30" y="1600200"/>
            <a:ext cx="7989813" cy="1296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Communicates roles, states, and properties of interface elements to assistive technologies. Answers questions like:</a:t>
            </a:r>
          </a:p>
          <a:p>
            <a:pPr lvl="1"/>
            <a:r>
              <a:rPr lang="en-US" dirty="0" smtClean="0"/>
              <a:t>What is this? </a:t>
            </a:r>
          </a:p>
          <a:p>
            <a:pPr lvl="1"/>
            <a:r>
              <a:rPr lang="en-US" dirty="0" smtClean="0"/>
              <a:t>How do I use it? </a:t>
            </a:r>
          </a:p>
          <a:p>
            <a:pPr lvl="1"/>
            <a:r>
              <a:rPr lang="en-US" dirty="0" smtClean="0"/>
              <a:t>Is it on/selected?  </a:t>
            </a:r>
          </a:p>
          <a:p>
            <a:pPr lvl="1"/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158" y="5353641"/>
            <a:ext cx="7989813" cy="1200328"/>
          </a:xfrm>
          <a:prstGeom prst="rect">
            <a:avLst/>
          </a:prstGeom>
          <a:solidFill>
            <a:srgbClr val="F9FFA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&lt;div class="error" role="alert"&gt;</a:t>
            </a:r>
            <a:br>
              <a:rPr lang="en-US" sz="2400" dirty="0" smtClean="0"/>
            </a:br>
            <a:r>
              <a:rPr lang="en-US" sz="2400" dirty="0" smtClean="0"/>
              <a:t>    The email you entered is not valid. Please try again.</a:t>
            </a:r>
            <a:br>
              <a:rPr lang="en-US" sz="2400" dirty="0" smtClean="0"/>
            </a:br>
            <a:r>
              <a:rPr lang="en-US" sz="2400" dirty="0" smtClean="0"/>
              <a:t>&lt;/div&gt;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5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ARIA at its simplest: Landmark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Already well supported by screen readers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http://www.html5accessibility.com/tests/</a:t>
            </a:r>
            <a:r>
              <a:rPr lang="en-US" dirty="0" err="1" smtClean="0">
                <a:hlinkClick r:id="rId2"/>
              </a:rPr>
              <a:t>landmarks.html</a:t>
            </a:r>
            <a:endParaRPr lang="en-US" dirty="0" smtClean="0"/>
          </a:p>
          <a:p>
            <a:r>
              <a:rPr lang="en-US" dirty="0" smtClean="0"/>
              <a:t>role=“banner”</a:t>
            </a:r>
          </a:p>
          <a:p>
            <a:r>
              <a:rPr lang="en-US" dirty="0" smtClean="0"/>
              <a:t>role=“navigation”</a:t>
            </a:r>
          </a:p>
          <a:p>
            <a:r>
              <a:rPr lang="en-US" dirty="0" smtClean="0"/>
              <a:t>role=“main”</a:t>
            </a:r>
          </a:p>
          <a:p>
            <a:r>
              <a:rPr lang="en-US" dirty="0" smtClean="0"/>
              <a:t>role=“search”</a:t>
            </a:r>
          </a:p>
          <a:p>
            <a:r>
              <a:rPr lang="en-US" dirty="0" smtClean="0"/>
              <a:t>role=“form”</a:t>
            </a:r>
          </a:p>
          <a:p>
            <a:r>
              <a:rPr lang="en-US" dirty="0" smtClean="0"/>
              <a:t>role=“complementary” (e.g., sidebar)</a:t>
            </a:r>
          </a:p>
          <a:p>
            <a:r>
              <a:rPr lang="en-US" dirty="0" smtClean="0"/>
              <a:t>role=“</a:t>
            </a:r>
            <a:r>
              <a:rPr lang="en-US" dirty="0" err="1" smtClean="0"/>
              <a:t>contentinfo</a:t>
            </a:r>
            <a:r>
              <a:rPr lang="en-US" dirty="0" smtClean="0"/>
              <a:t>” (e.g., footer)</a:t>
            </a:r>
          </a:p>
          <a:p>
            <a:r>
              <a:rPr lang="en-US" dirty="0" smtClean="0"/>
              <a:t>role=“application” (use with discretion)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Draft W3C spec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http://w3.org/TR/wai-aria</a:t>
            </a:r>
            <a:endParaRPr lang="en-US" dirty="0" smtClean="0"/>
          </a:p>
          <a:p>
            <a:r>
              <a:rPr lang="en-US" dirty="0" err="1" smtClean="0"/>
              <a:t>WebAIM</a:t>
            </a:r>
            <a:r>
              <a:rPr lang="en-US" dirty="0" smtClean="0"/>
              <a:t> slides on ARIA and HTML5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http://weba.im/ahg2011</a:t>
            </a:r>
            <a:endParaRPr lang="en-US" dirty="0" smtClean="0"/>
          </a:p>
          <a:p>
            <a:r>
              <a:rPr lang="en-US" dirty="0" smtClean="0"/>
              <a:t>MDN ARIA site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https://developer.mozilla.org/en/aria</a:t>
            </a:r>
            <a:endParaRPr lang="en-US" dirty="0"/>
          </a:p>
          <a:p>
            <a:r>
              <a:rPr lang="en-US" dirty="0" smtClean="0"/>
              <a:t>HTML5 Accessibility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http://html5accessibility.com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Ajax Alliance: Accessibility Examples</a:t>
            </a:r>
            <a:br>
              <a:rPr lang="en-US" dirty="0"/>
            </a:br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oaa-accessibility.org</a:t>
            </a:r>
            <a:r>
              <a:rPr lang="en-US" dirty="0">
                <a:hlinkClick r:id="rId6"/>
              </a:rPr>
              <a:t>/</a:t>
            </a:r>
            <a:r>
              <a:rPr lang="en-US" dirty="0" smtClean="0">
                <a:hlinkClick r:id="rId6"/>
              </a:rPr>
              <a:t>examples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Add labels to form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55" y="1600201"/>
            <a:ext cx="8229600" cy="139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Explicitly associate labels/prompts with the fields they represent </a:t>
            </a:r>
          </a:p>
        </p:txBody>
      </p:sp>
      <p:pic>
        <p:nvPicPr>
          <p:cNvPr id="5" name="Picture 4" descr="tip6im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31" y="2759467"/>
            <a:ext cx="6745888" cy="1794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685" y="4862428"/>
            <a:ext cx="7595129" cy="830997"/>
          </a:xfrm>
          <a:prstGeom prst="rect">
            <a:avLst/>
          </a:prstGeom>
          <a:solidFill>
            <a:srgbClr val="F9FFA8"/>
          </a:solidFill>
          <a:ln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&lt;label for</a:t>
            </a:r>
            <a:r>
              <a:rPr lang="en-US" sz="2400" dirty="0" smtClean="0"/>
              <a:t>="</a:t>
            </a:r>
            <a:r>
              <a:rPr lang="en-US" sz="2400" dirty="0" err="1" smtClean="0"/>
              <a:t>firstname</a:t>
            </a:r>
            <a:r>
              <a:rPr lang="en-US" sz="2400" dirty="0" smtClean="0"/>
              <a:t>"&gt;</a:t>
            </a:r>
            <a:r>
              <a:rPr lang="en-US" sz="2400" dirty="0"/>
              <a:t>First Name:&lt;/label&gt;</a:t>
            </a:r>
          </a:p>
          <a:p>
            <a:r>
              <a:rPr lang="en-US" sz="2400" dirty="0"/>
              <a:t>&lt;input type</a:t>
            </a:r>
            <a:r>
              <a:rPr lang="en-US" sz="2400" dirty="0" smtClean="0"/>
              <a:t>="text" </a:t>
            </a:r>
            <a:r>
              <a:rPr lang="en-US" sz="2400" dirty="0"/>
              <a:t>name</a:t>
            </a:r>
            <a:r>
              <a:rPr lang="en-US" sz="2400" dirty="0" smtClean="0"/>
              <a:t>="</a:t>
            </a:r>
            <a:r>
              <a:rPr lang="en-US" sz="2400" dirty="0" err="1" smtClean="0"/>
              <a:t>fname</a:t>
            </a:r>
            <a:r>
              <a:rPr lang="en-US" sz="2400" dirty="0" smtClean="0"/>
              <a:t>" </a:t>
            </a:r>
            <a:r>
              <a:rPr lang="en-US" sz="2400" dirty="0"/>
              <a:t>id</a:t>
            </a:r>
            <a:r>
              <a:rPr lang="en-US" sz="2400" dirty="0" smtClean="0"/>
              <a:t>="</a:t>
            </a:r>
            <a:r>
              <a:rPr lang="en-US" sz="2400" dirty="0" err="1" smtClean="0"/>
              <a:t>firstname</a:t>
            </a:r>
            <a:r>
              <a:rPr lang="en-US" sz="2400" dirty="0" smtClean="0"/>
              <a:t>"&gt;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50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8" y="3838460"/>
            <a:ext cx="8537003" cy="286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Terrill Thompson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tft@uw.edu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terrillthompson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http://terrillthompson.com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dirty="0" err="1" smtClean="0">
                <a:solidFill>
                  <a:schemeClr val="tx1"/>
                </a:solidFill>
                <a:hlinkClick r:id="rId4"/>
              </a:rPr>
              <a:t>uw.edu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hlinkClick r:id="rId4"/>
              </a:rPr>
              <a:t>accesscomputing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/tips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ccessComput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249611"/>
            <a:ext cx="2511060" cy="1105788"/>
          </a:xfrm>
          <a:prstGeom prst="rect">
            <a:avLst/>
          </a:prstGeom>
        </p:spPr>
      </p:pic>
      <p:pic>
        <p:nvPicPr>
          <p:cNvPr id="8" name="Picture 7" descr="DO-I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8" y="141184"/>
            <a:ext cx="983800" cy="1218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72" y="1987232"/>
            <a:ext cx="8783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33 ⅓ Web Accessibility Tips</a:t>
            </a:r>
          </a:p>
          <a:p>
            <a:pPr algn="ctr"/>
            <a:r>
              <a:rPr lang="en-US" sz="4400" b="1" dirty="0" smtClean="0"/>
              <a:t>in 45 Minutes</a:t>
            </a:r>
            <a:endParaRPr lang="en-US" sz="4400" b="1" dirty="0"/>
          </a:p>
        </p:txBody>
      </p:sp>
      <p:pic>
        <p:nvPicPr>
          <p:cNvPr id="5" name="Picture 4" descr="University of Washingt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7" y="249610"/>
            <a:ext cx="2317673" cy="11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labels in Dreamweaver</a:t>
            </a:r>
            <a:endParaRPr lang="en-US" dirty="0"/>
          </a:p>
        </p:txBody>
      </p:sp>
      <p:pic>
        <p:nvPicPr>
          <p:cNvPr id="4" name="Picture 3" descr="Screen shot of Input Tag Accessibility Attributes dialog in Dreamwea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74" y="1417638"/>
            <a:ext cx="5160395" cy="50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PDF, use </a:t>
            </a:r>
            <a:r>
              <a:rPr lang="en-US" u="sng" dirty="0" smtClean="0"/>
              <a:t>tooltips</a:t>
            </a:r>
            <a:r>
              <a:rPr lang="en-US" dirty="0" smtClean="0"/>
              <a:t> for labels</a:t>
            </a:r>
            <a:endParaRPr lang="en-US" dirty="0"/>
          </a:p>
        </p:txBody>
      </p:sp>
      <p:pic>
        <p:nvPicPr>
          <p:cNvPr id="4" name="Content Placeholder 3" descr="Screen shot of Text Field Properties dialog in Adobe Acrobat Pro. A tool tip is being added to a form field, which will serve as a label for screen reader us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8" r="-11738"/>
          <a:stretch>
            <a:fillRect/>
          </a:stretch>
        </p:blipFill>
        <p:spPr>
          <a:xfrm>
            <a:off x="0" y="1272491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16342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Group related form fields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15" y="1409030"/>
            <a:ext cx="8229600" cy="171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form fields are logically grouped together (especially radio buttons and checkboxes) non-visual users need access to </a:t>
            </a:r>
            <a:r>
              <a:rPr lang="en-US" i="1" dirty="0" smtClean="0"/>
              <a:t>both</a:t>
            </a:r>
            <a:r>
              <a:rPr lang="en-US" dirty="0" smtClean="0"/>
              <a:t> prompts</a:t>
            </a:r>
          </a:p>
        </p:txBody>
      </p:sp>
      <p:pic>
        <p:nvPicPr>
          <p:cNvPr id="5" name="Picture 4" descr="A set of radio buttons with labels &quot;Computer Science&quot;, &quot;Engineering&quot;, &quot;Economics&quot;, etc., and an overall prompt &quot;Select a major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72" y="3208228"/>
            <a:ext cx="3331776" cy="31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HTML, use </a:t>
            </a:r>
            <a:r>
              <a:rPr lang="en-US" dirty="0" err="1" smtClean="0"/>
              <a:t>fieldset</a:t>
            </a:r>
            <a:r>
              <a:rPr lang="en-US" dirty="0" smtClean="0"/>
              <a:t> and 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9FFA8"/>
          </a:solidFill>
          <a:ln>
            <a:solidFill>
              <a:srgbClr val="604A7B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fieldset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&lt;legend&gt;Select a major:&lt;/legend&gt;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&lt;input type="radio" name="major" id="maj1"&gt;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&lt;label for="maj1"&gt;Computer Science&lt;/label&gt;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&lt;!-- etc. --&gt;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fieldset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PDF, use tooltip like &lt;legend&gt;</a:t>
            </a:r>
            <a:endParaRPr lang="en-US" dirty="0"/>
          </a:p>
        </p:txBody>
      </p:sp>
      <p:pic>
        <p:nvPicPr>
          <p:cNvPr id="5" name="Picture 4" descr="Screen shot of Radio Button Properties dialog in Adobe Acrobat Pro. The tooltip field is being used as a prompt for the overall set of radio buttons, in this case the tooltip is &quot;Select a major&quot;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" y="1571431"/>
            <a:ext cx="8283710" cy="41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“Radio Button Choice” like &lt;label&gt;</a:t>
            </a:r>
            <a:endParaRPr lang="en-US" dirty="0"/>
          </a:p>
        </p:txBody>
      </p:sp>
      <p:pic>
        <p:nvPicPr>
          <p:cNvPr id="4" name="Picture 3" descr="tip7im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7" y="1519212"/>
            <a:ext cx="7990374" cy="46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3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Markup tables appropriately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40748"/>
          </a:xfrm>
        </p:spPr>
        <p:txBody>
          <a:bodyPr/>
          <a:lstStyle/>
          <a:p>
            <a:r>
              <a:rPr lang="en-US" dirty="0" smtClean="0"/>
              <a:t>Include markup that clearly communicates the relationship between table headers and the cells within their scope</a:t>
            </a:r>
          </a:p>
        </p:txBody>
      </p:sp>
    </p:spTree>
    <p:extLst>
      <p:ext uri="{BB962C8B-B14F-4D97-AF65-F5344CB8AC3E}">
        <p14:creationId xmlns:p14="http://schemas.microsoft.com/office/powerpoint/2010/main" val="184562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Simple Table</a:t>
            </a:r>
            <a:endParaRPr lang="en-US" dirty="0"/>
          </a:p>
        </p:txBody>
      </p:sp>
      <p:pic>
        <p:nvPicPr>
          <p:cNvPr id="4" name="Content Placeholder 3" descr="Screen shot of a simple &quot;Class Schedule&quot; data table, with three columns &quot;Week&quot;, &quot;Topic&quot;, and &quot;Reading Assignment&quo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70" b="-15070"/>
          <a:stretch>
            <a:fillRect/>
          </a:stretch>
        </p:blipFill>
        <p:spPr>
          <a:xfrm>
            <a:off x="457200" y="11905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128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Simple Table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430" y="1417638"/>
            <a:ext cx="6220293" cy="4945384"/>
          </a:xfrm>
          <a:solidFill>
            <a:srgbClr val="F9FFA8"/>
          </a:solidFill>
          <a:ln>
            <a:solidFill>
              <a:srgbClr val="604A7B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&lt;table&gt;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</a:t>
            </a:r>
            <a:r>
              <a:rPr lang="en-US" dirty="0" err="1" smtClean="0"/>
              <a:t>thead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&lt;</a:t>
            </a:r>
            <a:r>
              <a:rPr lang="en-US" dirty="0" err="1" smtClean="0"/>
              <a:t>tr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&lt;</a:t>
            </a:r>
            <a:r>
              <a:rPr lang="en-US" dirty="0" err="1" smtClean="0"/>
              <a:t>th</a:t>
            </a:r>
            <a:r>
              <a:rPr lang="en-US" dirty="0" smtClean="0"/>
              <a:t> scope=“col”&gt;Week&lt;/</a:t>
            </a:r>
            <a:r>
              <a:rPr lang="en-US" dirty="0" err="1" smtClean="0"/>
              <a:t>th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&lt;</a:t>
            </a:r>
            <a:r>
              <a:rPr lang="en-US" dirty="0" err="1" smtClean="0"/>
              <a:t>th</a:t>
            </a:r>
            <a:r>
              <a:rPr lang="en-US" dirty="0" smtClean="0"/>
              <a:t> scope=“col”&gt;Topic&lt;/</a:t>
            </a:r>
            <a:r>
              <a:rPr lang="en-US" dirty="0" err="1" smtClean="0"/>
              <a:t>th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 smtClean="0"/>
              <a:t>      &lt;</a:t>
            </a:r>
            <a:r>
              <a:rPr lang="en-US" dirty="0" err="1" smtClean="0"/>
              <a:t>th</a:t>
            </a:r>
            <a:r>
              <a:rPr lang="en-US" dirty="0" smtClean="0"/>
              <a:t> scope=“col”&gt;Reading Assignment&lt;/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&lt;/</a:t>
            </a:r>
            <a:r>
              <a:rPr lang="en-US" dirty="0" err="1" smtClean="0"/>
              <a:t>thead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</a:t>
            </a:r>
            <a:r>
              <a:rPr lang="en-US" dirty="0" err="1" smtClean="0"/>
              <a:t>tbody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&lt;</a:t>
            </a:r>
            <a:r>
              <a:rPr lang="en-US" dirty="0" err="1" smtClean="0"/>
              <a:t>th</a:t>
            </a:r>
            <a:r>
              <a:rPr lang="en-US" dirty="0" smtClean="0"/>
              <a:t> scope=“row”&gt;1&lt;/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&lt;td&gt;Course Introduction&lt;/td&gt;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&lt;td&gt;Chapter 1&lt;/td&gt;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&lt;/</a:t>
            </a:r>
            <a:r>
              <a:rPr lang="en-US" dirty="0" err="1" smtClean="0"/>
              <a:t>tr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&lt;!-- etc. --&gt;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&lt;/</a:t>
            </a:r>
            <a:r>
              <a:rPr lang="en-US" dirty="0" err="1" smtClean="0"/>
              <a:t>tbody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 smtClean="0"/>
              <a:t>&lt;/table&gt;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complex table </a:t>
            </a:r>
            <a:endParaRPr lang="en-US" dirty="0"/>
          </a:p>
        </p:txBody>
      </p:sp>
      <p:pic>
        <p:nvPicPr>
          <p:cNvPr id="10" name="Picture 9" descr="Screen shot of a complex table with nested columns and multiple row and column headers that apply to each cell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" y="1631535"/>
            <a:ext cx="9144000" cy="2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Add proper alt text to images</a:t>
            </a:r>
            <a:endParaRPr lang="en-US" dirty="0"/>
          </a:p>
        </p:txBody>
      </p:sp>
      <p:pic>
        <p:nvPicPr>
          <p:cNvPr id="4" name="Picture 3" descr="Screen shot. See proposed alt text in sample code bel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11300"/>
            <a:ext cx="7493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42" y="5290710"/>
            <a:ext cx="7861300" cy="1200328"/>
          </a:xfrm>
          <a:prstGeom prst="rect">
            <a:avLst/>
          </a:prstGeom>
          <a:solidFill>
            <a:srgbClr val="F9FFA8"/>
          </a:solidFill>
          <a:ln>
            <a:solidFill>
              <a:srgbClr val="604A7B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&lt;</a:t>
            </a:r>
            <a:r>
              <a:rPr lang="en-US" sz="2400" dirty="0" err="1"/>
              <a:t>img</a:t>
            </a:r>
            <a:r>
              <a:rPr lang="en-US" sz="2400" dirty="0"/>
              <a:t> </a:t>
            </a:r>
            <a:r>
              <a:rPr lang="en-US" sz="2400" dirty="0" err="1"/>
              <a:t>src</a:t>
            </a:r>
            <a:r>
              <a:rPr lang="en-US" sz="2400" dirty="0" smtClean="0"/>
              <a:t>="</a:t>
            </a:r>
            <a:r>
              <a:rPr lang="en-US" sz="2400" dirty="0" err="1" smtClean="0"/>
              <a:t>altdialog.png</a:t>
            </a:r>
            <a:r>
              <a:rPr lang="en-US" sz="2400" dirty="0" smtClean="0"/>
              <a:t>" </a:t>
            </a:r>
            <a:r>
              <a:rPr lang="en-US" sz="2400" dirty="0"/>
              <a:t>alt</a:t>
            </a:r>
            <a:r>
              <a:rPr lang="en-US" sz="2400" dirty="0" smtClean="0"/>
              <a:t>="screen shot of Dreamweaver Image Tag Accessibility Attributes dialog, including prompts for Alternate Text and Long Description"&gt;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3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Accessible complex table in HTML</a:t>
            </a:r>
            <a:br>
              <a:rPr lang="en-US" dirty="0" smtClean="0"/>
            </a:br>
            <a:r>
              <a:rPr lang="en-US" dirty="0" smtClean="0"/>
              <a:t>(just the highlights)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0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id="ay0708" </a:t>
            </a:r>
            <a:r>
              <a:rPr lang="en-US" dirty="0" err="1" smtClean="0"/>
              <a:t>colspan</a:t>
            </a:r>
            <a:r>
              <a:rPr lang="en-US" dirty="0" smtClean="0"/>
              <a:t>="6"&gt;2007-08&lt;/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id="eco1"&gt;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&lt;</a:t>
            </a:r>
            <a:r>
              <a:rPr lang="en-US" dirty="0" err="1" smtClean="0"/>
              <a:t>abbr</a:t>
            </a:r>
            <a:r>
              <a:rPr lang="en-US" dirty="0" smtClean="0"/>
              <a:t> title="Ecological Sciences"&gt;Eco&lt;/</a:t>
            </a:r>
            <a:r>
              <a:rPr lang="en-US" dirty="0" err="1" smtClean="0"/>
              <a:t>abbr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id="female"&gt;% Female&lt;/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&lt;td headers="ay0708 eco1 female"&gt; 27&lt;/td&gt;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6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7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PDF tables in Acrobat</a:t>
            </a:r>
            <a:endParaRPr lang="en-US" dirty="0"/>
          </a:p>
        </p:txBody>
      </p:sp>
      <p:pic>
        <p:nvPicPr>
          <p:cNvPr id="4" name="Picture 3" descr="Screen shot of the Table Editor in Adobe Acrobat Pro, which enables authors to make their complex data tables fully accessible via a dialog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90" y="1285426"/>
            <a:ext cx="5853462" cy="538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Identify language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434" cy="4525963"/>
          </a:xfrm>
        </p:spPr>
        <p:txBody>
          <a:bodyPr/>
          <a:lstStyle/>
          <a:p>
            <a:r>
              <a:rPr lang="en-US" dirty="0" smtClean="0"/>
              <a:t>Identify default language of document </a:t>
            </a:r>
            <a:br>
              <a:rPr lang="en-US" dirty="0" smtClean="0"/>
            </a:br>
            <a:r>
              <a:rPr lang="en-US" dirty="0" smtClean="0"/>
              <a:t>&lt;html </a:t>
            </a:r>
            <a:r>
              <a:rPr lang="en-US" dirty="0" err="1" smtClean="0"/>
              <a:t>lang</a:t>
            </a:r>
            <a:r>
              <a:rPr lang="en-US" dirty="0" smtClean="0"/>
              <a:t>="en"&gt;</a:t>
            </a:r>
          </a:p>
          <a:p>
            <a:r>
              <a:rPr lang="en-US" dirty="0" smtClean="0"/>
              <a:t>Identify changes in language </a:t>
            </a:r>
            <a:br>
              <a:rPr lang="en-US" dirty="0" smtClean="0"/>
            </a:br>
            <a:r>
              <a:rPr lang="en-US" dirty="0" smtClean="0"/>
              <a:t>	&lt;p </a:t>
            </a:r>
            <a:r>
              <a:rPr lang="en-US" dirty="0" err="1" smtClean="0"/>
              <a:t>lang</a:t>
            </a:r>
            <a:r>
              <a:rPr lang="en-US" dirty="0" smtClean="0"/>
              <a:t>="</a:t>
            </a:r>
            <a:r>
              <a:rPr lang="en-US" dirty="0" err="1" smtClean="0"/>
              <a:t>fr</a:t>
            </a:r>
            <a:r>
              <a:rPr lang="en-US" dirty="0" smtClean="0"/>
              <a:t>"&gt;Après la </a:t>
            </a:r>
            <a:r>
              <a:rPr lang="en-US" dirty="0" err="1" smtClean="0"/>
              <a:t>pluie</a:t>
            </a:r>
            <a:r>
              <a:rPr lang="en-US" dirty="0" smtClean="0"/>
              <a:t> le beau temps.&lt;/p&gt;</a:t>
            </a:r>
          </a:p>
          <a:p>
            <a:r>
              <a:rPr lang="en-US" dirty="0"/>
              <a:t>Experiments with Language and Accessibility</a:t>
            </a:r>
            <a:br>
              <a:rPr lang="en-US" dirty="0"/>
            </a:br>
            <a:r>
              <a:rPr lang="en-US" dirty="0">
                <a:hlinkClick r:id="rId6"/>
              </a:rPr>
              <a:t>http://terrillthompson.com/blog/30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langtest-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71638" y="5160158"/>
            <a:ext cx="812800" cy="812800"/>
          </a:xfrm>
          <a:prstGeom prst="rect">
            <a:avLst/>
          </a:prstGeom>
        </p:spPr>
      </p:pic>
      <p:pic>
        <p:nvPicPr>
          <p:cNvPr id="5" name="langtest-f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2723" y="5160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Use a color contrast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WCAG 2.0 Level AA: </a:t>
            </a:r>
          </a:p>
          <a:p>
            <a:pPr lvl="1"/>
            <a:r>
              <a:rPr lang="en-US" dirty="0" smtClean="0"/>
              <a:t>Contrast ratio of 4.5:1 for normal text</a:t>
            </a:r>
          </a:p>
          <a:p>
            <a:pPr lvl="1"/>
            <a:r>
              <a:rPr lang="en-US" dirty="0" smtClean="0"/>
              <a:t>or 3:1 for large text (18 </a:t>
            </a:r>
            <a:r>
              <a:rPr lang="en-US" dirty="0" err="1" smtClean="0"/>
              <a:t>pt</a:t>
            </a:r>
            <a:r>
              <a:rPr lang="en-US" dirty="0" smtClean="0"/>
              <a:t> or 14 </a:t>
            </a:r>
            <a:r>
              <a:rPr lang="en-US" dirty="0" err="1" smtClean="0"/>
              <a:t>pt</a:t>
            </a:r>
            <a:r>
              <a:rPr lang="en-US" dirty="0" smtClean="0"/>
              <a:t> bold)</a:t>
            </a:r>
          </a:p>
          <a:p>
            <a:r>
              <a:rPr lang="en-US" dirty="0" smtClean="0"/>
              <a:t>WCAG 2.0 Level AAA: </a:t>
            </a:r>
          </a:p>
          <a:p>
            <a:pPr lvl="1"/>
            <a:r>
              <a:rPr lang="en-US" dirty="0" smtClean="0"/>
              <a:t>Contrast ratio of 7:1 for normal text</a:t>
            </a:r>
          </a:p>
          <a:p>
            <a:pPr lvl="1"/>
            <a:r>
              <a:rPr lang="en-US" dirty="0" smtClean="0"/>
              <a:t>Or 4.5:1 for large text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1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143000"/>
          </a:xfrm>
        </p:spPr>
        <p:txBody>
          <a:bodyPr/>
          <a:lstStyle/>
          <a:p>
            <a:r>
              <a:rPr lang="en-US" dirty="0" smtClean="0"/>
              <a:t>Example Contrast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90" y="1149586"/>
            <a:ext cx="8432468" cy="129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err="1" smtClean="0">
                <a:hlinkClick r:id="rId2"/>
              </a:rPr>
              <a:t>www.paciellogroup.com</a:t>
            </a:r>
            <a:r>
              <a:rPr lang="en-US" sz="2400" dirty="0" smtClean="0">
                <a:hlinkClick r:id="rId2"/>
              </a:rPr>
              <a:t>/resources/contrast-</a:t>
            </a:r>
            <a:r>
              <a:rPr lang="en-US" sz="2400" dirty="0" err="1" smtClean="0">
                <a:hlinkClick r:id="rId2"/>
              </a:rPr>
              <a:t>analyser.html</a:t>
            </a:r>
            <a:endParaRPr lang="en-US" sz="2400" dirty="0"/>
          </a:p>
        </p:txBody>
      </p:sp>
      <p:pic>
        <p:nvPicPr>
          <p:cNvPr id="4" name="Picture 3" descr="Screen shot of contrast checker, showing blue on white text that fails three of the four WCAG 2.0 contrast requirem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" y="1654602"/>
            <a:ext cx="9144000" cy="5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Avoid using tiny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996"/>
            <a:ext cx="8229600" cy="666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Paragraph with font-size:8px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of very tiny tex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93961"/>
            <a:ext cx="7988300" cy="1028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45761"/>
            <a:ext cx="8229600" cy="896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Paragraph with font-size:1em 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= </a:t>
            </a:r>
            <a:r>
              <a:rPr lang="en-US" i="1" dirty="0" smtClean="0"/>
              <a:t>my</a:t>
            </a:r>
            <a:r>
              <a:rPr lang="en-US" dirty="0" smtClean="0"/>
              <a:t> default size as defined in my browser preferences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of text that is more reasonably sized and easier to re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5" y="4437728"/>
            <a:ext cx="8610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Respect white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/>
              <a:t>between lines </a:t>
            </a:r>
            <a:endParaRPr lang="en-US" dirty="0" smtClean="0"/>
          </a:p>
          <a:p>
            <a:r>
              <a:rPr lang="en-US" dirty="0" smtClean="0"/>
              <a:t>Space between paragraphs </a:t>
            </a:r>
          </a:p>
          <a:p>
            <a:r>
              <a:rPr lang="en-US" dirty="0" smtClean="0"/>
              <a:t>Can </a:t>
            </a:r>
            <a:r>
              <a:rPr lang="en-US" dirty="0"/>
              <a:t>help users who have difficulty tracking text horizontally. </a:t>
            </a:r>
            <a:endParaRPr lang="en-US" dirty="0" smtClean="0"/>
          </a:p>
          <a:p>
            <a:r>
              <a:rPr lang="en-US" dirty="0" smtClean="0"/>
              <a:t>Contributes </a:t>
            </a:r>
            <a:r>
              <a:rPr lang="en-US" dirty="0"/>
              <a:t>to a cleaner, more  aesthetically pleasing interface for everyone.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1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CSS with white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p, li, </a:t>
            </a:r>
            <a:r>
              <a:rPr lang="en-US" dirty="0" err="1" smtClean="0"/>
              <a:t>blockquote</a:t>
            </a:r>
            <a:r>
              <a:rPr lang="en-US" dirty="0" smtClean="0"/>
              <a:t> { </a:t>
            </a:r>
          </a:p>
          <a:p>
            <a:pPr marL="0" indent="0">
              <a:buNone/>
            </a:pPr>
            <a:r>
              <a:rPr lang="en-US" dirty="0" smtClean="0"/>
              <a:t>	line-height: 1.5em;</a:t>
            </a:r>
          </a:p>
          <a:p>
            <a:pPr marL="0" indent="0">
              <a:buNone/>
            </a:pPr>
            <a:r>
              <a:rPr lang="en-US" dirty="0" smtClean="0"/>
              <a:t>	margin-bottom: 1.5em;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7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 and simple is good.</a:t>
            </a:r>
            <a:endParaRPr lang="en-US" dirty="0"/>
          </a:p>
        </p:txBody>
      </p:sp>
      <p:pic>
        <p:nvPicPr>
          <p:cNvPr id="5" name="Picture 4" descr="Screen shot of the Google search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53" y="1938932"/>
            <a:ext cx="6362432" cy="2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Provide visible indication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609" y="1600200"/>
            <a:ext cx="4797378" cy="4525963"/>
          </a:xfrm>
          <a:solidFill>
            <a:srgbClr val="F9FFA8"/>
          </a:solidFill>
          <a:ln>
            <a:solidFill>
              <a:srgbClr val="604A7B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{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color: black;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background-color: white;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err="1" smtClean="0"/>
              <a:t>a:hover</a:t>
            </a:r>
            <a:r>
              <a:rPr lang="en-US" dirty="0" smtClean="0"/>
              <a:t> {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color: white;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background-color: black;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5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alt text in </a:t>
            </a:r>
            <a:r>
              <a:rPr lang="en-US" i="1" dirty="0" smtClean="0"/>
              <a:t>all</a:t>
            </a:r>
            <a:r>
              <a:rPr lang="en-US" dirty="0" smtClean="0"/>
              <a:t> documents, </a:t>
            </a:r>
            <a:br>
              <a:rPr lang="en-US" dirty="0" smtClean="0"/>
            </a:br>
            <a:r>
              <a:rPr lang="en-US" dirty="0" smtClean="0"/>
              <a:t>not just web pages!</a:t>
            </a:r>
            <a:endParaRPr lang="en-US" dirty="0"/>
          </a:p>
        </p:txBody>
      </p:sp>
      <p:pic>
        <p:nvPicPr>
          <p:cNvPr id="5" name="Picture 4" descr="Screen shot of Image Properties dialog in Word 20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3" y="1827766"/>
            <a:ext cx="4166304" cy="4019712"/>
          </a:xfrm>
          <a:prstGeom prst="rect">
            <a:avLst/>
          </a:prstGeom>
        </p:spPr>
      </p:pic>
      <p:pic>
        <p:nvPicPr>
          <p:cNvPr id="4" name="Picture 3" descr="Screen shot of Touch Up Reading Order tool in Adobe Acrobat Pro, which includes an option to Edit Alternate Tex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2" y="1740666"/>
            <a:ext cx="4358345" cy="401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423" y="5994453"/>
            <a:ext cx="336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 text in Word 2011 &amp;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342" y="5822777"/>
            <a:ext cx="336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 text in PDF </a:t>
            </a:r>
            <a:br>
              <a:rPr lang="en-US" dirty="0" smtClean="0"/>
            </a:br>
            <a:r>
              <a:rPr lang="en-US" dirty="0" smtClean="0"/>
              <a:t>(using Adobe Acrobat Pro)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4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is especially important for keyboard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617" y="1773360"/>
            <a:ext cx="5022383" cy="4525963"/>
          </a:xfrm>
          <a:solidFill>
            <a:srgbClr val="F9FFA8"/>
          </a:solidFill>
          <a:ln>
            <a:solidFill>
              <a:srgbClr val="604A7B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{ </a:t>
            </a:r>
          </a:p>
          <a:p>
            <a:pPr marL="0" indent="0">
              <a:buNone/>
            </a:pPr>
            <a:r>
              <a:rPr lang="en-US" dirty="0" smtClean="0"/>
              <a:t>    color: black;</a:t>
            </a:r>
          </a:p>
          <a:p>
            <a:pPr marL="0" indent="0">
              <a:buNone/>
            </a:pPr>
            <a:r>
              <a:rPr lang="en-US" dirty="0" smtClean="0"/>
              <a:t>    background-color: white;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err="1" smtClean="0"/>
              <a:t>a:hover</a:t>
            </a:r>
            <a:r>
              <a:rPr lang="en-US" dirty="0" smtClean="0"/>
              <a:t>, </a:t>
            </a:r>
            <a:r>
              <a:rPr lang="en-US" b="1" dirty="0" err="1" smtClean="0"/>
              <a:t>a:focus</a:t>
            </a:r>
            <a:r>
              <a:rPr lang="en-US" dirty="0" smtClean="0"/>
              <a:t> {   </a:t>
            </a:r>
          </a:p>
          <a:p>
            <a:pPr marL="0" indent="0">
              <a:buNone/>
            </a:pPr>
            <a:r>
              <a:rPr lang="en-US" dirty="0" smtClean="0"/>
              <a:t>    color: white;</a:t>
            </a:r>
          </a:p>
          <a:p>
            <a:pPr marL="0" indent="0">
              <a:buNone/>
            </a:pPr>
            <a:r>
              <a:rPr lang="en-US" dirty="0" smtClean="0"/>
              <a:t>    background-color: black;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Use text, not pictures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 become </a:t>
            </a:r>
            <a:r>
              <a:rPr lang="en-US" dirty="0"/>
              <a:t>blurry when </a:t>
            </a:r>
            <a:r>
              <a:rPr lang="en-US" dirty="0" smtClean="0"/>
              <a:t>enlarged</a:t>
            </a:r>
          </a:p>
          <a:p>
            <a:r>
              <a:rPr lang="en-US" dirty="0" smtClean="0"/>
              <a:t>Pictures take </a:t>
            </a:r>
            <a:r>
              <a:rPr lang="en-US" dirty="0"/>
              <a:t>longer to </a:t>
            </a:r>
            <a:r>
              <a:rPr lang="en-US" dirty="0" smtClean="0"/>
              <a:t>download</a:t>
            </a:r>
          </a:p>
          <a:p>
            <a:r>
              <a:rPr lang="en-US" dirty="0" smtClean="0"/>
              <a:t>Pictures are </a:t>
            </a:r>
            <a:r>
              <a:rPr lang="en-US" dirty="0"/>
              <a:t>more difficult for </a:t>
            </a:r>
            <a:r>
              <a:rPr lang="en-US" dirty="0" smtClean="0"/>
              <a:t>you (the </a:t>
            </a:r>
            <a:r>
              <a:rPr lang="en-US" dirty="0"/>
              <a:t>website </a:t>
            </a:r>
            <a:r>
              <a:rPr lang="en-US" dirty="0" smtClean="0"/>
              <a:t>author) </a:t>
            </a:r>
            <a:r>
              <a:rPr lang="en-US" dirty="0"/>
              <a:t>to edit. </a:t>
            </a:r>
            <a:endParaRPr lang="en-US" dirty="0" smtClean="0"/>
          </a:p>
          <a:p>
            <a:r>
              <a:rPr lang="en-US" dirty="0" smtClean="0"/>
              <a:t>You can attain very good visual effects using text and CSS. </a:t>
            </a:r>
            <a:endParaRPr lang="en-US" dirty="0"/>
          </a:p>
        </p:txBody>
      </p:sp>
      <p:pic>
        <p:nvPicPr>
          <p:cNvPr id="6" name="Picture 5" descr="An image that says &quot;Home&quot;, enlarged to the point of being blurry and difficult to re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2" y="4659567"/>
            <a:ext cx="2908780" cy="1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15. Think twice about the words </a:t>
            </a:r>
            <a:br>
              <a:rPr lang="en-US" dirty="0" smtClean="0"/>
            </a:br>
            <a:r>
              <a:rPr lang="en-US" dirty="0" smtClean="0"/>
              <a:t>you 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7090" cy="4525963"/>
          </a:xfrm>
        </p:spPr>
        <p:txBody>
          <a:bodyPr/>
          <a:lstStyle/>
          <a:p>
            <a:r>
              <a:rPr lang="en-US" dirty="0" smtClean="0"/>
              <a:t>Word length and sentence complexity have an effect on the ability of certain individuals to decode the words on a page.</a:t>
            </a:r>
          </a:p>
          <a:p>
            <a:r>
              <a:rPr lang="en-US" dirty="0" smtClean="0"/>
              <a:t>Juicy Studio Readability Test: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http://juicystudio.com/services/readability.php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Struggling </a:t>
            </a:r>
            <a:r>
              <a:rPr lang="en-US" dirty="0"/>
              <a:t>with Understandability: </a:t>
            </a:r>
            <a:br>
              <a:rPr lang="en-US" dirty="0"/>
            </a:br>
            <a:r>
              <a:rPr lang="en-US" dirty="0">
                <a:hlinkClick r:id="rId3"/>
              </a:rPr>
              <a:t>http://terrillthompson.com/blog/</a:t>
            </a:r>
            <a:r>
              <a:rPr lang="en-US" dirty="0" smtClean="0">
                <a:hlinkClick r:id="rId3"/>
              </a:rPr>
              <a:t>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64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choices </a:t>
            </a:r>
            <a:br>
              <a:rPr lang="en-US" dirty="0" smtClean="0"/>
            </a:br>
            <a:r>
              <a:rPr lang="en-US" dirty="0" smtClean="0"/>
              <a:t>to make text easier to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Understandable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“easier to read”</a:t>
            </a:r>
          </a:p>
          <a:p>
            <a:r>
              <a:rPr lang="en-US" dirty="0" smtClean="0"/>
              <a:t>Manipulated </a:t>
            </a:r>
            <a:r>
              <a:rPr lang="en-US" dirty="0" smtClean="0">
                <a:sym typeface="Wingdings"/>
              </a:rPr>
              <a:t> Changed</a:t>
            </a:r>
          </a:p>
          <a:p>
            <a:r>
              <a:rPr lang="en-US" dirty="0" smtClean="0">
                <a:sym typeface="Wingdings"/>
              </a:rPr>
              <a:t>Subsequently  Later</a:t>
            </a:r>
            <a:endParaRPr lang="en-US" dirty="0" smtClean="0"/>
          </a:p>
          <a:p>
            <a:r>
              <a:rPr lang="en-US" dirty="0" smtClean="0"/>
              <a:t>“Testimonials from individuals with disabilities…”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“People with disabilities talk about…”</a:t>
            </a:r>
          </a:p>
        </p:txBody>
      </p:sp>
    </p:spTree>
    <p:extLst>
      <p:ext uri="{BB962C8B-B14F-4D97-AF65-F5344CB8AC3E}">
        <p14:creationId xmlns:p14="http://schemas.microsoft.com/office/powerpoint/2010/main" val="357134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Caption video</a:t>
            </a:r>
            <a:endParaRPr lang="en-US" dirty="0"/>
          </a:p>
        </p:txBody>
      </p:sp>
      <p:pic>
        <p:nvPicPr>
          <p:cNvPr id="6" name="Picture 5" descr="volcano-vide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5" y="1417638"/>
            <a:ext cx="8230181" cy="5038887"/>
          </a:xfrm>
          <a:prstGeom prst="rect">
            <a:avLst/>
          </a:prstGeom>
        </p:spPr>
      </p:pic>
      <p:pic>
        <p:nvPicPr>
          <p:cNvPr id="7" name="Picture 6" descr="volcano-vide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5" y="1383702"/>
            <a:ext cx="8230181" cy="5072823"/>
          </a:xfrm>
          <a:prstGeom prst="rect">
            <a:avLst/>
          </a:prstGeom>
        </p:spPr>
      </p:pic>
      <p:pic>
        <p:nvPicPr>
          <p:cNvPr id="8" name="Picture 7" descr="Screen shot of captioned video on YouTub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6" y="1383702"/>
            <a:ext cx="8842660" cy="52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Captioning Tools (e.g., Amara)</a:t>
            </a:r>
            <a:endParaRPr lang="en-US" dirty="0"/>
          </a:p>
        </p:txBody>
      </p:sp>
      <p:pic>
        <p:nvPicPr>
          <p:cNvPr id="4" name="Picture 3" descr="Screen shot of Amara, the free on-line captioning and subtitling t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9" y="1533078"/>
            <a:ext cx="7340094" cy="48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Tools &amp; Services </a:t>
            </a:r>
            <a:br>
              <a:rPr lang="en-US" dirty="0" smtClean="0"/>
            </a:br>
            <a:r>
              <a:rPr lang="en-US" dirty="0" smtClean="0"/>
              <a:t>for 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1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Amara (Universal Subtitles)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universalsubtitles.org</a:t>
            </a:r>
            <a:endParaRPr lang="en-US" dirty="0" smtClean="0"/>
          </a:p>
          <a:p>
            <a:r>
              <a:rPr lang="en-US" dirty="0"/>
              <a:t>3PlayMedia</a:t>
            </a:r>
            <a:br>
              <a:rPr lang="en-US" dirty="0"/>
            </a:br>
            <a:r>
              <a:rPr lang="en-US" dirty="0">
                <a:hlinkClick r:id="rId3"/>
              </a:rPr>
              <a:t>http://www.3playmedia.com/</a:t>
            </a:r>
            <a:endParaRPr lang="en-US" dirty="0"/>
          </a:p>
          <a:p>
            <a:r>
              <a:rPr lang="en-US" dirty="0" err="1" smtClean="0"/>
              <a:t>CaptionSync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http://www.automaticsync.com/captionsync/</a:t>
            </a:r>
            <a:endParaRPr lang="en-US" dirty="0" smtClean="0"/>
          </a:p>
          <a:p>
            <a:r>
              <a:rPr lang="en-US" dirty="0" err="1" smtClean="0"/>
              <a:t>DocSoft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http://www.docsoft.com/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94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Describe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content that is otherwise only accessible to people who can see it. Examples:</a:t>
            </a:r>
          </a:p>
          <a:p>
            <a:pPr lvl="1"/>
            <a:r>
              <a:rPr lang="en-US" dirty="0" smtClean="0"/>
              <a:t>Words on the screen </a:t>
            </a:r>
          </a:p>
          <a:p>
            <a:pPr lvl="1"/>
            <a:r>
              <a:rPr lang="en-US" dirty="0" smtClean="0"/>
              <a:t>Critical actions </a:t>
            </a:r>
          </a:p>
          <a:p>
            <a:pPr lvl="1"/>
            <a:r>
              <a:rPr lang="en-US" dirty="0" smtClean="0"/>
              <a:t>Other critical details about the setting,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4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in 2 (or 3) Simple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Script </a:t>
            </a:r>
            <a:r>
              <a:rPr lang="en-US" dirty="0" smtClean="0"/>
              <a:t>the description</a:t>
            </a:r>
          </a:p>
          <a:p>
            <a:pPr marL="914400" lvl="1" indent="-514350"/>
            <a:r>
              <a:rPr lang="en-US" dirty="0" smtClean="0"/>
              <a:t>What needs to be described? </a:t>
            </a:r>
          </a:p>
          <a:p>
            <a:pPr marL="914400" lvl="1" indent="-514350"/>
            <a:r>
              <a:rPr lang="en-US" dirty="0" smtClean="0"/>
              <a:t>When?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(optional) Record </a:t>
            </a:r>
            <a:r>
              <a:rPr lang="en-US" dirty="0"/>
              <a:t>the narration.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Sync description </a:t>
            </a:r>
            <a:r>
              <a:rPr lang="en-US" dirty="0"/>
              <a:t>with the video.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58" y="4795102"/>
            <a:ext cx="7812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Many examples of vendors’ work at: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http://listeningislearning.org/background_what-is-description.html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51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as Audio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790"/>
            <a:ext cx="8229600" cy="4525963"/>
          </a:xfrm>
        </p:spPr>
        <p:txBody>
          <a:bodyPr/>
          <a:lstStyle/>
          <a:p>
            <a:r>
              <a:rPr lang="en-US" dirty="0" smtClean="0"/>
              <a:t>JW Player supports description as MP3 file</a:t>
            </a:r>
          </a:p>
          <a:p>
            <a:endParaRPr lang="en-US" dirty="0"/>
          </a:p>
        </p:txBody>
      </p:sp>
      <p:pic>
        <p:nvPicPr>
          <p:cNvPr id="6" name="Picture 5" descr="Screen shot of a video in the JW Player, which includes an optional overlay showing the waveform of the audio description fi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78" y="2261785"/>
            <a:ext cx="4690917" cy="43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Couple of Great Alt Text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W3C Techniques for providing useful </a:t>
            </a:r>
            <a:r>
              <a:rPr lang="en-US" dirty="0"/>
              <a:t>text alternatives</a:t>
            </a:r>
            <a:br>
              <a:rPr lang="en-US" dirty="0"/>
            </a:br>
            <a:r>
              <a:rPr lang="en-US" dirty="0">
                <a:hlinkClick r:id="rId2"/>
              </a:rPr>
              <a:t>http://www.w3.org/TR/html-alt-techniques/</a:t>
            </a:r>
            <a:endParaRPr lang="en-US" dirty="0" smtClean="0"/>
          </a:p>
          <a:p>
            <a:r>
              <a:rPr lang="en-US" dirty="0" smtClean="0"/>
              <a:t>NCAM Effective practices for describing </a:t>
            </a:r>
            <a:r>
              <a:rPr lang="en-US" dirty="0"/>
              <a:t>science content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ncam.wgbh.org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experience_learn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educational_media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stemdx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5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as Text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650" y="1463650"/>
            <a:ext cx="8686800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&lt;video controls </a:t>
            </a:r>
            <a:r>
              <a:rPr lang="en-US" dirty="0" err="1" smtClean="0"/>
              <a:t>tabindex</a:t>
            </a:r>
            <a:r>
              <a:rPr lang="en-US" dirty="0" smtClean="0"/>
              <a:t>="0"&gt;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&lt;source </a:t>
            </a:r>
            <a:r>
              <a:rPr lang="en-US" dirty="0" err="1" smtClean="0"/>
              <a:t>src</a:t>
            </a:r>
            <a:r>
              <a:rPr lang="en-US" dirty="0" smtClean="0"/>
              <a:t>="myvideo.mp4" type="video/mp4"&gt;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&lt;source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err="1" smtClean="0"/>
              <a:t>myvideo.ogv</a:t>
            </a:r>
            <a:r>
              <a:rPr lang="en-US" dirty="0" smtClean="0"/>
              <a:t>" type="video/</a:t>
            </a:r>
            <a:r>
              <a:rPr lang="en-US" dirty="0" err="1" smtClean="0"/>
              <a:t>ogg</a:t>
            </a:r>
            <a:r>
              <a:rPr lang="en-US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&lt;track kind="captions"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err="1" smtClean="0"/>
              <a:t>mycaptions.vtt</a:t>
            </a:r>
            <a:r>
              <a:rPr lang="en-US" dirty="0" smtClean="0"/>
              <a:t>"&gt;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&lt;track kind="descriptions"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err="1" smtClean="0"/>
              <a:t>mydesc.vtt</a:t>
            </a:r>
            <a:r>
              <a:rPr lang="en-US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&lt;!-- fallback content goes here --&gt;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&lt;/video&gt;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028473"/>
            <a:ext cx="7677040" cy="457200"/>
          </a:xfrm>
          <a:prstGeom prst="rect">
            <a:avLst/>
          </a:prstGeom>
          <a:solidFill>
            <a:srgbClr val="FFFF66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83"/>
            <a:ext cx="8229600" cy="1143000"/>
          </a:xfrm>
        </p:spPr>
        <p:txBody>
          <a:bodyPr/>
          <a:lstStyle/>
          <a:p>
            <a:r>
              <a:rPr lang="en-US" dirty="0" smtClean="0"/>
              <a:t>Text Description Proof of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21"/>
            <a:ext cx="8229600" cy="762038"/>
          </a:xfrm>
        </p:spPr>
        <p:txBody>
          <a:bodyPr/>
          <a:lstStyle/>
          <a:p>
            <a:r>
              <a:rPr lang="en-US" dirty="0" smtClean="0"/>
              <a:t>From Greg Kraus, NCSU: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bit.ly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ncsudesc</a:t>
            </a:r>
            <a:endParaRPr lang="en-US" dirty="0"/>
          </a:p>
        </p:txBody>
      </p:sp>
      <p:pic>
        <p:nvPicPr>
          <p:cNvPr id="4" name="Picture 3" descr="Screen shot of NCSU prototype media player, that includes captions and visible audio description text that is synchronized with the video and readable by screen readers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55" y="2131141"/>
            <a:ext cx="4823345" cy="44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5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Provide a transcript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benefits? </a:t>
            </a:r>
          </a:p>
          <a:p>
            <a:r>
              <a:rPr lang="en-US" dirty="0" smtClean="0"/>
              <a:t>People who </a:t>
            </a:r>
            <a:r>
              <a:rPr lang="en-US" dirty="0"/>
              <a:t>are deaf-</a:t>
            </a:r>
            <a:r>
              <a:rPr lang="en-US" dirty="0" smtClean="0"/>
              <a:t>blind (easier to read than captions with a Braille device) </a:t>
            </a:r>
          </a:p>
          <a:p>
            <a:r>
              <a:rPr lang="en-US" dirty="0" smtClean="0"/>
              <a:t>People with low </a:t>
            </a:r>
            <a:r>
              <a:rPr lang="en-US" dirty="0"/>
              <a:t>Internet </a:t>
            </a:r>
            <a:r>
              <a:rPr lang="en-US" dirty="0" smtClean="0"/>
              <a:t>bandwidth</a:t>
            </a:r>
          </a:p>
          <a:p>
            <a:r>
              <a:rPr lang="en-US" dirty="0" smtClean="0"/>
              <a:t>People who want the information but don't have time to watch the 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19. Choose media players </a:t>
            </a:r>
            <a:br>
              <a:rPr lang="en-US" dirty="0" smtClean="0"/>
            </a:br>
            <a:r>
              <a:rPr lang="en-US" dirty="0" smtClean="0"/>
              <a:t>that support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player support closed captions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</a:t>
            </a:r>
            <a:r>
              <a:rPr lang="en-US" dirty="0"/>
              <a:t>it support description?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it be operated </a:t>
            </a:r>
            <a:r>
              <a:rPr lang="en-US" dirty="0" smtClean="0"/>
              <a:t>without </a:t>
            </a:r>
            <a:r>
              <a:rPr lang="en-US" dirty="0"/>
              <a:t>a mouse?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buttons and controls accessible to screen reader users?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6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Media Players To Check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9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JW Player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www.longtailvideo.com</a:t>
            </a:r>
            <a:r>
              <a:rPr lang="en-US" dirty="0" smtClean="0">
                <a:hlinkClick r:id="rId2"/>
              </a:rPr>
              <a:t>/players</a:t>
            </a:r>
            <a:endParaRPr lang="en-US" dirty="0" smtClean="0"/>
          </a:p>
          <a:p>
            <a:r>
              <a:rPr lang="en-US" dirty="0" smtClean="0"/>
              <a:t>Ohio State JW Player Controls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wac.osu.edu</a:t>
            </a:r>
            <a:r>
              <a:rPr lang="en-US" dirty="0" smtClean="0">
                <a:hlinkClick r:id="rId3"/>
              </a:rPr>
              <a:t>/examples/</a:t>
            </a:r>
            <a:r>
              <a:rPr lang="en-US" dirty="0" err="1" smtClean="0">
                <a:hlinkClick r:id="rId3"/>
              </a:rPr>
              <a:t>jwpc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NCAM </a:t>
            </a:r>
            <a:r>
              <a:rPr lang="en-US" dirty="0" err="1" smtClean="0"/>
              <a:t>ccPlayer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ncam.wgbh.org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invent_build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web_multimedia</a:t>
            </a:r>
            <a:r>
              <a:rPr lang="en-US" dirty="0" smtClean="0">
                <a:hlinkClick r:id="rId4"/>
              </a:rPr>
              <a:t>/tools-guidelines/</a:t>
            </a:r>
            <a:r>
              <a:rPr lang="en-US" dirty="0" err="1" smtClean="0">
                <a:hlinkClick r:id="rId4"/>
              </a:rPr>
              <a:t>ccplayer</a:t>
            </a:r>
            <a:endParaRPr lang="en-US" dirty="0" smtClean="0"/>
          </a:p>
          <a:p>
            <a:r>
              <a:rPr lang="en-US" dirty="0" smtClean="0"/>
              <a:t>See also my blog on HTML5 video and JW Player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terrillthompson.com</a:t>
            </a:r>
            <a:r>
              <a:rPr lang="en-US" dirty="0" smtClean="0">
                <a:hlinkClick r:id="rId5"/>
              </a:rPr>
              <a:t>/blog/40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20. Choose a </a:t>
            </a:r>
            <a:r>
              <a:rPr lang="en-US" smtClean="0"/>
              <a:t>menu system that </a:t>
            </a:r>
            <a:r>
              <a:rPr lang="en-US" dirty="0" smtClean="0"/>
              <a:t>works for all users</a:t>
            </a:r>
            <a:endParaRPr lang="en-US" dirty="0"/>
          </a:p>
        </p:txBody>
      </p:sp>
      <p:pic>
        <p:nvPicPr>
          <p:cNvPr id="4" name="Picture 3" descr="Screen shot of a dropdown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4" y="1565485"/>
            <a:ext cx="7093335" cy="51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3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Modern Menu Should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9600" cy="50510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 support for keyboard navigation </a:t>
            </a:r>
          </a:p>
          <a:p>
            <a:pPr lvl="1"/>
            <a:r>
              <a:rPr lang="en-US" dirty="0" smtClean="0"/>
              <a:t>Tab enters and exits the menu </a:t>
            </a:r>
          </a:p>
          <a:p>
            <a:pPr lvl="1"/>
            <a:r>
              <a:rPr lang="en-US" dirty="0" smtClean="0"/>
              <a:t>Navigate with arrow keys</a:t>
            </a:r>
          </a:p>
          <a:p>
            <a:pPr lvl="1"/>
            <a:r>
              <a:rPr lang="en-US" dirty="0" smtClean="0"/>
              <a:t>Open sub-menu with enter, space bar, or up/down arrows</a:t>
            </a:r>
          </a:p>
          <a:p>
            <a:pPr lvl="1"/>
            <a:r>
              <a:rPr lang="en-US" dirty="0" smtClean="0"/>
              <a:t>Exit sub-menu with escape</a:t>
            </a:r>
          </a:p>
          <a:p>
            <a:pPr lvl="1"/>
            <a:r>
              <a:rPr lang="en-US" dirty="0" smtClean="0"/>
              <a:t>Keyboard models defined by DHTML </a:t>
            </a:r>
            <a:r>
              <a:rPr lang="en-US" dirty="0"/>
              <a:t>Style Guide </a:t>
            </a:r>
            <a:br>
              <a:rPr lang="en-US" dirty="0"/>
            </a:br>
            <a:r>
              <a:rPr lang="en-US" dirty="0">
                <a:hlinkClick r:id="rId2"/>
              </a:rPr>
              <a:t>http://dev.aol.com/</a:t>
            </a:r>
            <a:r>
              <a:rPr lang="en-US" dirty="0" smtClean="0">
                <a:hlinkClick r:id="rId2"/>
              </a:rPr>
              <a:t>dhtml_style_guide</a:t>
            </a:r>
            <a:endParaRPr lang="en-US" dirty="0" smtClean="0"/>
          </a:p>
          <a:p>
            <a:r>
              <a:rPr lang="en-US" dirty="0" smtClean="0"/>
              <a:t>Use ARIA to communicate roles (e.g., </a:t>
            </a:r>
            <a:r>
              <a:rPr lang="en-US" dirty="0" err="1" smtClean="0"/>
              <a:t>menubar</a:t>
            </a:r>
            <a:r>
              <a:rPr lang="en-US" dirty="0" smtClean="0"/>
              <a:t>, </a:t>
            </a:r>
            <a:r>
              <a:rPr lang="en-US" dirty="0" err="1" smtClean="0"/>
              <a:t>menuitem</a:t>
            </a:r>
            <a:r>
              <a:rPr lang="en-US" dirty="0" smtClean="0"/>
              <a:t>), states, &amp; properties (! (see Tip #5)</a:t>
            </a:r>
          </a:p>
          <a:p>
            <a:r>
              <a:rPr lang="en-US" dirty="0"/>
              <a:t>More details, plus examples on my blog: </a:t>
            </a:r>
            <a:br>
              <a:rPr lang="en-US" dirty="0"/>
            </a:br>
            <a:r>
              <a:rPr lang="en-US" dirty="0">
                <a:hlinkClick r:id="rId3"/>
              </a:rPr>
              <a:t>http://terrillthompson.com/blog/202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67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21. Choose Accessible Widgets, </a:t>
            </a:r>
            <a:br>
              <a:rPr lang="en-US" dirty="0" smtClean="0"/>
            </a:br>
            <a:r>
              <a:rPr lang="en-US" dirty="0" smtClean="0"/>
              <a:t>Plug-ins and Modules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01564"/>
            <a:ext cx="8229600" cy="3867613"/>
          </a:xfrm>
        </p:spPr>
        <p:txBody>
          <a:bodyPr/>
          <a:lstStyle/>
          <a:p>
            <a:r>
              <a:rPr lang="en-US" dirty="0" smtClean="0"/>
              <a:t>Can you use it with a keyboard?</a:t>
            </a:r>
          </a:p>
          <a:p>
            <a:r>
              <a:rPr lang="en-US" dirty="0" smtClean="0"/>
              <a:t>Does it include ARIA markup?</a:t>
            </a:r>
          </a:p>
          <a:p>
            <a:r>
              <a:rPr lang="en-US" dirty="0" smtClean="0"/>
              <a:t>Has it been tested with assistive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3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22. Test Widgets, Plug-ins, &amp; Modules – don’t </a:t>
            </a:r>
            <a:r>
              <a:rPr lang="en-US" i="1" dirty="0" smtClean="0"/>
              <a:t>assume</a:t>
            </a:r>
            <a:r>
              <a:rPr lang="en-US" dirty="0" smtClean="0"/>
              <a:t> they work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1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ARIA is a work in progress </a:t>
            </a:r>
          </a:p>
          <a:p>
            <a:r>
              <a:rPr lang="en-US" dirty="0" smtClean="0"/>
              <a:t>ARIA is not </a:t>
            </a:r>
            <a:r>
              <a:rPr lang="en-US" i="1" dirty="0" smtClean="0"/>
              <a:t>fully</a:t>
            </a:r>
            <a:r>
              <a:rPr lang="en-US" dirty="0" smtClean="0"/>
              <a:t> supported by AT </a:t>
            </a:r>
          </a:p>
          <a:p>
            <a:r>
              <a:rPr lang="en-US" dirty="0" smtClean="0"/>
              <a:t>ARIA requires relatively new AT </a:t>
            </a:r>
          </a:p>
          <a:p>
            <a:r>
              <a:rPr lang="en-US" dirty="0" smtClean="0"/>
              <a:t>Test! Test! Test! (see tips 24-27)</a:t>
            </a:r>
          </a:p>
          <a:p>
            <a:r>
              <a:rPr lang="en-US" dirty="0" smtClean="0"/>
              <a:t>Ask users with disabilities to help with testing</a:t>
            </a:r>
          </a:p>
          <a:p>
            <a:r>
              <a:rPr lang="en-US" dirty="0" smtClean="0"/>
              <a:t>Practice progressive enhancement  </a:t>
            </a:r>
          </a:p>
          <a:p>
            <a:r>
              <a:rPr lang="en-US" dirty="0" smtClean="0"/>
              <a:t>If you </a:t>
            </a:r>
            <a:r>
              <a:rPr lang="en-US" i="1" dirty="0" smtClean="0"/>
              <a:t>must</a:t>
            </a:r>
            <a:r>
              <a:rPr lang="en-US" dirty="0" smtClean="0"/>
              <a:t>, practice graceful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4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23. Chose LMS and CMS </a:t>
            </a:r>
            <a:br>
              <a:rPr lang="en-US" dirty="0" smtClean="0"/>
            </a:br>
            <a:r>
              <a:rPr lang="en-US" dirty="0" smtClean="0"/>
              <a:t>that support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Learning management systems (e.g., Blackboard, Desire2Learn, Moodle, Sakai) will have a huge impact on students’ educational experience.  </a:t>
            </a:r>
          </a:p>
          <a:p>
            <a:r>
              <a:rPr lang="en-US" dirty="0" smtClean="0"/>
              <a:t>Content management systems (e.g., Drupal, </a:t>
            </a:r>
            <a:r>
              <a:rPr lang="en-US" dirty="0" err="1" smtClean="0"/>
              <a:t>Plone</a:t>
            </a:r>
            <a:r>
              <a:rPr lang="en-US" dirty="0" smtClean="0"/>
              <a:t>, </a:t>
            </a:r>
            <a:r>
              <a:rPr lang="en-US" dirty="0" err="1" smtClean="0"/>
              <a:t>Joomla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r>
              <a:rPr lang="en-US" dirty="0" smtClean="0"/>
              <a:t>) will have a huge impact on a institution’s Web. </a:t>
            </a:r>
          </a:p>
          <a:p>
            <a:r>
              <a:rPr lang="en-US" dirty="0" smtClean="0"/>
              <a:t>Accessible LMS or CMS = Accessible </a:t>
            </a:r>
            <a:r>
              <a:rPr lang="en-US" b="1" dirty="0" smtClean="0"/>
              <a:t>everywhere</a:t>
            </a:r>
          </a:p>
          <a:p>
            <a:r>
              <a:rPr lang="en-US" dirty="0" smtClean="0"/>
              <a:t>Inaccessible LMS or CMS = Inaccessible </a:t>
            </a:r>
            <a:r>
              <a:rPr lang="en-US" b="1" dirty="0" smtClean="0"/>
              <a:t>everywhere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379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Use headings properly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556619"/>
            <a:ext cx="8386710" cy="349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&lt;h1&gt;Main heading/title of the page&lt;/h1&gt;</a:t>
            </a:r>
          </a:p>
          <a:p>
            <a:pPr marL="0" indent="0">
              <a:buNone/>
            </a:pPr>
            <a:r>
              <a:rPr lang="en-US" dirty="0" smtClean="0"/>
              <a:t>    &lt;h2&gt;Secondary heading&lt;/h2&gt;</a:t>
            </a:r>
          </a:p>
          <a:p>
            <a:pPr marL="0" indent="0">
              <a:buNone/>
            </a:pPr>
            <a:r>
              <a:rPr lang="en-US" dirty="0" smtClean="0"/>
              <a:t>       &lt;h3&gt;First subheading in this section&lt;/h3&gt;</a:t>
            </a:r>
          </a:p>
          <a:p>
            <a:pPr marL="0" indent="0">
              <a:buNone/>
            </a:pPr>
            <a:r>
              <a:rPr lang="en-US" dirty="0" smtClean="0"/>
              <a:t>       &lt;</a:t>
            </a:r>
            <a:r>
              <a:rPr lang="en-US" dirty="0"/>
              <a:t>h3</a:t>
            </a:r>
            <a:r>
              <a:rPr lang="en-US" dirty="0" smtClean="0"/>
              <a:t>&gt;Second </a:t>
            </a:r>
            <a:r>
              <a:rPr lang="en-US" dirty="0"/>
              <a:t>subheading in this section&lt;/h3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    &lt;h2&gt;</a:t>
            </a:r>
            <a:r>
              <a:rPr lang="en-US" dirty="0"/>
              <a:t>A</a:t>
            </a:r>
            <a:r>
              <a:rPr lang="en-US" dirty="0" smtClean="0"/>
              <a:t>nother secondary heading&lt;/h2&gt;</a:t>
            </a:r>
          </a:p>
        </p:txBody>
      </p:sp>
    </p:spTree>
    <p:extLst>
      <p:ext uri="{BB962C8B-B14F-4D97-AF65-F5344CB8AC3E}">
        <p14:creationId xmlns:p14="http://schemas.microsoft.com/office/powerpoint/2010/main" val="19809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24. Test with a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tab key (and other keys where doing so makes sense)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/>
              <a:t>t</a:t>
            </a:r>
            <a:r>
              <a:rPr lang="en-US" dirty="0" smtClean="0"/>
              <a:t> touch the mouse! </a:t>
            </a:r>
          </a:p>
          <a:p>
            <a:r>
              <a:rPr lang="en-US" dirty="0" smtClean="0"/>
              <a:t>Can you access all features? </a:t>
            </a:r>
          </a:p>
          <a:p>
            <a:r>
              <a:rPr lang="en-US" dirty="0" smtClean="0"/>
              <a:t>Can you operate all controls?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25. Test with high contrast </a:t>
            </a:r>
            <a:br>
              <a:rPr lang="en-US" dirty="0" smtClean="0"/>
            </a:br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707"/>
            <a:ext cx="8229600" cy="43510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Is all important content still visible? </a:t>
            </a:r>
            <a:endParaRPr lang="en-US" dirty="0"/>
          </a:p>
        </p:txBody>
      </p:sp>
      <p:pic>
        <p:nvPicPr>
          <p:cNvPr id="4" name="Picture 3" descr="GoogleDo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16795"/>
            <a:ext cx="7826163" cy="4197057"/>
          </a:xfrm>
          <a:prstGeom prst="rect">
            <a:avLst/>
          </a:prstGeom>
        </p:spPr>
      </p:pic>
      <p:pic>
        <p:nvPicPr>
          <p:cNvPr id="5" name="Picture 4" descr="Screen shot of Google Docs using WIndows default high contrast color scheme. Most of the buttons and controls are invisibl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9" y="1716795"/>
            <a:ext cx="8686800" cy="40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26. Test pages with screen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99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JAWS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http://freedomscientific.com/products/fs/jaws-product-page.asp</a:t>
            </a:r>
            <a:endParaRPr lang="en-US" dirty="0"/>
          </a:p>
          <a:p>
            <a:r>
              <a:rPr lang="en-US" dirty="0" smtClean="0"/>
              <a:t>Window-Eyes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http://www.gwmicro.com/Window-Eyes/</a:t>
            </a:r>
            <a:endParaRPr lang="en-US" dirty="0" smtClean="0"/>
          </a:p>
          <a:p>
            <a:r>
              <a:rPr lang="en-US" dirty="0" smtClean="0"/>
              <a:t>NVDA (Free!)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/>
              </a:rPr>
              <a:t>http://www.nvda-project.org</a:t>
            </a:r>
            <a:endParaRPr lang="en-US" dirty="0" smtClean="0"/>
          </a:p>
          <a:p>
            <a:r>
              <a:rPr lang="en-US" dirty="0" err="1" smtClean="0"/>
              <a:t>VoiceOver</a:t>
            </a:r>
            <a:r>
              <a:rPr lang="en-US" dirty="0" smtClean="0"/>
              <a:t> (built in to Mac OS X and 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www.apple.com</a:t>
            </a:r>
            <a:r>
              <a:rPr lang="en-US" dirty="0" smtClean="0">
                <a:hlinkClick r:id="rId5"/>
              </a:rPr>
              <a:t>/accessibility/voiceover/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 Test pages on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71.8% of screen reader users now use a screen reader on a mobile device </a:t>
            </a:r>
            <a:br>
              <a:rPr lang="en-US" dirty="0" smtClean="0"/>
            </a:br>
            <a:r>
              <a:rPr lang="en-US" dirty="0" smtClean="0"/>
              <a:t>Source: </a:t>
            </a:r>
            <a:r>
              <a:rPr lang="en-US" dirty="0" err="1" smtClean="0"/>
              <a:t>WebAIM</a:t>
            </a:r>
            <a:r>
              <a:rPr lang="en-US" dirty="0" smtClean="0"/>
              <a:t> Screen Reader User Survey #4: </a:t>
            </a:r>
            <a:r>
              <a:rPr lang="en-US" dirty="0" smtClean="0">
                <a:hlinkClick r:id="rId2"/>
              </a:rPr>
              <a:t>http://weba.im/survey4</a:t>
            </a:r>
            <a:endParaRPr lang="en-US" dirty="0" smtClean="0"/>
          </a:p>
          <a:p>
            <a:r>
              <a:rPr lang="en-US" dirty="0" smtClean="0"/>
              <a:t>Test on iPhone using </a:t>
            </a:r>
            <a:r>
              <a:rPr lang="en-US" dirty="0" err="1" smtClean="0"/>
              <a:t>VoiceOver</a:t>
            </a:r>
            <a:r>
              <a:rPr lang="en-US" dirty="0" smtClean="0"/>
              <a:t>. Some </a:t>
            </a:r>
            <a:r>
              <a:rPr lang="en-US" dirty="0"/>
              <a:t>tips: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webaim.org</a:t>
            </a:r>
            <a:r>
              <a:rPr lang="en-US" dirty="0"/>
              <a:t>/articles/voiceover/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4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28. Ask vendors specific questions about accessibility of their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Is your product accessible? </a:t>
            </a:r>
          </a:p>
          <a:p>
            <a:r>
              <a:rPr lang="en-US" dirty="0" smtClean="0"/>
              <a:t>Do you have a Voluntary Product Accessibility Template (VPAT)? </a:t>
            </a:r>
          </a:p>
          <a:p>
            <a:r>
              <a:rPr lang="en-US" dirty="0" smtClean="0"/>
              <a:t>Can you demonstrate how to operate your product without a mouse? </a:t>
            </a:r>
          </a:p>
          <a:p>
            <a:r>
              <a:rPr lang="en-US" dirty="0" smtClean="0"/>
              <a:t> What sort of testing have you done with users with disabilities? (probe for details) </a:t>
            </a:r>
            <a:endParaRPr lang="en-US" dirty="0"/>
          </a:p>
          <a:p>
            <a:r>
              <a:rPr lang="en-US" dirty="0" smtClean="0"/>
              <a:t>Fact check their answers with other users</a:t>
            </a:r>
          </a:p>
        </p:txBody>
      </p:sp>
    </p:spTree>
    <p:extLst>
      <p:ext uri="{BB962C8B-B14F-4D97-AF65-F5344CB8AC3E}">
        <p14:creationId xmlns:p14="http://schemas.microsoft.com/office/powerpoint/2010/main" val="31976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third party plug-ins accessible? </a:t>
            </a:r>
          </a:p>
          <a:p>
            <a:pPr lvl="1"/>
            <a:r>
              <a:rPr lang="en-US" dirty="0" smtClean="0"/>
              <a:t>Example: “The Drupal Accessibility Pledge”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http://groups.drupal.org/node/66383</a:t>
            </a:r>
            <a:endParaRPr lang="en-US" dirty="0" smtClean="0"/>
          </a:p>
          <a:p>
            <a:r>
              <a:rPr lang="en-US" dirty="0" smtClean="0"/>
              <a:t>Can content authors use the tool to create accessible content? </a:t>
            </a:r>
          </a:p>
          <a:p>
            <a:r>
              <a:rPr lang="en-US" dirty="0" smtClean="0"/>
              <a:t>Does the tool prompt authors to include accessibility, and provide relevant help?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0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29. Demand accessibility!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accessible? Don’t buy it. Don’t use it. Don’t support it. </a:t>
            </a:r>
          </a:p>
          <a:p>
            <a:r>
              <a:rPr lang="en-US" dirty="0" smtClean="0">
                <a:effectLst/>
              </a:rPr>
              <a:t>If no compara</a:t>
            </a:r>
            <a:r>
              <a:rPr lang="en-US" dirty="0" smtClean="0"/>
              <a:t>ble </a:t>
            </a:r>
            <a:r>
              <a:rPr lang="en-US" dirty="0" smtClean="0">
                <a:effectLst/>
              </a:rPr>
              <a:t>product is accessible, buy it only with the understanding that the vendor must address its accessibility shortcomings.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to implement policies on your campus that require IT purchases to be </a:t>
            </a:r>
            <a:r>
              <a:rPr lang="en-US" dirty="0" smtClean="0"/>
              <a:t>accessible. </a:t>
            </a:r>
          </a:p>
        </p:txBody>
      </p:sp>
    </p:spTree>
    <p:extLst>
      <p:ext uri="{BB962C8B-B14F-4D97-AF65-F5344CB8AC3E}">
        <p14:creationId xmlns:p14="http://schemas.microsoft.com/office/powerpoint/2010/main" val="411196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vendors accountable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088"/>
            <a:ext cx="8229600" cy="51189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Representations and Warranties.  Vendor represents and warrants that </a:t>
            </a:r>
            <a:r>
              <a:rPr lang="en-US" i="1" dirty="0" smtClean="0"/>
              <a:t>[the product]</a:t>
            </a:r>
            <a:r>
              <a:rPr lang="en-US" dirty="0" smtClean="0"/>
              <a:t> is fully accessible to persons with disabilities in accordance with Title II of the Americans with Disabilities Act </a:t>
            </a:r>
            <a:r>
              <a:rPr lang="en-US" i="1" dirty="0" smtClean="0"/>
              <a:t>[or Title III for private institutions]</a:t>
            </a:r>
            <a:r>
              <a:rPr lang="en-US" dirty="0" smtClean="0"/>
              <a:t> and Section 504 of the Rehabilitation Act </a:t>
            </a:r>
            <a:r>
              <a:rPr lang="en-US" i="1" dirty="0" smtClean="0"/>
              <a:t>[or delete the “and” and add your state statute after the Rehab Act]</a:t>
            </a:r>
            <a:r>
              <a:rPr lang="en-US" dirty="0" smtClean="0"/>
              <a:t> and further hereby indemnifies University from all claims, liability and damages for any violation of those statutes traceable to Vendor’s </a:t>
            </a:r>
            <a:r>
              <a:rPr lang="en-US" i="1" dirty="0" smtClean="0"/>
              <a:t>[product]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 Get involved!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Contribute accessibility to open source </a:t>
            </a:r>
          </a:p>
          <a:p>
            <a:r>
              <a:rPr lang="en-US" dirty="0" smtClean="0"/>
              <a:t>Follow #a11y on Twitter</a:t>
            </a:r>
          </a:p>
          <a:p>
            <a:r>
              <a:rPr lang="en-US" dirty="0" smtClean="0"/>
              <a:t>EDUCAUSE IT Accessibility Constituent Group</a:t>
            </a:r>
          </a:p>
          <a:p>
            <a:pPr lvl="1"/>
            <a:r>
              <a:rPr lang="en-US" dirty="0" smtClean="0"/>
              <a:t>Working to get accessibility on the radar of EDUCAUSE, CIO’s, and other IT Leaders </a:t>
            </a:r>
          </a:p>
          <a:p>
            <a:pPr lvl="1"/>
            <a:r>
              <a:rPr lang="en-US" dirty="0" smtClean="0">
                <a:hlinkClick r:id="rId2"/>
              </a:rPr>
              <a:t>http://educause.edu/groups/itaccess</a:t>
            </a:r>
            <a:endParaRPr lang="en-US" dirty="0"/>
          </a:p>
          <a:p>
            <a:r>
              <a:rPr lang="en-US" dirty="0" smtClean="0"/>
              <a:t>Access Technology Higher Education Network (ATHEN) </a:t>
            </a:r>
          </a:p>
          <a:p>
            <a:pPr lvl="1"/>
            <a:r>
              <a:rPr lang="en-US" dirty="0" smtClean="0"/>
              <a:t>Activities include active collaborations with vendors</a:t>
            </a:r>
          </a:p>
          <a:p>
            <a:pPr lvl="1"/>
            <a:r>
              <a:rPr lang="en-US" dirty="0" smtClean="0"/>
              <a:t>Home page: </a:t>
            </a:r>
            <a:r>
              <a:rPr lang="en-US" dirty="0" smtClean="0">
                <a:hlinkClick r:id="rId3"/>
              </a:rPr>
              <a:t>http://athenpro.org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56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31.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2947" y="1579934"/>
            <a:ext cx="25246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980000"/>
                </a:solidFill>
                <a:latin typeface="Arial Black"/>
                <a:cs typeface="Arial Black"/>
              </a:rPr>
              <a:t>?</a:t>
            </a:r>
            <a:endParaRPr lang="en-US" sz="20000" b="1" dirty="0">
              <a:solidFill>
                <a:srgbClr val="98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8892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Good Heading Structure</a:t>
            </a:r>
            <a:endParaRPr lang="en-US" dirty="0"/>
          </a:p>
        </p:txBody>
      </p:sp>
      <p:pic>
        <p:nvPicPr>
          <p:cNvPr id="4" name="Picture 3" descr="Asnuntuck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610699"/>
            <a:ext cx="5602256" cy="30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32.  </a:t>
            </a:r>
            <a:endParaRPr lang="en-US" dirty="0"/>
          </a:p>
        </p:txBody>
      </p:sp>
      <p:pic>
        <p:nvPicPr>
          <p:cNvPr id="3" name="Picture 2" descr="A drawing of a raised hand. Tip #32 is to be contributed by the audi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44" y="3196872"/>
            <a:ext cx="2153898" cy="37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33.  </a:t>
            </a:r>
            <a:endParaRPr lang="en-US" dirty="0"/>
          </a:p>
        </p:txBody>
      </p:sp>
      <p:pic>
        <p:nvPicPr>
          <p:cNvPr id="5" name="Picture 4" descr="A lightbulb appearing above one's head, with geeky numbers indicating all the different components of the lightbulb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77" y="1284553"/>
            <a:ext cx="3709967" cy="46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33⅓. Get Your Accessibility Sticker!  </a:t>
            </a:r>
            <a:endParaRPr lang="en-US" dirty="0"/>
          </a:p>
        </p:txBody>
      </p:sp>
      <p:pic>
        <p:nvPicPr>
          <p:cNvPr id="3" name="Picture 2" descr="Accessibility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9" y="1815364"/>
            <a:ext cx="3715146" cy="37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of a Word document, showing use of Heading sty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 b="11724"/>
          <a:stretch>
            <a:fillRect/>
          </a:stretch>
        </p:blipFill>
        <p:spPr>
          <a:xfrm>
            <a:off x="457200" y="1863530"/>
            <a:ext cx="8229600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headings in </a:t>
            </a:r>
            <a:r>
              <a:rPr lang="en-US" i="1" dirty="0" smtClean="0"/>
              <a:t>all</a:t>
            </a:r>
            <a:r>
              <a:rPr lang="en-US" dirty="0" smtClean="0"/>
              <a:t> documents, </a:t>
            </a:r>
            <a:br>
              <a:rPr lang="en-US" dirty="0" smtClean="0"/>
            </a:br>
            <a:r>
              <a:rPr lang="en-US" dirty="0" smtClean="0"/>
              <a:t>not just web pages!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Yes, even (especially) in PDF!</a:t>
            </a:r>
            <a:endParaRPr lang="en-US" dirty="0"/>
          </a:p>
        </p:txBody>
      </p:sp>
      <p:pic>
        <p:nvPicPr>
          <p:cNvPr id="4" name="Picture 3" descr="Screen shot of the tag editor in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9" y="1417638"/>
            <a:ext cx="8010601" cy="49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8534</TotalTime>
  <Words>2201</Words>
  <Application>Microsoft Macintosh PowerPoint</Application>
  <PresentationFormat>On-screen Show (4:3)</PresentationFormat>
  <Paragraphs>320</Paragraphs>
  <Slides>72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1. Add proper alt text to images</vt:lpstr>
      <vt:lpstr>Add alt text in all documents,  not just web pages!</vt:lpstr>
      <vt:lpstr>A Couple of Great Alt Text Resources</vt:lpstr>
      <vt:lpstr>2. Use headings properly</vt:lpstr>
      <vt:lpstr>Example of Good Heading Structure</vt:lpstr>
      <vt:lpstr>Add headings in all documents,  not just web pages!</vt:lpstr>
      <vt:lpstr>Yes, even (especially) in PDF!</vt:lpstr>
      <vt:lpstr>Speaking of PDF…</vt:lpstr>
      <vt:lpstr>3. Create accessible PDFs</vt:lpstr>
      <vt:lpstr>Fixing a PDF in Acrobat Pro</vt:lpstr>
      <vt:lpstr>More on PDF Accessibility</vt:lpstr>
      <vt:lpstr>4. Know when to use PDF</vt:lpstr>
      <vt:lpstr>5. Use ARIA</vt:lpstr>
      <vt:lpstr>What ARIA Does</vt:lpstr>
      <vt:lpstr>ARIA at its simplest: Landmark Roles</vt:lpstr>
      <vt:lpstr>ARIA Resources</vt:lpstr>
      <vt:lpstr>6. Add labels to form fields</vt:lpstr>
      <vt:lpstr>Adding labels in Dreamweaver</vt:lpstr>
      <vt:lpstr>In PDF, use tooltips for labels</vt:lpstr>
      <vt:lpstr>7. Group related form fields together</vt:lpstr>
      <vt:lpstr>In HTML, use fieldset and legend</vt:lpstr>
      <vt:lpstr>In PDF, use tooltip like &lt;legend&gt;</vt:lpstr>
      <vt:lpstr>And “Radio Button Choice” like &lt;label&gt;</vt:lpstr>
      <vt:lpstr>8. Markup tables appropriately</vt:lpstr>
      <vt:lpstr>Example Simple Table</vt:lpstr>
      <vt:lpstr>Example Simple Table in HTML</vt:lpstr>
      <vt:lpstr>Example complex table </vt:lpstr>
      <vt:lpstr>Accessible complex table in HTML (just the highlights)</vt:lpstr>
      <vt:lpstr>Accessible PDF tables in Acrobat</vt:lpstr>
      <vt:lpstr>9. Identify language of text</vt:lpstr>
      <vt:lpstr>10. Use a color contrast checker</vt:lpstr>
      <vt:lpstr>Example Contrast Checker</vt:lpstr>
      <vt:lpstr>11. Avoid using tiny fonts</vt:lpstr>
      <vt:lpstr>12. Respect white space</vt:lpstr>
      <vt:lpstr>Sample CSS with white space</vt:lpstr>
      <vt:lpstr>Clean and simple is good.</vt:lpstr>
      <vt:lpstr>13. Provide visible indication of focus</vt:lpstr>
      <vt:lpstr>Focus is especially important for keyboard users</vt:lpstr>
      <vt:lpstr>14. Use text, not pictures of text</vt:lpstr>
      <vt:lpstr>15. Think twice about the words  you choose</vt:lpstr>
      <vt:lpstr>Example choices  to make text easier to read</vt:lpstr>
      <vt:lpstr>16. Caption video</vt:lpstr>
      <vt:lpstr>Free Captioning Tools (e.g., Amara)</vt:lpstr>
      <vt:lpstr>A Few Tools &amp; Services  for Captioning</vt:lpstr>
      <vt:lpstr>17. Describe video</vt:lpstr>
      <vt:lpstr>Description in 2 (or 3) Simple Steps</vt:lpstr>
      <vt:lpstr>Description as Audio File</vt:lpstr>
      <vt:lpstr>Description as Text</vt:lpstr>
      <vt:lpstr>Text Description Proof of Concept</vt:lpstr>
      <vt:lpstr>18. Provide a transcript</vt:lpstr>
      <vt:lpstr>19. Choose media players  that support accessibility</vt:lpstr>
      <vt:lpstr>A Few Media Players To Check Out</vt:lpstr>
      <vt:lpstr>20. Choose a menu system that works for all users</vt:lpstr>
      <vt:lpstr>How a Modern Menu Should Work</vt:lpstr>
      <vt:lpstr>21. Choose Accessible Widgets,  Plug-ins and Modules </vt:lpstr>
      <vt:lpstr>22. Test Widgets, Plug-ins, &amp; Modules – don’t assume they work for everyone</vt:lpstr>
      <vt:lpstr>23. Chose LMS and CMS  that support accessibility</vt:lpstr>
      <vt:lpstr>24. Test with a keyboard</vt:lpstr>
      <vt:lpstr>25. Test with high contrast  color schemes</vt:lpstr>
      <vt:lpstr>26. Test pages with screen readers</vt:lpstr>
      <vt:lpstr>27. Test pages on mobile devices</vt:lpstr>
      <vt:lpstr>28. Ask vendors specific questions about accessibility of their products</vt:lpstr>
      <vt:lpstr>More Questions</vt:lpstr>
      <vt:lpstr>29. Demand accessibility!</vt:lpstr>
      <vt:lpstr>Hold vendors accountable</vt:lpstr>
      <vt:lpstr>30. Get involved!</vt:lpstr>
      <vt:lpstr>31.  </vt:lpstr>
      <vt:lpstr>32.  </vt:lpstr>
      <vt:lpstr>33.  </vt:lpstr>
      <vt:lpstr>33⅓. Get Your Accessibility Sticker!  </vt:lpstr>
    </vt:vector>
  </TitlesOfParts>
  <Manager/>
  <Company>University of Washington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Web Accessibility Tips in 45 Minutes</dc:title>
  <dc:subject/>
  <dc:creator>Terrill Thompson</dc:creator>
  <cp:keywords/>
  <dc:description>Delivered at HighEdWeb 2012</dc:description>
  <cp:lastModifiedBy>Terrill Thompson</cp:lastModifiedBy>
  <cp:revision>118</cp:revision>
  <dcterms:created xsi:type="dcterms:W3CDTF">2011-11-12T20:44:02Z</dcterms:created>
  <dcterms:modified xsi:type="dcterms:W3CDTF">2012-10-11T14:36:07Z</dcterms:modified>
  <cp:category/>
</cp:coreProperties>
</file>