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8" r:id="rId3"/>
    <p:sldMasterId id="2147483700" r:id="rId4"/>
    <p:sldMasterId id="2147483712" r:id="rId5"/>
  </p:sldMasterIdLst>
  <p:notesMasterIdLst>
    <p:notesMasterId r:id="rId73"/>
  </p:notesMasterIdLst>
  <p:sldIdLst>
    <p:sldId id="257" r:id="rId6"/>
    <p:sldId id="373" r:id="rId7"/>
    <p:sldId id="368"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21" r:id="rId33"/>
    <p:sldId id="422" r:id="rId34"/>
    <p:sldId id="423" r:id="rId35"/>
    <p:sldId id="424" r:id="rId36"/>
    <p:sldId id="425" r:id="rId37"/>
    <p:sldId id="410" r:id="rId38"/>
    <p:sldId id="411" r:id="rId39"/>
    <p:sldId id="412" r:id="rId40"/>
    <p:sldId id="420" r:id="rId41"/>
    <p:sldId id="413" r:id="rId42"/>
    <p:sldId id="414" r:id="rId43"/>
    <p:sldId id="415" r:id="rId44"/>
    <p:sldId id="416" r:id="rId45"/>
    <p:sldId id="417" r:id="rId46"/>
    <p:sldId id="418" r:id="rId47"/>
    <p:sldId id="419" r:id="rId48"/>
    <p:sldId id="371" r:id="rId49"/>
    <p:sldId id="377" r:id="rId50"/>
    <p:sldId id="378" r:id="rId51"/>
    <p:sldId id="379" r:id="rId52"/>
    <p:sldId id="380" r:id="rId53"/>
    <p:sldId id="369" r:id="rId54"/>
    <p:sldId id="382" r:id="rId55"/>
    <p:sldId id="383" r:id="rId56"/>
    <p:sldId id="385" r:id="rId57"/>
    <p:sldId id="384" r:id="rId58"/>
    <p:sldId id="366" r:id="rId59"/>
    <p:sldId id="367" r:id="rId60"/>
    <p:sldId id="376" r:id="rId61"/>
    <p:sldId id="334" r:id="rId62"/>
    <p:sldId id="333" r:id="rId63"/>
    <p:sldId id="335" r:id="rId64"/>
    <p:sldId id="365" r:id="rId65"/>
    <p:sldId id="361" r:id="rId66"/>
    <p:sldId id="362" r:id="rId67"/>
    <p:sldId id="363" r:id="rId68"/>
    <p:sldId id="381" r:id="rId69"/>
    <p:sldId id="375" r:id="rId70"/>
    <p:sldId id="426" r:id="rId71"/>
    <p:sldId id="427"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731" autoAdjust="0"/>
  </p:normalViewPr>
  <p:slideViewPr>
    <p:cSldViewPr snapToGrid="0" snapToObjects="1">
      <p:cViewPr>
        <p:scale>
          <a:sx n="87" d="100"/>
          <a:sy n="87" d="100"/>
        </p:scale>
        <p:origin x="-85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B2DD39-6DEA-2F42-A1E7-DC9E02BF41CA}" type="datetimeFigureOut">
              <a:rPr lang="en-US" smtClean="0"/>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A14CD-7EE9-E447-AA7B-F2006FBDB1CC}" type="slidenum">
              <a:rPr lang="en-US" smtClean="0"/>
              <a:t>‹#›</a:t>
            </a:fld>
            <a:endParaRPr lang="en-US"/>
          </a:p>
        </p:txBody>
      </p:sp>
    </p:spTree>
    <p:extLst>
      <p:ext uri="{BB962C8B-B14F-4D97-AF65-F5344CB8AC3E}">
        <p14:creationId xmlns:p14="http://schemas.microsoft.com/office/powerpoint/2010/main" val="3475502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smtClean="0"/>
              <a:t>Course Overview</a:t>
            </a:r>
          </a:p>
          <a:p>
            <a:pPr fontAlgn="base"/>
            <a:r>
              <a:rPr lang="en-GB" dirty="0" smtClean="0"/>
              <a:t>To understand the role of Assistive technologies in achieving universal design</a:t>
            </a:r>
          </a:p>
          <a:p>
            <a:pPr fontAlgn="base"/>
            <a:r>
              <a:rPr lang="en-GB" dirty="0" smtClean="0"/>
              <a:t>To explore the relationship between accessibility and usability</a:t>
            </a:r>
          </a:p>
          <a:p>
            <a:pPr fontAlgn="base"/>
            <a:r>
              <a:rPr lang="en-GB" dirty="0" smtClean="0"/>
              <a:t>To prepare students to engage in research and development in assistive technologies and universal design</a:t>
            </a:r>
          </a:p>
          <a:p>
            <a:endParaRPr lang="en-GB" dirty="0"/>
          </a:p>
        </p:txBody>
      </p:sp>
      <p:sp>
        <p:nvSpPr>
          <p:cNvPr id="4" name="Slide Number Placeholder 3"/>
          <p:cNvSpPr>
            <a:spLocks noGrp="1"/>
          </p:cNvSpPr>
          <p:nvPr>
            <p:ph type="sldNum" sz="quarter" idx="10"/>
          </p:nvPr>
        </p:nvSpPr>
        <p:spPr/>
        <p:txBody>
          <a:bodyPr/>
          <a:lstStyle/>
          <a:p>
            <a:fld id="{671A14CD-7EE9-E447-AA7B-F2006FBDB1CC}" type="slidenum">
              <a:rPr lang="en-US" smtClean="0"/>
              <a:t>45</a:t>
            </a:fld>
            <a:endParaRPr lang="en-US"/>
          </a:p>
        </p:txBody>
      </p:sp>
    </p:spTree>
    <p:extLst>
      <p:ext uri="{BB962C8B-B14F-4D97-AF65-F5344CB8AC3E}">
        <p14:creationId xmlns:p14="http://schemas.microsoft.com/office/powerpoint/2010/main" val="40478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cs typeface="ヒラギノ角ゴ Pro W3" charset="0"/>
              </a:rPr>
              <a:t>US = nearly 3000; India=76; Canada=73; Australia=52; Phillipines=51;Nigeria=35; also Uganda, South Africa, Sri Lanka, Pakistan</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4B8722F1-65C9-ED4C-98D7-0061F973C572}" type="slidenum">
              <a:rPr lang="en-US" sz="1200" b="0"/>
              <a:pPr/>
              <a:t>62</a:t>
            </a:fld>
            <a:endParaRPr 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cs typeface="ヒラギノ角ゴ Pro W3" charset="0"/>
              </a:rPr>
              <a:t>Teaching the World!</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6DD6597D-86C2-504B-8DB0-640EF6ECB67D}" type="slidenum">
              <a:rPr lang="en-US" sz="1200" b="0"/>
              <a:pPr/>
              <a:t>63</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57540-02E4-7448-81BD-F3A5E8B702C9}"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327238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57540-02E4-7448-81BD-F3A5E8B702C9}"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203476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57540-02E4-7448-81BD-F3A5E8B702C9}"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309315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75E49-9D49-1445-B380-C1223988A3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230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CA1C9B-DAD0-4D45-BA70-AE1FBA948B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95A1AC-3123-844C-9A46-B0410F98C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30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A32122-2710-EB48-9AAB-D35BFEC18A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622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E9FA8C-9F8B-8948-BCA3-F81EB80C33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88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A1CB2A-CFCB-964F-9737-4F06D7B7C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2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618BD9-2AB5-E745-82E9-3C093B6C6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612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25B27A-3327-A349-BEFD-3984E610B0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576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57540-02E4-7448-81BD-F3A5E8B702C9}"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412244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534-4B13-CF42-B31B-F25C2CFB4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563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E82112-0439-FD46-A648-A2670F1A2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83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11998F-C2A5-8949-91C5-B3B21F420B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019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C56CD7-6125-E249-A804-A395C144C8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3023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83709E-FF78-2142-B3D0-F3726EFFD6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298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849A9F8-090E-FE46-99DC-0BBE3D23D0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95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843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noProof="0" smtClean="0"/>
              <a:t>Click to edit Master title style</a:t>
            </a:r>
          </a:p>
        </p:txBody>
      </p:sp>
      <p:sp>
        <p:nvSpPr>
          <p:cNvPr id="18436" name="Rectangle 4"/>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smtClean="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02DA490C-8AB9-4B4B-AA46-87292CE3E2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939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08420B1-9CF1-7745-98F6-207A05202F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791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7C5F90F-EF26-8F44-A3A9-8E9A8DA3D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2519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1B96D06-FCDE-7441-9E84-E514E0E0AD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21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57540-02E4-7448-81BD-F3A5E8B702C9}"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102962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E015596-51F4-AB48-8DA4-D87C275EEE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121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9715849-BDAF-6F42-991D-6F920554C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598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A6A6457-EE1C-6846-807B-B0736302C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7759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4C186A-F97A-714C-A04B-0D33400C3B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792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7078A73-D0B5-F340-B54F-03A24A25C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0062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F0D91A4-14FC-7346-9258-036425A31C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8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2D24486-0DAC-E140-AEF4-9173E42051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619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A02F9A1-3157-6C42-A1EC-E684B18410D6}" type="datetimeFigureOut">
              <a:rPr lang="en-US" smtClean="0">
                <a:solidFill>
                  <a:srgbClr val="CCD1B9"/>
                </a:solidFill>
                <a:latin typeface="Franklin Gothic Medium"/>
              </a:rPr>
              <a:pPr/>
              <a:t>11/5/13</a:t>
            </a:fld>
            <a:endParaRPr lang="en-US">
              <a:solidFill>
                <a:srgbClr val="CCD1B9"/>
              </a:solidFill>
              <a:latin typeface="Franklin Gothic Medium"/>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4E691EF-4D01-E340-A9C7-C7698608877B}" type="slidenum">
              <a:rPr lang="en-US" smtClean="0">
                <a:latin typeface="Franklin Gothic Medium"/>
              </a:rPr>
              <a:pPr/>
              <a:t>‹#›</a:t>
            </a:fld>
            <a:endParaRPr lang="en-US">
              <a:latin typeface="Franklin Gothic Medium"/>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CD1B9"/>
              </a:solidFill>
              <a:latin typeface="Franklin Gothic Medium"/>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GB" smtClean="0"/>
              <a:t>Click to edit Master title style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7" name="Title 6"/>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A02F9A1-3157-6C42-A1EC-E684B18410D6}" type="datetimeFigureOut">
              <a:rPr lang="en-US" smtClean="0">
                <a:latin typeface="Franklin Gothic Medium"/>
              </a:rPr>
              <a:pPr/>
              <a:t>11/5/13</a:t>
            </a:fld>
            <a:endParaRPr lang="en-US">
              <a:latin typeface="Franklin Gothic Medium"/>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4E691EF-4D01-E340-A9C7-C7698608877B}" type="slidenum">
              <a:rPr lang="en-US" smtClean="0">
                <a:solidFill>
                  <a:srgbClr val="CCD1B9"/>
                </a:solidFill>
                <a:latin typeface="Franklin Gothic Medium"/>
              </a:rPr>
              <a:pPr/>
              <a:t>‹#›</a:t>
            </a:fld>
            <a:endParaRPr lang="en-US">
              <a:solidFill>
                <a:srgbClr val="CCD1B9"/>
              </a:solidFill>
              <a:latin typeface="Franklin Gothic Medium"/>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latin typeface="Franklin Gothic Medium"/>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GB"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57540-02E4-7448-81BD-F3A5E8B702C9}"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1973986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534949"/>
              </a:solidFill>
              <a:latin typeface="Franklin Gothic Medium"/>
            </a:endParaRPr>
          </a:p>
        </p:txBody>
      </p:sp>
      <p:sp>
        <p:nvSpPr>
          <p:cNvPr id="7" name="Slide Number Placeholder 6"/>
          <p:cNvSpPr>
            <a:spLocks noGrp="1"/>
          </p:cNvSpPr>
          <p:nvPr>
            <p:ph type="sldNum" sz="quarter" idx="12"/>
          </p:nvPr>
        </p:nvSpPr>
        <p:spPr/>
        <p:txBody>
          <a:body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8" name="Footer Placeholder 7"/>
          <p:cNvSpPr>
            <a:spLocks noGrp="1"/>
          </p:cNvSpPr>
          <p:nvPr>
            <p:ph type="ftr" sz="quarter" idx="11"/>
          </p:nvPr>
        </p:nvSpPr>
        <p:spPr/>
        <p:txBody>
          <a:bodyPr/>
          <a:lstStyle/>
          <a:p>
            <a:endParaRPr lang="en-US">
              <a:solidFill>
                <a:srgbClr val="534949"/>
              </a:solidFill>
              <a:latin typeface="Franklin Gothic Medium"/>
            </a:endParaRPr>
          </a:p>
        </p:txBody>
      </p:sp>
      <p:sp>
        <p:nvSpPr>
          <p:cNvPr id="9" name="Slide Number Placeholder 8"/>
          <p:cNvSpPr>
            <a:spLocks noGrp="1"/>
          </p:cNvSpPr>
          <p:nvPr>
            <p:ph type="sldNum" sz="quarter" idx="12"/>
          </p:nvPr>
        </p:nvSpPr>
        <p:spPr/>
        <p:txBody>
          <a:body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10" name="Title 9"/>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4" name="Footer Placeholder 3"/>
          <p:cNvSpPr>
            <a:spLocks noGrp="1"/>
          </p:cNvSpPr>
          <p:nvPr>
            <p:ph type="ftr" sz="quarter" idx="11"/>
          </p:nvPr>
        </p:nvSpPr>
        <p:spPr/>
        <p:txBody>
          <a:bodyPr/>
          <a:lstStyle/>
          <a:p>
            <a:endParaRPr lang="en-US">
              <a:solidFill>
                <a:srgbClr val="534949"/>
              </a:solidFill>
              <a:latin typeface="Franklin Gothic Medium"/>
            </a:endParaRPr>
          </a:p>
        </p:txBody>
      </p:sp>
      <p:sp>
        <p:nvSpPr>
          <p:cNvPr id="5" name="Slide Number Placeholder 4"/>
          <p:cNvSpPr>
            <a:spLocks noGrp="1"/>
          </p:cNvSpPr>
          <p:nvPr>
            <p:ph type="sldNum" sz="quarter" idx="12"/>
          </p:nvPr>
        </p:nvSpPr>
        <p:spPr/>
        <p:txBody>
          <a:body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
        <p:nvSpPr>
          <p:cNvPr id="6" name="Title 5"/>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2" name="Date Placeholder 1"/>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3" name="Footer Placeholder 2"/>
          <p:cNvSpPr>
            <a:spLocks noGrp="1"/>
          </p:cNvSpPr>
          <p:nvPr>
            <p:ph type="ftr" sz="quarter" idx="11"/>
          </p:nvPr>
        </p:nvSpPr>
        <p:spPr/>
        <p:txBody>
          <a:bodyPr/>
          <a:lstStyle/>
          <a:p>
            <a:endParaRPr lang="en-US">
              <a:solidFill>
                <a:srgbClr val="534949"/>
              </a:solidFill>
              <a:latin typeface="Franklin Gothic Medium"/>
            </a:endParaRPr>
          </a:p>
        </p:txBody>
      </p:sp>
      <p:sp>
        <p:nvSpPr>
          <p:cNvPr id="4" name="Slide Number Placeholder 3"/>
          <p:cNvSpPr>
            <a:spLocks noGrp="1"/>
          </p:cNvSpPr>
          <p:nvPr>
            <p:ph type="sldNum" sz="quarter" idx="12"/>
          </p:nvPr>
        </p:nvSpPr>
        <p:spPr/>
        <p:txBody>
          <a:body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534949"/>
              </a:solidFill>
              <a:latin typeface="Franklin Gothic Medium"/>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4E691EF-4D01-E340-A9C7-C7698608877B}" type="slidenum">
              <a:rPr lang="en-US" smtClean="0">
                <a:latin typeface="Franklin Gothic Medium"/>
              </a:rPr>
              <a:pPr/>
              <a:t>‹#›</a:t>
            </a:fld>
            <a:endParaRPr lang="en-US">
              <a:latin typeface="Franklin Gothic Medium"/>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GB"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A02F9A1-3157-6C42-A1EC-E684B18410D6}" type="datetimeFigureOut">
              <a:rPr lang="en-US" smtClean="0">
                <a:solidFill>
                  <a:srgbClr val="CCD1B9"/>
                </a:solidFill>
                <a:latin typeface="Franklin Gothic Medium"/>
              </a:rPr>
              <a:pPr/>
              <a:t>11/5/13</a:t>
            </a:fld>
            <a:endParaRPr lang="en-US">
              <a:solidFill>
                <a:srgbClr val="CCD1B9"/>
              </a:solidFill>
              <a:latin typeface="Franklin Gothic Medium"/>
            </a:endParaRPr>
          </a:p>
        </p:txBody>
      </p:sp>
      <p:sp>
        <p:nvSpPr>
          <p:cNvPr id="6" name="Footer Placeholder 5"/>
          <p:cNvSpPr>
            <a:spLocks noGrp="1"/>
          </p:cNvSpPr>
          <p:nvPr>
            <p:ph type="ftr" sz="quarter" idx="11"/>
          </p:nvPr>
        </p:nvSpPr>
        <p:spPr/>
        <p:txBody>
          <a:bodyPr/>
          <a:lstStyle/>
          <a:p>
            <a:endParaRPr lang="en-US">
              <a:solidFill>
                <a:srgbClr val="CCD1B9"/>
              </a:solidFill>
              <a:latin typeface="Franklin Gothic Medium"/>
            </a:endParaRPr>
          </a:p>
        </p:txBody>
      </p:sp>
      <p:sp>
        <p:nvSpPr>
          <p:cNvPr id="7" name="Slide Number Placeholder 6"/>
          <p:cNvSpPr>
            <a:spLocks noGrp="1"/>
          </p:cNvSpPr>
          <p:nvPr>
            <p:ph type="sldNum" sz="quarter" idx="12"/>
          </p:nvPr>
        </p:nvSpPr>
        <p:spPr/>
        <p:txBody>
          <a:bodyPr/>
          <a:lstStyle/>
          <a:p>
            <a:fld id="{B4E691EF-4D01-E340-A9C7-C7698608877B}" type="slidenum">
              <a:rPr lang="en-US" smtClean="0">
                <a:solidFill>
                  <a:srgbClr val="CCD1B9"/>
                </a:solidFill>
                <a:latin typeface="Franklin Gothic Medium"/>
              </a:rPr>
              <a:pPr/>
              <a:t>‹#›</a:t>
            </a:fld>
            <a:endParaRPr lang="en-US">
              <a:solidFill>
                <a:srgbClr val="CCD1B9"/>
              </a:solidFill>
              <a:latin typeface="Franklin Gothic Medium"/>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GB"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2" name="Vertical Title 1"/>
          <p:cNvSpPr>
            <a:spLocks noGrp="1"/>
          </p:cNvSpPr>
          <p:nvPr>
            <p:ph type="title" orient="vert"/>
          </p:nvPr>
        </p:nvSpPr>
        <p:spPr>
          <a:xfrm>
            <a:off x="7162800" y="274638"/>
            <a:ext cx="1676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5" name="Footer Placeholder 4"/>
          <p:cNvSpPr>
            <a:spLocks noGrp="1"/>
          </p:cNvSpPr>
          <p:nvPr>
            <p:ph type="ftr" sz="quarter" idx="11"/>
          </p:nvPr>
        </p:nvSpPr>
        <p:spPr/>
        <p:txBody>
          <a:bodyPr/>
          <a:lstStyle/>
          <a:p>
            <a:endParaRPr lang="en-US">
              <a:solidFill>
                <a:srgbClr val="534949"/>
              </a:solidFill>
              <a:latin typeface="Franklin Gothic Medium"/>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4E691EF-4D01-E340-A9C7-C7698608877B}" type="slidenum">
              <a:rPr lang="en-US" smtClean="0">
                <a:solidFill>
                  <a:srgbClr val="CCD1B9"/>
                </a:solidFill>
                <a:latin typeface="Franklin Gothic Medium"/>
              </a:rPr>
              <a:pPr/>
              <a:t>‹#›</a:t>
            </a:fld>
            <a:endParaRPr lang="en-US">
              <a:solidFill>
                <a:srgbClr val="CCD1B9"/>
              </a:solidFill>
              <a:latin typeface="Franklin Gothic Medium"/>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57540-02E4-7448-81BD-F3A5E8B702C9}" type="datetimeFigureOut">
              <a:rPr lang="en-US" smtClean="0"/>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2234270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57540-02E4-7448-81BD-F3A5E8B702C9}" type="datetimeFigureOut">
              <a:rPr lang="en-US" smtClean="0"/>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24085870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57540-02E4-7448-81BD-F3A5E8B702C9}" type="datetimeFigureOut">
              <a:rPr lang="en-US" smtClean="0"/>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48190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57540-02E4-7448-81BD-F3A5E8B702C9}"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306525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57540-02E4-7448-81BD-F3A5E8B702C9}"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99AE8-FE09-674D-A00C-299E0D9DEA50}" type="slidenum">
              <a:rPr lang="en-US" smtClean="0"/>
              <a:t>‹#›</a:t>
            </a:fld>
            <a:endParaRPr lang="en-US"/>
          </a:p>
        </p:txBody>
      </p:sp>
    </p:spTree>
    <p:extLst>
      <p:ext uri="{BB962C8B-B14F-4D97-AF65-F5344CB8AC3E}">
        <p14:creationId xmlns:p14="http://schemas.microsoft.com/office/powerpoint/2010/main" val="92773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20" Type="http://schemas.openxmlformats.org/officeDocument/2006/relationships/image" Target="../media/image4.png"/><Relationship Id="rId21" Type="http://schemas.openxmlformats.org/officeDocument/2006/relationships/image" Target="../media/image5.png"/><Relationship Id="rId22" Type="http://schemas.openxmlformats.org/officeDocument/2006/relationships/image" Target="../media/image6.png"/><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slideLayout" Target="../slideLayouts/slideLayout63.xml"/><Relationship Id="rId17" Type="http://schemas.openxmlformats.org/officeDocument/2006/relationships/slideLayout" Target="../slideLayouts/slideLayout64.xml"/><Relationship Id="rId18" Type="http://schemas.openxmlformats.org/officeDocument/2006/relationships/theme" Target="../theme/theme5.xml"/><Relationship Id="rId19" Type="http://schemas.openxmlformats.org/officeDocument/2006/relationships/image" Target="../media/image3.pn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57540-02E4-7448-81BD-F3A5E8B702C9}" type="datetimeFigureOut">
              <a:rPr lang="en-US" smtClean="0"/>
              <a:t>11/5/13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99AE8-FE09-674D-A00C-299E0D9DEA50}" type="slidenum">
              <a:rPr lang="en-US" smtClean="0"/>
              <a:t>‹#›</a:t>
            </a:fld>
            <a:endParaRPr lang="en-US"/>
          </a:p>
        </p:txBody>
      </p:sp>
    </p:spTree>
    <p:extLst>
      <p:ext uri="{BB962C8B-B14F-4D97-AF65-F5344CB8AC3E}">
        <p14:creationId xmlns:p14="http://schemas.microsoft.com/office/powerpoint/2010/main" val="154772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ヒラギノ角ゴ Pro W3" pitchFamily="28" charset="-128"/>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ヒラギノ角ゴ Pro W3" pitchFamily="28" charset="-128"/>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smtClean="0">
                <a:cs typeface="ヒラギノ角ゴ Pro W3" charset="0"/>
              </a:defRPr>
            </a:lvl1pPr>
          </a:lstStyle>
          <a:p>
            <a:pPr defTabSz="914400" fontAlgn="base">
              <a:spcBef>
                <a:spcPct val="0"/>
              </a:spcBef>
              <a:spcAft>
                <a:spcPct val="0"/>
              </a:spcAft>
              <a:defRPr/>
            </a:pPr>
            <a:fld id="{5C7DC440-95CE-0E45-867E-00ED47FF13A5}" type="slidenum">
              <a:rPr lang="en-US">
                <a:solidFill>
                  <a:srgbClr val="000000"/>
                </a:solidFill>
                <a:latin typeface="Arial" charset="0"/>
                <a:ea typeface="ヒラギノ角ゴ Pro W3" charset="0"/>
              </a:rPr>
              <a:pPr defTabSz="914400" fontAlgn="base">
                <a:spcBef>
                  <a:spcPct val="0"/>
                </a:spcBef>
                <a:spcAft>
                  <a:spcPct val="0"/>
                </a:spcAft>
                <a:defRPr/>
              </a:pPr>
              <a:t>‹#›</a:t>
            </a:fld>
            <a:endParaRPr lang="en-US">
              <a:solidFill>
                <a:srgbClr val="000000"/>
              </a:solidFill>
              <a:latin typeface="Arial" charset="0"/>
              <a:ea typeface="ヒラギノ角ゴ Pro W3"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Arial" charset="0"/>
          <a:ea typeface="ヒラギノ角ゴ Pro W3" pitchFamily="28" charset="-128"/>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pitchFamily="28" charset="-128"/>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pitchFamily="28" charset="-128"/>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pitchFamily="28" charset="-128"/>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pitchFamily="28" charset="-128"/>
        </a:defRPr>
      </a:lvl6pPr>
      <a:lvl7pPr marL="914400" algn="ctr" rtl="0" fontAlgn="base">
        <a:spcBef>
          <a:spcPct val="0"/>
        </a:spcBef>
        <a:spcAft>
          <a:spcPct val="0"/>
        </a:spcAft>
        <a:defRPr sz="4400">
          <a:solidFill>
            <a:schemeClr val="tx2"/>
          </a:solidFill>
          <a:latin typeface="Arial" charset="0"/>
          <a:ea typeface="ヒラギノ角ゴ Pro W3" pitchFamily="28" charset="-128"/>
        </a:defRPr>
      </a:lvl7pPr>
      <a:lvl8pPr marL="1371600" algn="ctr" rtl="0" fontAlgn="base">
        <a:spcBef>
          <a:spcPct val="0"/>
        </a:spcBef>
        <a:spcAft>
          <a:spcPct val="0"/>
        </a:spcAft>
        <a:defRPr sz="4400">
          <a:solidFill>
            <a:schemeClr val="tx2"/>
          </a:solidFill>
          <a:latin typeface="Arial" charset="0"/>
          <a:ea typeface="ヒラギノ角ゴ Pro W3" pitchFamily="28" charset="-128"/>
        </a:defRPr>
      </a:lvl8pPr>
      <a:lvl9pPr marL="1828800" algn="ctr" rtl="0" fontAlgn="base">
        <a:spcBef>
          <a:spcPct val="0"/>
        </a:spcBef>
        <a:spcAft>
          <a:spcPct val="0"/>
        </a:spcAft>
        <a:defRPr sz="4400">
          <a:solidFill>
            <a:schemeClr val="tx2"/>
          </a:solidFill>
          <a:latin typeface="Arial" charset="0"/>
          <a:ea typeface="ヒラギノ角ゴ Pro W3"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11"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741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000">
                <a:cs typeface="+mn-cs"/>
              </a:defRPr>
            </a:lvl1pPr>
          </a:lstStyle>
          <a:p>
            <a:pPr defTabSz="914400" fontAlgn="base">
              <a:spcBef>
                <a:spcPct val="0"/>
              </a:spcBef>
              <a:spcAft>
                <a:spcPct val="0"/>
              </a:spcAft>
              <a:defRPr/>
            </a:pPr>
            <a:endParaRPr lang="en-US">
              <a:solidFill>
                <a:srgbClr val="000000"/>
              </a:solidFill>
              <a:latin typeface="Arial" charset="0"/>
              <a:ea typeface="ＭＳ Ｐゴシック" charset="0"/>
            </a:endParaRPr>
          </a:p>
        </p:txBody>
      </p:sp>
      <p:sp>
        <p:nvSpPr>
          <p:cNvPr id="1741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cs typeface="+mn-cs"/>
              </a:defRPr>
            </a:lvl1pPr>
          </a:lstStyle>
          <a:p>
            <a:pPr algn="ctr" defTabSz="914400" fontAlgn="base">
              <a:spcBef>
                <a:spcPct val="0"/>
              </a:spcBef>
              <a:spcAft>
                <a:spcPct val="0"/>
              </a:spcAft>
              <a:defRPr/>
            </a:pPr>
            <a:endParaRPr lang="en-US">
              <a:solidFill>
                <a:srgbClr val="000000"/>
              </a:solidFill>
              <a:latin typeface="Arial" charset="0"/>
              <a:ea typeface="ＭＳ Ｐゴシック" charset="0"/>
            </a:endParaRPr>
          </a:p>
        </p:txBody>
      </p:sp>
      <p:sp>
        <p:nvSpPr>
          <p:cNvPr id="1741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cs typeface="+mn-cs"/>
              </a:defRPr>
            </a:lvl1pPr>
          </a:lstStyle>
          <a:p>
            <a:pPr defTabSz="914400" fontAlgn="base">
              <a:spcBef>
                <a:spcPct val="0"/>
              </a:spcBef>
              <a:spcAft>
                <a:spcPct val="0"/>
              </a:spcAft>
              <a:defRPr/>
            </a:pPr>
            <a:fld id="{EB51ACA6-C316-9944-9599-3246D1496221}"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grpSp>
        <p:nvGrpSpPr>
          <p:cNvPr id="1032" name="Group 8"/>
          <p:cNvGrpSpPr>
            <a:grpSpLocks/>
          </p:cNvGrpSpPr>
          <p:nvPr/>
        </p:nvGrpSpPr>
        <p:grpSpPr bwMode="auto">
          <a:xfrm>
            <a:off x="8153400" y="152400"/>
            <a:ext cx="792163" cy="1295400"/>
            <a:chOff x="5136" y="960"/>
            <a:chExt cx="528" cy="864"/>
          </a:xfrm>
        </p:grpSpPr>
        <p:sp>
          <p:nvSpPr>
            <p:cNvPr id="1741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18"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19" name="Oval 11"/>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0" name="Oval 12"/>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1" name="Oval 13"/>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2" name="Oval 14"/>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3" name="Oval 15"/>
            <p:cNvSpPr>
              <a:spLocks noChangeArrowheads="1"/>
            </p:cNvSpPr>
            <p:nvPr/>
          </p:nvSpPr>
          <p:spPr bwMode="auto">
            <a:xfrm>
              <a:off x="5472" y="1072"/>
              <a:ext cx="76"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4" name="Oval 16"/>
            <p:cNvSpPr>
              <a:spLocks noChangeArrowheads="1"/>
            </p:cNvSpPr>
            <p:nvPr/>
          </p:nvSpPr>
          <p:spPr bwMode="auto">
            <a:xfrm>
              <a:off x="5136" y="1184"/>
              <a:ext cx="80" cy="7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5" name="Oval 17"/>
            <p:cNvSpPr>
              <a:spLocks noChangeArrowheads="1"/>
            </p:cNvSpPr>
            <p:nvPr/>
          </p:nvSpPr>
          <p:spPr bwMode="auto">
            <a:xfrm>
              <a:off x="5248" y="1184"/>
              <a:ext cx="79" cy="7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6" name="Oval 18"/>
            <p:cNvSpPr>
              <a:spLocks noChangeArrowheads="1"/>
            </p:cNvSpPr>
            <p:nvPr/>
          </p:nvSpPr>
          <p:spPr bwMode="auto">
            <a:xfrm>
              <a:off x="5360" y="1184"/>
              <a:ext cx="76" cy="7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7" name="Oval 19"/>
            <p:cNvSpPr>
              <a:spLocks noChangeArrowheads="1"/>
            </p:cNvSpPr>
            <p:nvPr/>
          </p:nvSpPr>
          <p:spPr bwMode="auto">
            <a:xfrm>
              <a:off x="5472" y="1184"/>
              <a:ext cx="76" cy="7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8" name="Oval 20"/>
            <p:cNvSpPr>
              <a:spLocks noChangeArrowheads="1"/>
            </p:cNvSpPr>
            <p:nvPr/>
          </p:nvSpPr>
          <p:spPr bwMode="auto">
            <a:xfrm>
              <a:off x="5584" y="1184"/>
              <a:ext cx="80"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2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0"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1" name="Oval 23"/>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2" name="Oval 24"/>
            <p:cNvSpPr>
              <a:spLocks noChangeArrowheads="1"/>
            </p:cNvSpPr>
            <p:nvPr/>
          </p:nvSpPr>
          <p:spPr bwMode="auto">
            <a:xfrm>
              <a:off x="5472" y="1296"/>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4"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5" name="Oval 27"/>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6" name="Oval 28"/>
            <p:cNvSpPr>
              <a:spLocks noChangeArrowheads="1"/>
            </p:cNvSpPr>
            <p:nvPr/>
          </p:nvSpPr>
          <p:spPr bwMode="auto">
            <a:xfrm>
              <a:off x="5472"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8"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39"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0" name="Oval 32"/>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1" name="Oval 33"/>
            <p:cNvSpPr>
              <a:spLocks noChangeArrowheads="1"/>
            </p:cNvSpPr>
            <p:nvPr/>
          </p:nvSpPr>
          <p:spPr bwMode="auto">
            <a:xfrm>
              <a:off x="5472" y="1520"/>
              <a:ext cx="76"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2" name="Oval 34"/>
            <p:cNvSpPr>
              <a:spLocks noChangeArrowheads="1"/>
            </p:cNvSpPr>
            <p:nvPr/>
          </p:nvSpPr>
          <p:spPr bwMode="auto">
            <a:xfrm>
              <a:off x="5136" y="1632"/>
              <a:ext cx="80"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3" name="Oval 35"/>
            <p:cNvSpPr>
              <a:spLocks noChangeArrowheads="1"/>
            </p:cNvSpPr>
            <p:nvPr/>
          </p:nvSpPr>
          <p:spPr bwMode="auto">
            <a:xfrm>
              <a:off x="5248" y="1632"/>
              <a:ext cx="79"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4" name="Oval 36"/>
            <p:cNvSpPr>
              <a:spLocks noChangeArrowheads="1"/>
            </p:cNvSpPr>
            <p:nvPr/>
          </p:nvSpPr>
          <p:spPr bwMode="auto">
            <a:xfrm>
              <a:off x="5360" y="1632"/>
              <a:ext cx="76" cy="7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5" name="Oval 37"/>
            <p:cNvSpPr>
              <a:spLocks noChangeArrowheads="1"/>
            </p:cNvSpPr>
            <p:nvPr/>
          </p:nvSpPr>
          <p:spPr bwMode="auto">
            <a:xfrm>
              <a:off x="5472" y="1632"/>
              <a:ext cx="76" cy="7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6"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447" name="Oval 39"/>
            <p:cNvSpPr>
              <a:spLocks noChangeArrowheads="1"/>
            </p:cNvSpPr>
            <p:nvPr/>
          </p:nvSpPr>
          <p:spPr bwMode="auto">
            <a:xfrm>
              <a:off x="5472" y="1744"/>
              <a:ext cx="76"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A02F9A1-3157-6C42-A1EC-E684B18410D6}" type="datetimeFigureOut">
              <a:rPr lang="en-US" smtClean="0">
                <a:solidFill>
                  <a:srgbClr val="534949"/>
                </a:solidFill>
                <a:latin typeface="Franklin Gothic Medium"/>
              </a:rPr>
              <a:pPr/>
              <a:t>11/5/13</a:t>
            </a:fld>
            <a:endParaRPr lang="en-US">
              <a:solidFill>
                <a:srgbClr val="534949"/>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534949"/>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4E691EF-4D01-E340-A9C7-C7698608877B}" type="slidenum">
              <a:rPr lang="en-US" smtClean="0">
                <a:solidFill>
                  <a:srgbClr val="534949"/>
                </a:solidFill>
                <a:latin typeface="Franklin Gothic Medium"/>
              </a:rPr>
              <a:pPr/>
              <a:t>‹#›</a:t>
            </a:fld>
            <a:endParaRPr lang="en-US">
              <a:solidFill>
                <a:srgbClr val="534949"/>
              </a:solidFill>
              <a:latin typeface="Franklin Gothic Medium"/>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latin typeface="Century Gothic"/>
              </a:rPr>
              <a:pPr/>
              <a:t>11/5/13</a:t>
            </a:fld>
            <a:endParaRPr lang="en-US" dirty="0">
              <a:solidFill>
                <a:prstClr val="white">
                  <a:tint val="75000"/>
                  <a:alpha val="60000"/>
                </a:prstClr>
              </a:solidFill>
              <a:latin typeface="Century Gothic"/>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latin typeface="Century Gothic"/>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solidFill>
                  <a:prstClr val="white">
                    <a:tint val="75000"/>
                  </a:prstClr>
                </a:solidFill>
                <a:latin typeface="Century Gothic"/>
              </a:rPr>
              <a:pPr/>
              <a:t>‹#›</a:t>
            </a:fld>
            <a:endParaRPr lang="en-US" dirty="0">
              <a:solidFill>
                <a:prstClr val="white">
                  <a:tint val="75000"/>
                </a:prstClr>
              </a:solidFill>
              <a:latin typeface="Century Gothic"/>
            </a:endParaRPr>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0.jpeg"/><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8.xml.rels><?xml version="1.0" encoding="UTF-8" standalone="yes"?>
<Relationships xmlns="http://schemas.openxmlformats.org/package/2006/relationships"><Relationship Id="rId11" Type="http://schemas.openxmlformats.org/officeDocument/2006/relationships/hyperlink" Target="https://access.ecs.soton.ac.uk/projects/access-tools/download" TargetMode="External"/><Relationship Id="rId12" Type="http://schemas.openxmlformats.org/officeDocument/2006/relationships/image" Target="../media/image25.png"/><Relationship Id="rId13" Type="http://schemas.openxmlformats.org/officeDocument/2006/relationships/hyperlink" Target="http://www.lexdis.org.uk/" TargetMode="External"/><Relationship Id="rId14" Type="http://schemas.openxmlformats.org/officeDocument/2006/relationships/image" Target="../media/image26.png"/><Relationship Id="rId15" Type="http://schemas.openxmlformats.org/officeDocument/2006/relationships/hyperlink" Target="http://access.ecs.soton.ac.uk/blog/training/" TargetMode="External"/><Relationship Id="rId1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access.ecs.soton.ac.uk/blog/symboldictionary/" TargetMode="External"/><Relationship Id="rId3" Type="http://schemas.openxmlformats.org/officeDocument/2006/relationships/image" Target="../media/image21.jpeg"/><Relationship Id="rId4" Type="http://schemas.openxmlformats.org/officeDocument/2006/relationships/hyperlink" Target="http://www.southampton.ac.uk/web4all/%23.UnTbzPnIZHQ" TargetMode="External"/><Relationship Id="rId5" Type="http://schemas.openxmlformats.org/officeDocument/2006/relationships/hyperlink" Target="http://www.web2access.org.uk/" TargetMode="External"/><Relationship Id="rId6" Type="http://schemas.openxmlformats.org/officeDocument/2006/relationships/image" Target="../media/image22.png"/><Relationship Id="rId7" Type="http://schemas.openxmlformats.org/officeDocument/2006/relationships/hyperlink" Target="https://www.atbar.org/" TargetMode="External"/><Relationship Id="rId8" Type="http://schemas.openxmlformats.org/officeDocument/2006/relationships/image" Target="../media/image23.png"/><Relationship Id="rId9" Type="http://schemas.openxmlformats.org/officeDocument/2006/relationships/hyperlink" Target="http://synote.org/synote/recording/replay/84125/43851" TargetMode="External"/><Relationship Id="rId10"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w.edu/accessibility" TargetMode="External"/><Relationship Id="rId3" Type="http://schemas.openxmlformats.org/officeDocument/2006/relationships/hyperlink" Target="http://uw.edu/doi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uw.edu/accesscomputing/webd2" TargetMode="External"/><Relationship Id="rId4" Type="http://schemas.openxmlformats.org/officeDocument/2006/relationships/image" Target="../media/image32.jpg"/><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261" y="-137744"/>
            <a:ext cx="7392463" cy="1507153"/>
          </a:xfrm>
        </p:spPr>
        <p:txBody>
          <a:bodyPr>
            <a:normAutofit/>
          </a:bodyPr>
          <a:lstStyle/>
          <a:p>
            <a:r>
              <a:rPr lang="en-US" sz="3600" dirty="0" smtClean="0"/>
              <a:t>Integrating Universal Design Into the University Curriculum</a:t>
            </a:r>
            <a:endParaRPr lang="en-US" sz="3600" dirty="0"/>
          </a:p>
        </p:txBody>
      </p:sp>
      <p:sp>
        <p:nvSpPr>
          <p:cNvPr id="9" name="Subtitle 4"/>
          <p:cNvSpPr txBox="1">
            <a:spLocks/>
          </p:cNvSpPr>
          <p:nvPr/>
        </p:nvSpPr>
        <p:spPr>
          <a:xfrm>
            <a:off x="235841" y="2228585"/>
            <a:ext cx="2229678" cy="21279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David </a:t>
            </a:r>
            <a:br>
              <a:rPr lang="en-US" sz="2800" dirty="0" smtClean="0">
                <a:solidFill>
                  <a:schemeClr val="tx1"/>
                </a:solidFill>
              </a:rPr>
            </a:br>
            <a:r>
              <a:rPr lang="en-US" sz="2800" dirty="0" smtClean="0">
                <a:solidFill>
                  <a:schemeClr val="tx1"/>
                </a:solidFill>
              </a:rPr>
              <a:t>Sloan</a:t>
            </a:r>
          </a:p>
          <a:p>
            <a:r>
              <a:rPr lang="en-US" sz="2200" dirty="0" smtClean="0">
                <a:solidFill>
                  <a:schemeClr val="tx1"/>
                </a:solidFill>
              </a:rPr>
              <a:t>The </a:t>
            </a:r>
            <a:r>
              <a:rPr lang="en-US" sz="2200" dirty="0" err="1" smtClean="0">
                <a:solidFill>
                  <a:schemeClr val="tx1"/>
                </a:solidFill>
              </a:rPr>
              <a:t>Paciello</a:t>
            </a:r>
            <a:r>
              <a:rPr lang="en-US" sz="2200" dirty="0" smtClean="0">
                <a:solidFill>
                  <a:schemeClr val="tx1"/>
                </a:solidFill>
              </a:rPr>
              <a:t> Group</a:t>
            </a:r>
          </a:p>
          <a:p>
            <a:endParaRPr lang="en-US" dirty="0"/>
          </a:p>
        </p:txBody>
      </p:sp>
      <p:sp>
        <p:nvSpPr>
          <p:cNvPr id="12" name="Subtitle 4"/>
          <p:cNvSpPr txBox="1">
            <a:spLocks/>
          </p:cNvSpPr>
          <p:nvPr/>
        </p:nvSpPr>
        <p:spPr>
          <a:xfrm>
            <a:off x="2275586" y="2193254"/>
            <a:ext cx="2229678" cy="21279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Jonathan Lazar</a:t>
            </a:r>
          </a:p>
          <a:p>
            <a:r>
              <a:rPr lang="en-US" sz="2400" dirty="0" smtClean="0">
                <a:solidFill>
                  <a:schemeClr val="tx1"/>
                </a:solidFill>
              </a:rPr>
              <a:t>Towson University</a:t>
            </a:r>
          </a:p>
          <a:p>
            <a:endParaRPr lang="en-US" dirty="0"/>
          </a:p>
        </p:txBody>
      </p:sp>
      <p:sp>
        <p:nvSpPr>
          <p:cNvPr id="13" name="Subtitle 4"/>
          <p:cNvSpPr txBox="1">
            <a:spLocks/>
          </p:cNvSpPr>
          <p:nvPr/>
        </p:nvSpPr>
        <p:spPr>
          <a:xfrm>
            <a:off x="4468449" y="2193254"/>
            <a:ext cx="2229678" cy="21279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E.A. </a:t>
            </a:r>
            <a:r>
              <a:rPr lang="en-US" sz="2800" dirty="0" err="1" smtClean="0">
                <a:solidFill>
                  <a:schemeClr val="tx1"/>
                </a:solidFill>
              </a:rPr>
              <a:t>Draffan</a:t>
            </a:r>
            <a:endParaRPr lang="en-US" sz="2800" dirty="0" smtClean="0">
              <a:solidFill>
                <a:schemeClr val="tx1"/>
              </a:solidFill>
            </a:endParaRPr>
          </a:p>
          <a:p>
            <a:r>
              <a:rPr lang="en-US" sz="2400" dirty="0" smtClean="0">
                <a:solidFill>
                  <a:schemeClr val="tx1"/>
                </a:solidFill>
              </a:rPr>
              <a:t>University of Southampton</a:t>
            </a:r>
          </a:p>
          <a:p>
            <a:endParaRPr lang="en-US" dirty="0"/>
          </a:p>
        </p:txBody>
      </p:sp>
      <p:sp>
        <p:nvSpPr>
          <p:cNvPr id="14" name="Subtitle 4"/>
          <p:cNvSpPr txBox="1">
            <a:spLocks/>
          </p:cNvSpPr>
          <p:nvPr/>
        </p:nvSpPr>
        <p:spPr>
          <a:xfrm>
            <a:off x="6641208" y="2193254"/>
            <a:ext cx="2229678" cy="21279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Terrill Thompson</a:t>
            </a:r>
          </a:p>
          <a:p>
            <a:r>
              <a:rPr lang="en-US" sz="2400" dirty="0" smtClean="0">
                <a:solidFill>
                  <a:schemeClr val="tx1"/>
                </a:solidFill>
              </a:rPr>
              <a:t>University of Washington</a:t>
            </a:r>
          </a:p>
          <a:p>
            <a:endParaRPr lang="en-US" dirty="0"/>
          </a:p>
        </p:txBody>
      </p:sp>
      <p:sp>
        <p:nvSpPr>
          <p:cNvPr id="16" name="Title 1"/>
          <p:cNvSpPr txBox="1">
            <a:spLocks/>
          </p:cNvSpPr>
          <p:nvPr/>
        </p:nvSpPr>
        <p:spPr>
          <a:xfrm>
            <a:off x="932539" y="1342905"/>
            <a:ext cx="7392463" cy="781878"/>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3600" dirty="0" smtClean="0"/>
              <a:t>Accessing Higher Ground 2013</a:t>
            </a:r>
          </a:p>
          <a:p>
            <a:pPr>
              <a:spcAft>
                <a:spcPts val="600"/>
              </a:spcAft>
            </a:pPr>
            <a:r>
              <a:rPr lang="en-US" sz="3600" dirty="0" smtClean="0"/>
              <a:t>Westminster, Colorado USA</a:t>
            </a:r>
            <a:endParaRPr lang="en-US" sz="3600" dirty="0"/>
          </a:p>
        </p:txBody>
      </p:sp>
      <p:pic>
        <p:nvPicPr>
          <p:cNvPr id="17" name="Picture 16" descr="Photo of the majestic Colorado Rocky Mountai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7409"/>
            <a:ext cx="9144000" cy="2850591"/>
          </a:xfrm>
          <a:prstGeom prst="rect">
            <a:avLst/>
          </a:prstGeom>
        </p:spPr>
      </p:pic>
    </p:spTree>
    <p:extLst>
      <p:ext uri="{BB962C8B-B14F-4D97-AF65-F5344CB8AC3E}">
        <p14:creationId xmlns:p14="http://schemas.microsoft.com/office/powerpoint/2010/main" val="25351896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cs typeface="+mj-cs"/>
              </a:rPr>
              <a:t>Human-Computer Interaction Course</a:t>
            </a:r>
          </a:p>
        </p:txBody>
      </p:sp>
      <p:sp>
        <p:nvSpPr>
          <p:cNvPr id="23555" name="Rectangle 3"/>
          <p:cNvSpPr>
            <a:spLocks noGrp="1" noChangeArrowheads="1"/>
          </p:cNvSpPr>
          <p:nvPr>
            <p:ph type="body" idx="1"/>
          </p:nvPr>
        </p:nvSpPr>
        <p:spPr>
          <a:xfrm>
            <a:off x="457200" y="1719263"/>
            <a:ext cx="8229600" cy="4529137"/>
          </a:xfrm>
        </p:spPr>
        <p:txBody>
          <a:bodyPr/>
          <a:lstStyle/>
          <a:p>
            <a:pPr eaLnBrk="1" hangingPunct="1">
              <a:defRPr/>
            </a:pPr>
            <a:r>
              <a:rPr lang="en-US" smtClean="0">
                <a:cs typeface="+mn-cs"/>
              </a:rPr>
              <a:t>Assistive technology (alternate forms of input/output)</a:t>
            </a:r>
          </a:p>
          <a:p>
            <a:pPr eaLnBrk="1" hangingPunct="1">
              <a:defRPr/>
            </a:pPr>
            <a:r>
              <a:rPr lang="en-US" smtClean="0">
                <a:cs typeface="+mn-cs"/>
              </a:rPr>
              <a:t>Standards (such as WCAG)</a:t>
            </a:r>
          </a:p>
          <a:p>
            <a:pPr eaLnBrk="1" hangingPunct="1">
              <a:defRPr/>
            </a:pPr>
            <a:r>
              <a:rPr lang="en-US" smtClean="0">
                <a:cs typeface="+mn-cs"/>
              </a:rPr>
              <a:t>Usability testing (how to involve PWD)</a:t>
            </a:r>
          </a:p>
          <a:p>
            <a:pPr eaLnBrk="1" hangingPunct="1">
              <a:defRPr/>
            </a:pPr>
            <a:r>
              <a:rPr lang="en-US" smtClean="0">
                <a:cs typeface="+mn-cs"/>
              </a:rPr>
              <a:t>Inclusive design/UCD methods</a:t>
            </a:r>
          </a:p>
          <a:p>
            <a:pPr eaLnBrk="1" hangingPunct="1">
              <a:defRPr/>
            </a:pPr>
            <a:r>
              <a:rPr lang="en-US" smtClean="0">
                <a:cs typeface="+mn-cs"/>
              </a:rPr>
              <a:t>Out of the box vs. add-on</a:t>
            </a:r>
          </a:p>
          <a:p>
            <a:pPr eaLnBrk="1" hangingPunct="1">
              <a:defRPr/>
            </a:pPr>
            <a:r>
              <a:rPr lang="en-US" smtClean="0">
                <a:cs typeface="+mn-cs"/>
              </a:rPr>
              <a:t>E-reader devices</a:t>
            </a:r>
          </a:p>
          <a:p>
            <a:pPr lvl="1" eaLnBrk="1" hangingPunct="1">
              <a:buFont typeface="Wingdings" charset="0"/>
              <a:buNone/>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22238"/>
            <a:ext cx="7543800" cy="1173162"/>
          </a:xfrm>
        </p:spPr>
        <p:txBody>
          <a:bodyPr/>
          <a:lstStyle/>
          <a:p>
            <a:pPr eaLnBrk="1" hangingPunct="1">
              <a:defRPr/>
            </a:pPr>
            <a:r>
              <a:rPr lang="en-US" smtClean="0">
                <a:cs typeface="+mj-cs"/>
              </a:rPr>
              <a:t>Web Design Course</a:t>
            </a:r>
          </a:p>
        </p:txBody>
      </p:sp>
      <p:sp>
        <p:nvSpPr>
          <p:cNvPr id="30723" name="Rectangle 3"/>
          <p:cNvSpPr>
            <a:spLocks noGrp="1" noChangeArrowheads="1"/>
          </p:cNvSpPr>
          <p:nvPr>
            <p:ph type="body" idx="1"/>
          </p:nvPr>
        </p:nvSpPr>
        <p:spPr>
          <a:xfrm>
            <a:off x="304800" y="1524000"/>
            <a:ext cx="8534400" cy="4953000"/>
          </a:xfrm>
        </p:spPr>
        <p:txBody>
          <a:bodyPr/>
          <a:lstStyle/>
          <a:p>
            <a:pPr eaLnBrk="1" hangingPunct="1">
              <a:lnSpc>
                <a:spcPct val="90000"/>
              </a:lnSpc>
              <a:defRPr/>
            </a:pPr>
            <a:r>
              <a:rPr lang="en-US" dirty="0" smtClean="0">
                <a:cs typeface="+mn-cs"/>
              </a:rPr>
              <a:t>Cover WCAG 2.0</a:t>
            </a:r>
          </a:p>
          <a:p>
            <a:pPr eaLnBrk="1" hangingPunct="1">
              <a:lnSpc>
                <a:spcPct val="90000"/>
              </a:lnSpc>
              <a:defRPr/>
            </a:pPr>
            <a:r>
              <a:rPr lang="en-US" dirty="0" smtClean="0">
                <a:cs typeface="+mn-cs"/>
              </a:rPr>
              <a:t>National and local laws</a:t>
            </a:r>
          </a:p>
          <a:p>
            <a:pPr eaLnBrk="1" hangingPunct="1">
              <a:lnSpc>
                <a:spcPct val="90000"/>
              </a:lnSpc>
              <a:defRPr/>
            </a:pPr>
            <a:r>
              <a:rPr lang="en-US" dirty="0" smtClean="0">
                <a:cs typeface="+mn-cs"/>
              </a:rPr>
              <a:t>Start by evaluating your own department, college, and university for web accessibility</a:t>
            </a:r>
          </a:p>
          <a:p>
            <a:pPr eaLnBrk="1" hangingPunct="1">
              <a:lnSpc>
                <a:spcPct val="90000"/>
              </a:lnSpc>
              <a:defRPr/>
            </a:pPr>
            <a:r>
              <a:rPr lang="en-US" dirty="0" smtClean="0">
                <a:cs typeface="+mn-cs"/>
              </a:rPr>
              <a:t>Discuss diversity of devices: not only people who are Blind or Deaf, but people using smartphones to access web content</a:t>
            </a:r>
          </a:p>
          <a:p>
            <a:pPr eaLnBrk="1" hangingPunct="1">
              <a:lnSpc>
                <a:spcPct val="90000"/>
              </a:lnSpc>
              <a:defRPr/>
            </a:pPr>
            <a:r>
              <a:rPr lang="en-US" dirty="0" smtClean="0">
                <a:cs typeface="+mn-cs"/>
              </a:rPr>
              <a:t>In Web Design OR Intro to HCI courses, you could do community-based policy projects (come to my talk on Wed. to hear more!)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22238"/>
            <a:ext cx="7620000" cy="1295400"/>
          </a:xfrm>
        </p:spPr>
        <p:txBody>
          <a:bodyPr/>
          <a:lstStyle/>
          <a:p>
            <a:pPr eaLnBrk="1" hangingPunct="1">
              <a:defRPr/>
            </a:pPr>
            <a:r>
              <a:rPr lang="en-US" sz="3500" smtClean="0">
                <a:cs typeface="+mj-cs"/>
              </a:rPr>
              <a:t>Systems Analysis and Design &amp; Software Engineering Courses</a:t>
            </a:r>
          </a:p>
        </p:txBody>
      </p:sp>
      <p:sp>
        <p:nvSpPr>
          <p:cNvPr id="31747" name="Rectangle 3"/>
          <p:cNvSpPr>
            <a:spLocks noGrp="1" noChangeArrowheads="1"/>
          </p:cNvSpPr>
          <p:nvPr>
            <p:ph type="body" idx="1"/>
          </p:nvPr>
        </p:nvSpPr>
        <p:spPr>
          <a:xfrm>
            <a:off x="457200" y="1719263"/>
            <a:ext cx="8229600" cy="4681537"/>
          </a:xfrm>
        </p:spPr>
        <p:txBody>
          <a:bodyPr/>
          <a:lstStyle/>
          <a:p>
            <a:pPr eaLnBrk="1" hangingPunct="1">
              <a:defRPr/>
            </a:pPr>
            <a:r>
              <a:rPr lang="en-US" dirty="0" smtClean="0">
                <a:cs typeface="+mn-cs"/>
              </a:rPr>
              <a:t>You could focus on requirements gathering, user profiles, personas…</a:t>
            </a:r>
          </a:p>
          <a:p>
            <a:pPr eaLnBrk="1" hangingPunct="1">
              <a:defRPr/>
            </a:pPr>
            <a:r>
              <a:rPr lang="en-US" dirty="0" smtClean="0">
                <a:cs typeface="+mn-cs"/>
              </a:rPr>
              <a:t>Focus on understanding what users need</a:t>
            </a:r>
          </a:p>
          <a:p>
            <a:pPr eaLnBrk="1" hangingPunct="1">
              <a:defRPr/>
            </a:pPr>
            <a:r>
              <a:rPr lang="en-US" dirty="0" smtClean="0">
                <a:cs typeface="+mn-cs"/>
              </a:rPr>
              <a:t>Include examples in your class discussions about users with diverse needs</a:t>
            </a:r>
          </a:p>
          <a:p>
            <a:pPr eaLnBrk="1" hangingPunct="1">
              <a:defRPr/>
            </a:pPr>
            <a:r>
              <a:rPr lang="en-US" dirty="0" smtClean="0">
                <a:cs typeface="+mn-cs"/>
              </a:rPr>
              <a:t>Bring in on-campus staff (from DSS or CIO) to discuss the types of diverse users on the campus, how do THEY include UD in the procurement/development process for IT? </a:t>
            </a:r>
          </a:p>
          <a:p>
            <a:pPr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22238"/>
            <a:ext cx="7696200" cy="1096962"/>
          </a:xfrm>
        </p:spPr>
        <p:txBody>
          <a:bodyPr/>
          <a:lstStyle/>
          <a:p>
            <a:pPr eaLnBrk="1" hangingPunct="1">
              <a:defRPr/>
            </a:pPr>
            <a:r>
              <a:rPr lang="en-US" smtClean="0">
                <a:cs typeface="+mj-cs"/>
              </a:rPr>
              <a:t>A course on universal design?</a:t>
            </a:r>
          </a:p>
        </p:txBody>
      </p:sp>
      <p:sp>
        <p:nvSpPr>
          <p:cNvPr id="35843" name="Rectangle 3"/>
          <p:cNvSpPr>
            <a:spLocks noGrp="1" noChangeArrowheads="1"/>
          </p:cNvSpPr>
          <p:nvPr>
            <p:ph type="body" idx="1"/>
          </p:nvPr>
        </p:nvSpPr>
        <p:spPr>
          <a:xfrm>
            <a:off x="457200" y="1524000"/>
            <a:ext cx="8382000" cy="5105400"/>
          </a:xfrm>
        </p:spPr>
        <p:txBody>
          <a:bodyPr/>
          <a:lstStyle/>
          <a:p>
            <a:pPr eaLnBrk="1" hangingPunct="1">
              <a:defRPr/>
            </a:pPr>
            <a:r>
              <a:rPr lang="en-US" smtClean="0">
                <a:cs typeface="+mn-cs"/>
              </a:rPr>
              <a:t>A Towson University special topics course, started 2007 on the topic of universal usability</a:t>
            </a:r>
          </a:p>
          <a:p>
            <a:pPr eaLnBrk="1" hangingPunct="1">
              <a:defRPr/>
            </a:pPr>
            <a:r>
              <a:rPr lang="en-US" smtClean="0">
                <a:cs typeface="+mn-cs"/>
              </a:rPr>
              <a:t>Students thought it was too broad</a:t>
            </a:r>
          </a:p>
          <a:p>
            <a:pPr eaLnBrk="1" hangingPunct="1">
              <a:defRPr/>
            </a:pPr>
            <a:r>
              <a:rPr lang="en-US" smtClean="0">
                <a:cs typeface="+mn-cs"/>
              </a:rPr>
              <a:t>Narrowed the focus to just blind users</a:t>
            </a:r>
          </a:p>
          <a:p>
            <a:pPr eaLnBrk="1" hangingPunct="1">
              <a:defRPr/>
            </a:pPr>
            <a:r>
              <a:rPr lang="en-US" smtClean="0">
                <a:cs typeface="+mn-cs"/>
              </a:rPr>
              <a:t>Now includes 4 field trips:</a:t>
            </a:r>
          </a:p>
          <a:p>
            <a:pPr lvl="1" eaLnBrk="1" hangingPunct="1">
              <a:defRPr/>
            </a:pPr>
            <a:r>
              <a:rPr lang="en-US" smtClean="0"/>
              <a:t>National Federation of the Blind IBTC</a:t>
            </a:r>
          </a:p>
          <a:p>
            <a:pPr lvl="1" eaLnBrk="1" hangingPunct="1">
              <a:defRPr/>
            </a:pPr>
            <a:r>
              <a:rPr lang="en-US" smtClean="0"/>
              <a:t>Maryland Library for the Blind and Physically Handicapped</a:t>
            </a:r>
          </a:p>
          <a:p>
            <a:pPr lvl="1" eaLnBrk="1" hangingPunct="1">
              <a:defRPr/>
            </a:pPr>
            <a:r>
              <a:rPr lang="en-US" smtClean="0"/>
              <a:t>Maryland Technology Assistance Program (TAP)</a:t>
            </a:r>
          </a:p>
          <a:p>
            <a:pPr lvl="1" eaLnBrk="1" hangingPunct="1">
              <a:defRPr/>
            </a:pPr>
            <a:r>
              <a:rPr lang="en-US" smtClean="0"/>
              <a:t>Blind Industries and Services of Maryland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122238"/>
            <a:ext cx="7696200" cy="1096962"/>
          </a:xfrm>
        </p:spPr>
        <p:txBody>
          <a:bodyPr/>
          <a:lstStyle/>
          <a:p>
            <a:pPr eaLnBrk="1" hangingPunct="1">
              <a:defRPr/>
            </a:pPr>
            <a:r>
              <a:rPr lang="en-US" smtClean="0">
                <a:cs typeface="+mj-cs"/>
              </a:rPr>
              <a:t>Inaccessible design matters…</a:t>
            </a:r>
          </a:p>
        </p:txBody>
      </p:sp>
      <p:sp>
        <p:nvSpPr>
          <p:cNvPr id="34819" name="Rectangle 3"/>
          <p:cNvSpPr>
            <a:spLocks noGrp="1" noChangeArrowheads="1"/>
          </p:cNvSpPr>
          <p:nvPr>
            <p:ph type="body" idx="1"/>
          </p:nvPr>
        </p:nvSpPr>
        <p:spPr>
          <a:xfrm>
            <a:off x="304800" y="1676400"/>
            <a:ext cx="8229600" cy="4681538"/>
          </a:xfrm>
        </p:spPr>
        <p:txBody>
          <a:bodyPr/>
          <a:lstStyle/>
          <a:p>
            <a:pPr eaLnBrk="1" hangingPunct="1">
              <a:defRPr/>
            </a:pPr>
            <a:r>
              <a:rPr lang="en-US" dirty="0" smtClean="0">
                <a:cs typeface="+mn-cs"/>
              </a:rPr>
              <a:t>Don’t just talk about technology</a:t>
            </a:r>
          </a:p>
          <a:p>
            <a:pPr eaLnBrk="1" hangingPunct="1">
              <a:defRPr/>
            </a:pPr>
            <a:r>
              <a:rPr lang="en-US" dirty="0" smtClean="0">
                <a:cs typeface="+mn-cs"/>
              </a:rPr>
              <a:t>So if technology isn’t accessible, so what? Why should students care?</a:t>
            </a:r>
          </a:p>
          <a:p>
            <a:pPr lvl="1" eaLnBrk="1" hangingPunct="1">
              <a:defRPr/>
            </a:pPr>
            <a:r>
              <a:rPr lang="en-US" dirty="0" smtClean="0"/>
              <a:t>Pricing discrimination</a:t>
            </a:r>
          </a:p>
          <a:p>
            <a:pPr lvl="1" eaLnBrk="1" hangingPunct="1">
              <a:defRPr/>
            </a:pPr>
            <a:r>
              <a:rPr lang="en-US" dirty="0" smtClean="0"/>
              <a:t>Limited access to educational materials</a:t>
            </a:r>
          </a:p>
          <a:p>
            <a:pPr lvl="1" eaLnBrk="1" hangingPunct="1">
              <a:defRPr/>
            </a:pPr>
            <a:r>
              <a:rPr lang="en-US" dirty="0" smtClean="0"/>
              <a:t>Employment discrimination</a:t>
            </a:r>
          </a:p>
          <a:p>
            <a:pPr eaLnBrk="1" hangingPunct="1">
              <a:defRPr/>
            </a:pPr>
            <a:r>
              <a:rPr lang="en-US" dirty="0" smtClean="0">
                <a:cs typeface="+mn-cs"/>
              </a:rPr>
              <a:t>Talk about the societal impacts!</a:t>
            </a:r>
          </a:p>
          <a:p>
            <a:pPr eaLnBrk="1" hangingPunct="1">
              <a:defRPr/>
            </a:pPr>
            <a:r>
              <a:rPr lang="en-US" dirty="0" smtClean="0">
                <a:cs typeface="+mn-cs"/>
              </a:rPr>
              <a:t>Talk about the connection with public policy</a:t>
            </a:r>
          </a:p>
          <a:p>
            <a:pPr lvl="1" eaLnBrk="1" hangingPunct="1">
              <a:defRPr/>
            </a:pPr>
            <a:r>
              <a:rPr lang="en-US" dirty="0" smtClean="0"/>
              <a:t>e.g. how policies influence how AT is adopted</a:t>
            </a:r>
          </a:p>
          <a:p>
            <a:pPr eaLnBrk="1" hangingPunct="1">
              <a:defRPr/>
            </a:pPr>
            <a:endParaRPr lang="en-US" dirty="0" smtClean="0">
              <a:cs typeface="+mn-cs"/>
            </a:endParaRPr>
          </a:p>
        </p:txBody>
      </p:sp>
      <p:pic>
        <p:nvPicPr>
          <p:cNvPr id="235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1975" y="3124200"/>
            <a:ext cx="22225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22238"/>
            <a:ext cx="7543800" cy="1096962"/>
          </a:xfrm>
        </p:spPr>
        <p:txBody>
          <a:bodyPr/>
          <a:lstStyle/>
          <a:p>
            <a:pPr eaLnBrk="1" hangingPunct="1">
              <a:defRPr/>
            </a:pPr>
            <a:r>
              <a:rPr lang="en-US" dirty="0" smtClean="0">
                <a:cs typeface="+mj-cs"/>
              </a:rPr>
              <a:t>Class Project ideas</a:t>
            </a:r>
          </a:p>
        </p:txBody>
      </p:sp>
      <p:sp>
        <p:nvSpPr>
          <p:cNvPr id="33795" name="Rectangle 3"/>
          <p:cNvSpPr>
            <a:spLocks noGrp="1" noChangeArrowheads="1"/>
          </p:cNvSpPr>
          <p:nvPr>
            <p:ph type="body" idx="1"/>
          </p:nvPr>
        </p:nvSpPr>
        <p:spPr>
          <a:xfrm>
            <a:off x="304800" y="1600200"/>
            <a:ext cx="8382000" cy="4953000"/>
          </a:xfrm>
        </p:spPr>
        <p:txBody>
          <a:bodyPr/>
          <a:lstStyle/>
          <a:p>
            <a:pPr eaLnBrk="1" hangingPunct="1">
              <a:defRPr/>
            </a:pPr>
            <a:r>
              <a:rPr lang="en-US" dirty="0" smtClean="0">
                <a:cs typeface="+mn-cs"/>
              </a:rPr>
              <a:t>Does your university have an accessible web page template?</a:t>
            </a:r>
          </a:p>
          <a:p>
            <a:pPr eaLnBrk="1" hangingPunct="1">
              <a:defRPr/>
            </a:pPr>
            <a:r>
              <a:rPr lang="en-US" dirty="0" smtClean="0">
                <a:cs typeface="+mn-cs"/>
              </a:rPr>
              <a:t>Does your university have guidelines for accessible PDFs?</a:t>
            </a:r>
          </a:p>
          <a:p>
            <a:pPr eaLnBrk="1" hangingPunct="1">
              <a:defRPr/>
            </a:pPr>
            <a:r>
              <a:rPr lang="en-US" dirty="0" smtClean="0">
                <a:cs typeface="+mn-cs"/>
              </a:rPr>
              <a:t>Does your university have accessible procurement processes?</a:t>
            </a:r>
          </a:p>
          <a:p>
            <a:pPr eaLnBrk="1" hangingPunct="1">
              <a:defRPr/>
            </a:pPr>
            <a:r>
              <a:rPr lang="en-US" dirty="0" smtClean="0">
                <a:cs typeface="+mn-cs"/>
              </a:rPr>
              <a:t>Has there been an IT Accessibility audit yet?</a:t>
            </a:r>
          </a:p>
          <a:p>
            <a:pPr eaLnBrk="1" hangingPunct="1">
              <a:defRPr/>
            </a:pPr>
            <a:r>
              <a:rPr lang="en-US" dirty="0" smtClean="0">
                <a:cs typeface="+mn-cs"/>
              </a:rPr>
              <a:t>Is there an IT accessibility plan in place? </a:t>
            </a:r>
          </a:p>
          <a:p>
            <a:pPr lvl="1" eaLnBrk="1" hangingPunct="1">
              <a:defRPr/>
            </a:pPr>
            <a:r>
              <a:rPr lang="en-US" dirty="0" smtClean="0"/>
              <a:t>If not, these are perfect class activities!</a:t>
            </a:r>
            <a:br>
              <a:rPr lang="en-US" dirty="0" smtClean="0"/>
            </a:b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cs typeface="+mj-cs"/>
              </a:rPr>
              <a:t>Students may not, conceptually, </a:t>
            </a:r>
            <a:r>
              <a:rPr lang="ja-JP" altLang="en-US" smtClean="0">
                <a:latin typeface="Arial"/>
                <a:cs typeface="+mj-cs"/>
              </a:rPr>
              <a:t>“</a:t>
            </a:r>
            <a:r>
              <a:rPr lang="en-US" smtClean="0">
                <a:cs typeface="+mj-cs"/>
              </a:rPr>
              <a:t>get it</a:t>
            </a:r>
            <a:r>
              <a:rPr lang="ja-JP" altLang="en-US" smtClean="0">
                <a:latin typeface="Arial"/>
                <a:cs typeface="+mj-cs"/>
              </a:rPr>
              <a:t>”</a:t>
            </a:r>
            <a:endParaRPr lang="en-US" smtClean="0">
              <a:cs typeface="+mj-cs"/>
            </a:endParaRPr>
          </a:p>
        </p:txBody>
      </p:sp>
      <p:sp>
        <p:nvSpPr>
          <p:cNvPr id="24579" name="Rectangle 3"/>
          <p:cNvSpPr>
            <a:spLocks noGrp="1" noChangeArrowheads="1"/>
          </p:cNvSpPr>
          <p:nvPr>
            <p:ph type="body" idx="1"/>
          </p:nvPr>
        </p:nvSpPr>
        <p:spPr/>
        <p:txBody>
          <a:bodyPr/>
          <a:lstStyle/>
          <a:p>
            <a:pPr eaLnBrk="1" hangingPunct="1">
              <a:lnSpc>
                <a:spcPct val="90000"/>
              </a:lnSpc>
              <a:defRPr/>
            </a:pPr>
            <a:r>
              <a:rPr lang="en-US" smtClean="0">
                <a:cs typeface="+mn-cs"/>
              </a:rPr>
              <a:t>Partner with local organizations:</a:t>
            </a:r>
          </a:p>
          <a:p>
            <a:pPr lvl="1" eaLnBrk="1" hangingPunct="1">
              <a:lnSpc>
                <a:spcPct val="90000"/>
              </a:lnSpc>
              <a:defRPr/>
            </a:pPr>
            <a:r>
              <a:rPr lang="en-US" smtClean="0"/>
              <a:t>Talk to local advocacy groups</a:t>
            </a:r>
          </a:p>
          <a:p>
            <a:pPr lvl="1" eaLnBrk="1" hangingPunct="1">
              <a:lnSpc>
                <a:spcPct val="90000"/>
              </a:lnSpc>
              <a:defRPr/>
            </a:pPr>
            <a:r>
              <a:rPr lang="en-US" smtClean="0"/>
              <a:t>State department of rehabilitation services</a:t>
            </a:r>
          </a:p>
          <a:p>
            <a:pPr lvl="1" eaLnBrk="1" hangingPunct="1">
              <a:lnSpc>
                <a:spcPct val="90000"/>
              </a:lnSpc>
              <a:defRPr/>
            </a:pPr>
            <a:r>
              <a:rPr lang="en-US" smtClean="0"/>
              <a:t>Library for the blind and physically handicapped</a:t>
            </a:r>
          </a:p>
          <a:p>
            <a:pPr lvl="1" eaLnBrk="1" hangingPunct="1">
              <a:lnSpc>
                <a:spcPct val="90000"/>
              </a:lnSpc>
              <a:defRPr/>
            </a:pPr>
            <a:r>
              <a:rPr lang="en-US" smtClean="0"/>
              <a:t>Schools for the blind, deaf, special needs</a:t>
            </a:r>
          </a:p>
          <a:p>
            <a:pPr eaLnBrk="1" hangingPunct="1">
              <a:lnSpc>
                <a:spcPct val="90000"/>
              </a:lnSpc>
              <a:defRPr/>
            </a:pPr>
            <a:r>
              <a:rPr lang="en-US" smtClean="0">
                <a:cs typeface="+mn-cs"/>
              </a:rPr>
              <a:t>Go out to community sites, bring in speakers</a:t>
            </a:r>
          </a:p>
          <a:p>
            <a:pPr eaLnBrk="1" hangingPunct="1">
              <a:lnSpc>
                <a:spcPct val="90000"/>
              </a:lnSpc>
              <a:defRPr/>
            </a:pPr>
            <a:r>
              <a:rPr lang="en-US" smtClean="0">
                <a:cs typeface="+mn-cs"/>
              </a:rPr>
              <a:t>Make sure if students are going out in the community: understand that time is valuable for ALL people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1020762"/>
          </a:xfrm>
        </p:spPr>
        <p:txBody>
          <a:bodyPr/>
          <a:lstStyle/>
          <a:p>
            <a:pPr eaLnBrk="1" hangingPunct="1">
              <a:defRPr/>
            </a:pPr>
            <a:r>
              <a:rPr lang="en-US" dirty="0" smtClean="0">
                <a:cs typeface="+mj-cs"/>
              </a:rPr>
              <a:t>Don</a:t>
            </a:r>
            <a:r>
              <a:rPr lang="en-US" dirty="0" smtClean="0">
                <a:latin typeface="Arial"/>
                <a:cs typeface="+mj-cs"/>
              </a:rPr>
              <a:t>’</a:t>
            </a:r>
            <a:r>
              <a:rPr lang="en-US" dirty="0" smtClean="0">
                <a:cs typeface="+mj-cs"/>
              </a:rPr>
              <a:t>t forget to emphasize</a:t>
            </a:r>
          </a:p>
        </p:txBody>
      </p:sp>
      <p:sp>
        <p:nvSpPr>
          <p:cNvPr id="25603" name="Rectangle 3"/>
          <p:cNvSpPr>
            <a:spLocks noGrp="1" noChangeArrowheads="1"/>
          </p:cNvSpPr>
          <p:nvPr>
            <p:ph type="body" idx="1"/>
          </p:nvPr>
        </p:nvSpPr>
        <p:spPr>
          <a:xfrm>
            <a:off x="304800" y="1600200"/>
            <a:ext cx="8534400" cy="5257800"/>
          </a:xfrm>
        </p:spPr>
        <p:txBody>
          <a:bodyPr/>
          <a:lstStyle/>
          <a:p>
            <a:pPr eaLnBrk="1" hangingPunct="1">
              <a:lnSpc>
                <a:spcPct val="90000"/>
              </a:lnSpc>
              <a:defRPr/>
            </a:pPr>
            <a:r>
              <a:rPr lang="en-US" smtClean="0">
                <a:cs typeface="+mn-cs"/>
              </a:rPr>
              <a:t>Accessibility helps other people who were not originally the intended users</a:t>
            </a:r>
          </a:p>
          <a:p>
            <a:pPr eaLnBrk="1" hangingPunct="1">
              <a:lnSpc>
                <a:spcPct val="90000"/>
              </a:lnSpc>
              <a:defRPr/>
            </a:pPr>
            <a:r>
              <a:rPr lang="en-US" smtClean="0">
                <a:cs typeface="+mn-cs"/>
              </a:rPr>
              <a:t>Example: captioning on videos, helps people who are deaf and hard of hearing</a:t>
            </a:r>
          </a:p>
          <a:p>
            <a:pPr lvl="1" eaLnBrk="1" hangingPunct="1">
              <a:lnSpc>
                <a:spcPct val="90000"/>
              </a:lnSpc>
              <a:defRPr/>
            </a:pPr>
            <a:r>
              <a:rPr lang="en-US" smtClean="0"/>
              <a:t>And people in noisy environments (gyms, bars, airports)</a:t>
            </a:r>
          </a:p>
          <a:p>
            <a:pPr lvl="1" eaLnBrk="1" hangingPunct="1">
              <a:lnSpc>
                <a:spcPct val="90000"/>
              </a:lnSpc>
              <a:defRPr/>
            </a:pPr>
            <a:r>
              <a:rPr lang="en-US" smtClean="0"/>
              <a:t>And people who are learning English</a:t>
            </a:r>
          </a:p>
          <a:p>
            <a:pPr lvl="1" eaLnBrk="1" hangingPunct="1">
              <a:lnSpc>
                <a:spcPct val="90000"/>
              </a:lnSpc>
              <a:defRPr/>
            </a:pPr>
            <a:r>
              <a:rPr lang="en-US" smtClean="0"/>
              <a:t>And search engines that are cataloging content</a:t>
            </a:r>
          </a:p>
          <a:p>
            <a:pPr eaLnBrk="1" hangingPunct="1">
              <a:lnSpc>
                <a:spcPct val="90000"/>
              </a:lnSpc>
              <a:defRPr/>
            </a:pPr>
            <a:r>
              <a:rPr lang="en-US" smtClean="0">
                <a:cs typeface="+mn-cs"/>
              </a:rPr>
              <a:t>Google and other search engines are, in effect, “blind users”, relying on structure and semantics </a:t>
            </a:r>
            <a:r>
              <a:rPr lang="en-US" sz="1800" smtClean="0">
                <a:cs typeface="+mn-cs"/>
              </a:rPr>
              <a:t>(verbatim from UC-Boulder course materials)</a:t>
            </a:r>
          </a:p>
          <a:p>
            <a:pPr eaLnBrk="1" hangingPunct="1">
              <a:lnSpc>
                <a:spcPct val="90000"/>
              </a:lnSpc>
              <a:defRPr/>
            </a:pPr>
            <a:endParaRPr lang="en-US" sz="160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7" descr="injection" title="Image of an injection syri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0"/>
            <a:ext cx="1905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a:xfrm>
            <a:off x="457200" y="152400"/>
            <a:ext cx="7543800" cy="944563"/>
          </a:xfrm>
        </p:spPr>
        <p:txBody>
          <a:bodyPr/>
          <a:lstStyle/>
          <a:p>
            <a:pPr eaLnBrk="1" hangingPunct="1">
              <a:defRPr/>
            </a:pPr>
            <a:r>
              <a:rPr lang="en-US" smtClean="0">
                <a:cs typeface="+mj-cs"/>
              </a:rPr>
              <a:t>Could we do this better? </a:t>
            </a:r>
          </a:p>
        </p:txBody>
      </p:sp>
      <p:sp>
        <p:nvSpPr>
          <p:cNvPr id="26627" name="Rectangle 3"/>
          <p:cNvSpPr>
            <a:spLocks noGrp="1" noChangeArrowheads="1"/>
          </p:cNvSpPr>
          <p:nvPr>
            <p:ph type="body" idx="1"/>
          </p:nvPr>
        </p:nvSpPr>
        <p:spPr>
          <a:xfrm>
            <a:off x="304800" y="1447800"/>
            <a:ext cx="8229600" cy="5257800"/>
          </a:xfrm>
        </p:spPr>
        <p:txBody>
          <a:bodyPr/>
          <a:lstStyle/>
          <a:p>
            <a:pPr eaLnBrk="1" hangingPunct="1">
              <a:lnSpc>
                <a:spcPct val="90000"/>
              </a:lnSpc>
              <a:defRPr/>
            </a:pPr>
            <a:r>
              <a:rPr lang="en-US" smtClean="0">
                <a:cs typeface="+mn-cs"/>
              </a:rPr>
              <a:t>Better than fitting it into one or two courses, would be injecting it into the entire curriculum</a:t>
            </a:r>
          </a:p>
          <a:p>
            <a:pPr eaLnBrk="1" hangingPunct="1">
              <a:lnSpc>
                <a:spcPct val="90000"/>
              </a:lnSpc>
              <a:defRPr/>
            </a:pPr>
            <a:r>
              <a:rPr lang="en-US" smtClean="0">
                <a:cs typeface="+mn-cs"/>
              </a:rPr>
              <a:t>Accessibility is a fundamental issue to all topics within computing curricula</a:t>
            </a:r>
          </a:p>
          <a:p>
            <a:pPr eaLnBrk="1" hangingPunct="1">
              <a:lnSpc>
                <a:spcPct val="90000"/>
              </a:lnSpc>
              <a:defRPr/>
            </a:pPr>
            <a:r>
              <a:rPr lang="en-US" smtClean="0">
                <a:cs typeface="+mn-cs"/>
              </a:rPr>
              <a:t>Short modules on accessibility should be </a:t>
            </a:r>
            <a:r>
              <a:rPr lang="ja-JP" altLang="en-US" smtClean="0">
                <a:latin typeface="Arial"/>
                <a:cs typeface="+mn-cs"/>
              </a:rPr>
              <a:t>“</a:t>
            </a:r>
            <a:r>
              <a:rPr lang="en-US" smtClean="0">
                <a:cs typeface="+mn-cs"/>
              </a:rPr>
              <a:t>injected</a:t>
            </a:r>
            <a:r>
              <a:rPr lang="ja-JP" altLang="en-US" smtClean="0">
                <a:latin typeface="Arial"/>
                <a:cs typeface="+mn-cs"/>
              </a:rPr>
              <a:t>”</a:t>
            </a:r>
            <a:r>
              <a:rPr lang="en-US" smtClean="0">
                <a:cs typeface="+mn-cs"/>
              </a:rPr>
              <a:t> throughout the curriculum</a:t>
            </a:r>
          </a:p>
          <a:p>
            <a:pPr eaLnBrk="1" hangingPunct="1">
              <a:lnSpc>
                <a:spcPct val="90000"/>
              </a:lnSpc>
              <a:defRPr/>
            </a:pPr>
            <a:r>
              <a:rPr lang="en-US" smtClean="0">
                <a:cs typeface="+mn-cs"/>
              </a:rPr>
              <a:t>Allows accessibility to be seen in CONTEXT, rather than as a separate topic</a:t>
            </a:r>
          </a:p>
          <a:p>
            <a:pPr eaLnBrk="1" hangingPunct="1">
              <a:lnSpc>
                <a:spcPct val="90000"/>
              </a:lnSpc>
              <a:defRPr/>
            </a:pPr>
            <a:r>
              <a:rPr lang="en-US" smtClean="0">
                <a:cs typeface="+mn-cs"/>
              </a:rPr>
              <a:t>It doesn’</a:t>
            </a:r>
            <a:r>
              <a:rPr lang="en-US" altLang="ja-JP" smtClean="0">
                <a:cs typeface="+mn-cs"/>
              </a:rPr>
              <a:t>t add to the over-scheduled courseload</a:t>
            </a:r>
          </a:p>
          <a:p>
            <a:pPr eaLnBrk="1" hangingPunct="1">
              <a:lnSpc>
                <a:spcPct val="90000"/>
              </a:lnSpc>
              <a:defRPr/>
            </a:pPr>
            <a:r>
              <a:rPr lang="en-US" smtClean="0">
                <a:cs typeface="+mn-cs"/>
              </a:rPr>
              <a:t>It’</a:t>
            </a:r>
            <a:r>
              <a:rPr lang="en-US" altLang="ja-JP" smtClean="0">
                <a:cs typeface="+mn-cs"/>
              </a:rPr>
              <a:t>s a requirement, not an elective</a:t>
            </a:r>
            <a:endParaRPr lang="en-US" smtClean="0">
              <a:cs typeface="+mn-cs"/>
            </a:endParaRPr>
          </a:p>
          <a:p>
            <a:pPr eaLnBrk="1" hangingPunct="1">
              <a:lnSpc>
                <a:spcPct val="90000"/>
              </a:lnSpc>
              <a:defRPr/>
            </a:pPr>
            <a:endParaRPr lang="en-US" smtClean="0">
              <a:cs typeface="+mn-cs"/>
            </a:endParaRPr>
          </a:p>
        </p:txBody>
      </p:sp>
      <p:pic>
        <p:nvPicPr>
          <p:cNvPr id="4" name="Picture 3" title="logo of the university of dundee"/>
          <p:cNvPicPr>
            <a:picLocks noChangeAspect="1"/>
          </p:cNvPicPr>
          <p:nvPr/>
        </p:nvPicPr>
        <p:blipFill>
          <a:blip r:embed="rId3"/>
          <a:stretch>
            <a:fillRect/>
          </a:stretch>
        </p:blipFill>
        <p:spPr>
          <a:xfrm>
            <a:off x="6553200" y="381000"/>
            <a:ext cx="1066800" cy="873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Information and Diverse Populations-U. of Maryland</a:t>
            </a:r>
            <a:endParaRPr lang="en-US" dirty="0"/>
          </a:p>
        </p:txBody>
      </p:sp>
      <p:sp>
        <p:nvSpPr>
          <p:cNvPr id="3" name="Content Placeholder 2"/>
          <p:cNvSpPr>
            <a:spLocks noGrp="1"/>
          </p:cNvSpPr>
          <p:nvPr>
            <p:ph idx="1"/>
          </p:nvPr>
        </p:nvSpPr>
        <p:spPr>
          <a:xfrm>
            <a:off x="228600" y="1524000"/>
            <a:ext cx="8686800" cy="4876800"/>
          </a:xfrm>
        </p:spPr>
        <p:txBody>
          <a:bodyPr/>
          <a:lstStyle/>
          <a:p>
            <a:r>
              <a:rPr lang="en-US">
                <a:latin typeface="Arial" charset="0"/>
                <a:ea typeface="ＭＳ Ｐゴシック" charset="0"/>
              </a:rPr>
              <a:t>A specialization in the Maryland MLS program</a:t>
            </a:r>
          </a:p>
          <a:p>
            <a:r>
              <a:rPr lang="en-US">
                <a:latin typeface="Arial" charset="0"/>
                <a:ea typeface="ＭＳ Ｐゴシック" charset="0"/>
              </a:rPr>
              <a:t>“…to provide information and technology services to diverse populations in libraries, archives, school media centers, government agencies, and numerous other information settings.”</a:t>
            </a:r>
          </a:p>
          <a:p>
            <a:r>
              <a:rPr lang="en-US">
                <a:latin typeface="Arial" charset="0"/>
                <a:ea typeface="ＭＳ Ｐゴシック" charset="0"/>
              </a:rPr>
              <a:t>Courses in:</a:t>
            </a:r>
          </a:p>
          <a:p>
            <a:pPr lvl="1"/>
            <a:r>
              <a:rPr lang="en-US">
                <a:latin typeface="Arial" charset="0"/>
                <a:ea typeface="ＭＳ Ｐゴシック" charset="0"/>
              </a:rPr>
              <a:t>Diverse Populations, Inclusion, and Information </a:t>
            </a:r>
          </a:p>
          <a:p>
            <a:pPr lvl="1"/>
            <a:r>
              <a:rPr lang="en-US">
                <a:latin typeface="Arial" charset="0"/>
                <a:ea typeface="ＭＳ Ｐゴシック" charset="0"/>
              </a:rPr>
              <a:t>Universal Usability</a:t>
            </a:r>
          </a:p>
          <a:p>
            <a:pPr lvl="1"/>
            <a:r>
              <a:rPr lang="en-US">
                <a:latin typeface="Arial" charset="0"/>
                <a:ea typeface="ＭＳ Ｐゴシック" charset="0"/>
              </a:rPr>
              <a:t>Information and Human Rights</a:t>
            </a:r>
          </a:p>
          <a:p>
            <a:pPr lvl="1"/>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Good Ideas with the World</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On Twitter: #ahg13</a:t>
            </a:r>
          </a:p>
          <a:p>
            <a:r>
              <a:rPr lang="en-US" dirty="0" smtClean="0"/>
              <a:t>On the Web: </a:t>
            </a:r>
            <a:br>
              <a:rPr lang="en-US" dirty="0" smtClean="0"/>
            </a:br>
            <a:r>
              <a:rPr lang="en-US" dirty="0" smtClean="0"/>
              <a:t>http://</a:t>
            </a:r>
            <a:r>
              <a:rPr lang="en-US" dirty="0" err="1" smtClean="0"/>
              <a:t>staff.washington.edu</a:t>
            </a:r>
            <a:r>
              <a:rPr lang="en-US" dirty="0" smtClean="0"/>
              <a:t>/</a:t>
            </a:r>
            <a:r>
              <a:rPr lang="en-US" dirty="0" err="1" smtClean="0"/>
              <a:t>tft</a:t>
            </a:r>
            <a:r>
              <a:rPr lang="en-US" dirty="0" smtClean="0"/>
              <a:t>/talks/ahg13/</a:t>
            </a:r>
            <a:r>
              <a:rPr lang="en-US" dirty="0" err="1" smtClean="0"/>
              <a:t>ud</a:t>
            </a:r>
            <a:endParaRPr lang="en-US" dirty="0" smtClean="0"/>
          </a:p>
          <a:p>
            <a:endParaRPr lang="en-US" dirty="0" smtClean="0"/>
          </a:p>
          <a:p>
            <a:endParaRPr lang="en-US" dirty="0"/>
          </a:p>
        </p:txBody>
      </p:sp>
    </p:spTree>
    <p:extLst>
      <p:ext uri="{BB962C8B-B14F-4D97-AF65-F5344CB8AC3E}">
        <p14:creationId xmlns:p14="http://schemas.microsoft.com/office/powerpoint/2010/main" val="18886775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304800" y="533400"/>
            <a:ext cx="8229600" cy="944563"/>
          </a:xfrm>
        </p:spPr>
        <p:txBody>
          <a:bodyPr/>
          <a:lstStyle/>
          <a:p>
            <a:pPr eaLnBrk="1" hangingPunct="1">
              <a:defRPr/>
            </a:pPr>
            <a:r>
              <a:rPr lang="en-US" sz="4000" dirty="0" smtClean="0"/>
              <a:t>Let’s </a:t>
            </a:r>
            <a:r>
              <a:rPr lang="en-US" sz="4000" dirty="0"/>
              <a:t>talk more broadly: </a:t>
            </a:r>
            <a:r>
              <a:rPr lang="en-US" sz="4000" dirty="0" smtClean="0"/>
              <a:t>Curriculum Models</a:t>
            </a:r>
            <a:endParaRPr lang="en-US" dirty="0" smtClean="0">
              <a:solidFill>
                <a:srgbClr val="005000"/>
              </a:solidFill>
              <a:cs typeface="+mj-cs"/>
            </a:endParaRPr>
          </a:p>
        </p:txBody>
      </p:sp>
      <p:sp>
        <p:nvSpPr>
          <p:cNvPr id="7175" name="Rectangle 7"/>
          <p:cNvSpPr>
            <a:spLocks noGrp="1" noChangeArrowheads="1"/>
          </p:cNvSpPr>
          <p:nvPr>
            <p:ph type="body" idx="1"/>
          </p:nvPr>
        </p:nvSpPr>
        <p:spPr>
          <a:xfrm>
            <a:off x="304800" y="1676400"/>
            <a:ext cx="8229600" cy="4830763"/>
          </a:xfrm>
        </p:spPr>
        <p:txBody>
          <a:bodyPr/>
          <a:lstStyle/>
          <a:p>
            <a:pPr eaLnBrk="1" hangingPunct="1">
              <a:defRPr/>
            </a:pPr>
            <a:r>
              <a:rPr lang="en-US" dirty="0" smtClean="0">
                <a:cs typeface="+mn-cs"/>
              </a:rPr>
              <a:t>Three core undergraduate computing curriculum models</a:t>
            </a:r>
          </a:p>
          <a:p>
            <a:pPr lvl="1" eaLnBrk="1" hangingPunct="1">
              <a:defRPr/>
            </a:pPr>
            <a:r>
              <a:rPr lang="en-US" dirty="0" smtClean="0"/>
              <a:t>CS 2008</a:t>
            </a:r>
          </a:p>
          <a:p>
            <a:pPr lvl="1" eaLnBrk="1" hangingPunct="1">
              <a:defRPr/>
            </a:pPr>
            <a:r>
              <a:rPr lang="en-US" dirty="0" smtClean="0"/>
              <a:t>IS 2010</a:t>
            </a:r>
          </a:p>
          <a:p>
            <a:pPr lvl="1" eaLnBrk="1" hangingPunct="1">
              <a:defRPr/>
            </a:pPr>
            <a:r>
              <a:rPr lang="en-US" dirty="0" smtClean="0"/>
              <a:t>IT 2008</a:t>
            </a:r>
          </a:p>
          <a:p>
            <a:pPr lvl="1" eaLnBrk="1" hangingPunct="1">
              <a:defRPr/>
            </a:pPr>
            <a:r>
              <a:rPr lang="en-US" dirty="0" smtClean="0"/>
              <a:t>Coordinated by:</a:t>
            </a:r>
          </a:p>
          <a:p>
            <a:pPr eaLnBrk="1" hangingPunct="1">
              <a:defRPr/>
            </a:pPr>
            <a:endParaRPr lang="en-US" dirty="0" smtClean="0">
              <a:cs typeface="+mn-cs"/>
            </a:endParaRPr>
          </a:p>
        </p:txBody>
      </p:sp>
      <p:pic>
        <p:nvPicPr>
          <p:cNvPr id="2" name="Picture 1" title="ACM logo"/>
          <p:cNvPicPr>
            <a:picLocks noChangeAspect="1"/>
          </p:cNvPicPr>
          <p:nvPr/>
        </p:nvPicPr>
        <p:blipFill>
          <a:blip r:embed="rId2"/>
          <a:stretch>
            <a:fillRect/>
          </a:stretch>
        </p:blipFill>
        <p:spPr>
          <a:xfrm>
            <a:off x="762000" y="4648200"/>
            <a:ext cx="1663700" cy="1655763"/>
          </a:xfrm>
          <a:prstGeom prst="rect">
            <a:avLst/>
          </a:prstGeom>
        </p:spPr>
      </p:pic>
      <p:pic>
        <p:nvPicPr>
          <p:cNvPr id="3" name="Picture 2" title="AIS logo"/>
          <p:cNvPicPr>
            <a:picLocks noChangeAspect="1"/>
          </p:cNvPicPr>
          <p:nvPr/>
        </p:nvPicPr>
        <p:blipFill>
          <a:blip r:embed="rId3"/>
          <a:stretch>
            <a:fillRect/>
          </a:stretch>
        </p:blipFill>
        <p:spPr>
          <a:xfrm>
            <a:off x="3352800" y="4648200"/>
            <a:ext cx="1752600" cy="1712913"/>
          </a:xfrm>
          <a:prstGeom prst="rect">
            <a:avLst/>
          </a:prstGeom>
        </p:spPr>
      </p:pic>
      <p:pic>
        <p:nvPicPr>
          <p:cNvPr id="4" name="Picture 3" title="IEEE logo"/>
          <p:cNvPicPr>
            <a:picLocks noChangeAspect="1"/>
          </p:cNvPicPr>
          <p:nvPr/>
        </p:nvPicPr>
        <p:blipFill>
          <a:blip r:embed="rId4"/>
          <a:stretch>
            <a:fillRect/>
          </a:stretch>
        </p:blipFill>
        <p:spPr>
          <a:xfrm>
            <a:off x="5562600" y="5029200"/>
            <a:ext cx="3009900" cy="9985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792162"/>
          </a:xfrm>
        </p:spPr>
        <p:txBody>
          <a:bodyPr/>
          <a:lstStyle/>
          <a:p>
            <a:pPr eaLnBrk="1" hangingPunct="1">
              <a:defRPr/>
            </a:pPr>
            <a:r>
              <a:rPr lang="en-US" dirty="0" smtClean="0">
                <a:solidFill>
                  <a:srgbClr val="005000"/>
                </a:solidFill>
                <a:cs typeface="+mj-cs"/>
              </a:rPr>
              <a:t>CS 2008 Model</a:t>
            </a:r>
          </a:p>
        </p:txBody>
      </p:sp>
      <p:sp>
        <p:nvSpPr>
          <p:cNvPr id="44035" name="Rectangle 3"/>
          <p:cNvSpPr>
            <a:spLocks noGrp="1" noChangeArrowheads="1"/>
          </p:cNvSpPr>
          <p:nvPr>
            <p:ph type="body" idx="1"/>
          </p:nvPr>
        </p:nvSpPr>
        <p:spPr>
          <a:xfrm>
            <a:off x="457200" y="1066800"/>
            <a:ext cx="8229600" cy="5059363"/>
          </a:xfrm>
        </p:spPr>
        <p:txBody>
          <a:bodyPr/>
          <a:lstStyle/>
          <a:p>
            <a:pPr eaLnBrk="1" hangingPunct="1">
              <a:lnSpc>
                <a:spcPct val="90000"/>
              </a:lnSpc>
              <a:defRPr/>
            </a:pPr>
            <a:r>
              <a:rPr lang="en-US" sz="2800" dirty="0" smtClean="0">
                <a:cs typeface="+mn-cs"/>
              </a:rPr>
              <a:t>In the Human-Computer Interaction course</a:t>
            </a:r>
          </a:p>
          <a:p>
            <a:pPr eaLnBrk="1" hangingPunct="1">
              <a:lnSpc>
                <a:spcPct val="90000"/>
              </a:lnSpc>
              <a:defRPr/>
            </a:pPr>
            <a:r>
              <a:rPr lang="en-US" sz="2800" dirty="0" smtClean="0">
                <a:cs typeface="+mn-cs"/>
              </a:rPr>
              <a:t>Under course topics: </a:t>
            </a:r>
          </a:p>
          <a:p>
            <a:pPr lvl="1" eaLnBrk="1" hangingPunct="1">
              <a:lnSpc>
                <a:spcPct val="90000"/>
              </a:lnSpc>
              <a:defRPr/>
            </a:pPr>
            <a:r>
              <a:rPr lang="en-US" sz="2400" dirty="0" smtClean="0"/>
              <a:t>Accommodating human diversity, including universal design and accessibility and designing for multiple cultural and linguistic contexts.</a:t>
            </a:r>
          </a:p>
          <a:p>
            <a:pPr eaLnBrk="1" hangingPunct="1">
              <a:lnSpc>
                <a:spcPct val="90000"/>
              </a:lnSpc>
              <a:defRPr/>
            </a:pPr>
            <a:r>
              <a:rPr lang="en-US" sz="2800" dirty="0" smtClean="0">
                <a:cs typeface="+mn-cs"/>
              </a:rPr>
              <a:t>But NOT listed under learning objectives</a:t>
            </a:r>
          </a:p>
          <a:p>
            <a:pPr eaLnBrk="1" hangingPunct="1">
              <a:lnSpc>
                <a:spcPct val="90000"/>
              </a:lnSpc>
              <a:defRPr/>
            </a:pPr>
            <a:r>
              <a:rPr lang="en-US" sz="2800" dirty="0" smtClean="0">
                <a:cs typeface="+mn-cs"/>
              </a:rPr>
              <a:t>No laws or regulations (ADA, 508, etc.) are mentioned</a:t>
            </a:r>
          </a:p>
          <a:p>
            <a:pPr eaLnBrk="1" hangingPunct="1">
              <a:lnSpc>
                <a:spcPct val="90000"/>
              </a:lnSpc>
              <a:defRPr/>
            </a:pPr>
            <a:r>
              <a:rPr lang="en-US" sz="2800" dirty="0" smtClean="0">
                <a:cs typeface="+mn-cs"/>
              </a:rPr>
              <a:t>Most of the HCI course material was classified as </a:t>
            </a:r>
            <a:r>
              <a:rPr lang="ja-JP" altLang="en-US" sz="2800" dirty="0" smtClean="0">
                <a:latin typeface="Arial"/>
                <a:cs typeface="+mn-cs"/>
              </a:rPr>
              <a:t>“</a:t>
            </a:r>
            <a:r>
              <a:rPr lang="en-US" sz="2800" dirty="0" smtClean="0">
                <a:cs typeface="+mn-cs"/>
              </a:rPr>
              <a:t>elective</a:t>
            </a:r>
            <a:r>
              <a:rPr lang="ja-JP" altLang="en-US" sz="2800" dirty="0" smtClean="0">
                <a:latin typeface="Arial"/>
                <a:cs typeface="+mn-cs"/>
              </a:rPr>
              <a:t>”</a:t>
            </a:r>
            <a:endParaRPr lang="en-US" sz="2800" dirty="0" smtClean="0">
              <a:cs typeface="+mn-cs"/>
            </a:endParaRPr>
          </a:p>
          <a:p>
            <a:pPr eaLnBrk="1" hangingPunct="1">
              <a:lnSpc>
                <a:spcPct val="90000"/>
              </a:lnSpc>
              <a:defRPr/>
            </a:pPr>
            <a:r>
              <a:rPr lang="en-US" sz="2800" dirty="0" smtClean="0">
                <a:cs typeface="+mn-cs"/>
              </a:rPr>
              <a:t>8 classroom hours considered core, on ALL HCI topics, for the entire curriculum</a:t>
            </a:r>
          </a:p>
        </p:txBody>
      </p:sp>
      <p:sp>
        <p:nvSpPr>
          <p:cNvPr id="44036" name="Text Box 4"/>
          <p:cNvSpPr txBox="1">
            <a:spLocks noChangeArrowheads="1"/>
          </p:cNvSpPr>
          <p:nvPr/>
        </p:nvSpPr>
        <p:spPr bwMode="auto">
          <a:xfrm>
            <a:off x="381000" y="63246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en-US" b="1" dirty="0">
                <a:solidFill>
                  <a:srgbClr val="000000"/>
                </a:solidFill>
                <a:latin typeface="Arial" charset="0"/>
                <a:ea typeface="ＭＳ Ｐゴシック" charset="0"/>
                <a:cs typeface="ＭＳ Ｐゴシック" charset="0"/>
              </a:rPr>
              <a:t>Source: http://</a:t>
            </a:r>
            <a:r>
              <a:rPr lang="en-US" b="1" dirty="0" err="1">
                <a:solidFill>
                  <a:srgbClr val="000000"/>
                </a:solidFill>
                <a:latin typeface="Arial" charset="0"/>
                <a:ea typeface="ＭＳ Ｐゴシック" charset="0"/>
                <a:cs typeface="ＭＳ Ｐゴシック" charset="0"/>
              </a:rPr>
              <a:t>www.acm.org</a:t>
            </a:r>
            <a:r>
              <a:rPr lang="en-US" b="1" dirty="0">
                <a:solidFill>
                  <a:srgbClr val="000000"/>
                </a:solidFill>
                <a:latin typeface="Arial" charset="0"/>
                <a:ea typeface="ＭＳ Ｐゴシック" charset="0"/>
                <a:cs typeface="ＭＳ Ｐゴシック" charset="0"/>
              </a:rPr>
              <a:t>/education/curricula-recommendations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28600"/>
            <a:ext cx="8229600" cy="792163"/>
          </a:xfrm>
        </p:spPr>
        <p:txBody>
          <a:bodyPr/>
          <a:lstStyle/>
          <a:p>
            <a:pPr eaLnBrk="1" hangingPunct="1">
              <a:defRPr/>
            </a:pPr>
            <a:r>
              <a:rPr lang="en-US" dirty="0" smtClean="0">
                <a:solidFill>
                  <a:srgbClr val="005000"/>
                </a:solidFill>
                <a:cs typeface="+mj-cs"/>
              </a:rPr>
              <a:t>IS 2010 Model</a:t>
            </a:r>
          </a:p>
        </p:txBody>
      </p:sp>
      <p:sp>
        <p:nvSpPr>
          <p:cNvPr id="36867" name="Rectangle 3"/>
          <p:cNvSpPr>
            <a:spLocks noGrp="1" noChangeArrowheads="1"/>
          </p:cNvSpPr>
          <p:nvPr>
            <p:ph type="body" idx="1"/>
          </p:nvPr>
        </p:nvSpPr>
        <p:spPr>
          <a:xfrm>
            <a:off x="457200" y="990600"/>
            <a:ext cx="8229600" cy="5257800"/>
          </a:xfrm>
        </p:spPr>
        <p:txBody>
          <a:bodyPr/>
          <a:lstStyle/>
          <a:p>
            <a:pPr eaLnBrk="1" hangingPunct="1">
              <a:defRPr/>
            </a:pPr>
            <a:r>
              <a:rPr lang="en-US" dirty="0" smtClean="0">
                <a:cs typeface="+mn-cs"/>
              </a:rPr>
              <a:t>Elective Course: Intro to HCI</a:t>
            </a:r>
          </a:p>
          <a:p>
            <a:pPr lvl="1" eaLnBrk="1" hangingPunct="1">
              <a:defRPr/>
            </a:pPr>
            <a:r>
              <a:rPr lang="ja-JP" altLang="en-US" dirty="0" smtClean="0">
                <a:latin typeface="Arial"/>
              </a:rPr>
              <a:t>“</a:t>
            </a:r>
            <a:r>
              <a:rPr lang="en-US" dirty="0" smtClean="0"/>
              <a:t>Societal impacts of HCI such as accessibility will also be discussed</a:t>
            </a:r>
            <a:r>
              <a:rPr lang="ja-JP" altLang="en-US" dirty="0" smtClean="0">
                <a:latin typeface="Arial"/>
              </a:rPr>
              <a:t>”</a:t>
            </a:r>
            <a:endParaRPr lang="en-US" dirty="0" smtClean="0"/>
          </a:p>
          <a:p>
            <a:pPr eaLnBrk="1" hangingPunct="1">
              <a:defRPr/>
            </a:pPr>
            <a:r>
              <a:rPr lang="en-US" dirty="0" smtClean="0">
                <a:cs typeface="+mn-cs"/>
              </a:rPr>
              <a:t>Special HCI Issues related to users</a:t>
            </a:r>
          </a:p>
          <a:p>
            <a:pPr lvl="1" eaLnBrk="1" hangingPunct="1">
              <a:defRPr/>
            </a:pPr>
            <a:r>
              <a:rPr lang="en-US" dirty="0" smtClean="0"/>
              <a:t>Children</a:t>
            </a:r>
          </a:p>
          <a:p>
            <a:pPr lvl="1" eaLnBrk="1" hangingPunct="1">
              <a:defRPr/>
            </a:pPr>
            <a:r>
              <a:rPr lang="en-US" dirty="0" smtClean="0"/>
              <a:t>Elderly</a:t>
            </a:r>
          </a:p>
          <a:p>
            <a:pPr lvl="1" eaLnBrk="1" hangingPunct="1">
              <a:defRPr/>
            </a:pPr>
            <a:r>
              <a:rPr lang="en-US" dirty="0" smtClean="0"/>
              <a:t>Accessibility</a:t>
            </a:r>
          </a:p>
          <a:p>
            <a:pPr lvl="1" eaLnBrk="1" hangingPunct="1">
              <a:defRPr/>
            </a:pPr>
            <a:r>
              <a:rPr lang="en-US" dirty="0" smtClean="0"/>
              <a:t>Gender</a:t>
            </a:r>
          </a:p>
          <a:p>
            <a:pPr eaLnBrk="1" hangingPunct="1">
              <a:defRPr/>
            </a:pPr>
            <a:r>
              <a:rPr lang="en-US" dirty="0" smtClean="0">
                <a:cs typeface="+mn-cs"/>
              </a:rPr>
              <a:t>NO REQUIREMENT FOR TEACHING ABOUT HCI OR ACCESSIBILITY!</a:t>
            </a:r>
          </a:p>
        </p:txBody>
      </p:sp>
      <p:sp>
        <p:nvSpPr>
          <p:cNvPr id="36868" name="Text Box 4"/>
          <p:cNvSpPr txBox="1">
            <a:spLocks noChangeArrowheads="1"/>
          </p:cNvSpPr>
          <p:nvPr/>
        </p:nvSpPr>
        <p:spPr bwMode="auto">
          <a:xfrm>
            <a:off x="533400" y="6400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en-US" b="1">
                <a:solidFill>
                  <a:srgbClr val="000000"/>
                </a:solidFill>
                <a:latin typeface="Arial" charset="0"/>
                <a:ea typeface="ＭＳ Ｐゴシック" charset="0"/>
                <a:cs typeface="ＭＳ Ｐゴシック" charset="0"/>
              </a:rPr>
              <a:t>Source: http://www.acm.org/education/curricula-recommendations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868363"/>
          </a:xfrm>
        </p:spPr>
        <p:txBody>
          <a:bodyPr/>
          <a:lstStyle/>
          <a:p>
            <a:pPr eaLnBrk="1" hangingPunct="1">
              <a:defRPr/>
            </a:pPr>
            <a:r>
              <a:rPr lang="en-US" dirty="0" smtClean="0">
                <a:solidFill>
                  <a:srgbClr val="005000"/>
                </a:solidFill>
                <a:cs typeface="+mj-cs"/>
              </a:rPr>
              <a:t>IT 2008 Model</a:t>
            </a:r>
          </a:p>
        </p:txBody>
      </p:sp>
      <p:sp>
        <p:nvSpPr>
          <p:cNvPr id="37891" name="Rectangle 3"/>
          <p:cNvSpPr>
            <a:spLocks noGrp="1" noChangeArrowheads="1"/>
          </p:cNvSpPr>
          <p:nvPr>
            <p:ph type="body" idx="1"/>
          </p:nvPr>
        </p:nvSpPr>
        <p:spPr>
          <a:xfrm>
            <a:off x="457200" y="1219200"/>
            <a:ext cx="8229600" cy="5410200"/>
          </a:xfrm>
        </p:spPr>
        <p:txBody>
          <a:bodyPr/>
          <a:lstStyle/>
          <a:p>
            <a:pPr eaLnBrk="1" hangingPunct="1">
              <a:lnSpc>
                <a:spcPct val="90000"/>
              </a:lnSpc>
              <a:defRPr/>
            </a:pPr>
            <a:r>
              <a:rPr lang="en-US" sz="2800" smtClean="0">
                <a:cs typeface="+mn-cs"/>
              </a:rPr>
              <a:t>Course in Human-Computer Interaction</a:t>
            </a:r>
          </a:p>
          <a:p>
            <a:pPr eaLnBrk="1" hangingPunct="1">
              <a:lnSpc>
                <a:spcPct val="90000"/>
              </a:lnSpc>
              <a:defRPr/>
            </a:pPr>
            <a:r>
              <a:rPr lang="en-US" sz="2800" smtClean="0">
                <a:cs typeface="+mn-cs"/>
              </a:rPr>
              <a:t>2 hours to cover:</a:t>
            </a:r>
          </a:p>
          <a:p>
            <a:pPr eaLnBrk="1" hangingPunct="1">
              <a:lnSpc>
                <a:spcPct val="90000"/>
              </a:lnSpc>
              <a:defRPr/>
            </a:pPr>
            <a:r>
              <a:rPr lang="en-US" sz="2800" smtClean="0">
                <a:cs typeface="+mn-cs"/>
              </a:rPr>
              <a:t>Biometrics</a:t>
            </a:r>
          </a:p>
          <a:p>
            <a:pPr eaLnBrk="1" hangingPunct="1">
              <a:lnSpc>
                <a:spcPct val="90000"/>
              </a:lnSpc>
              <a:defRPr/>
            </a:pPr>
            <a:r>
              <a:rPr lang="en-US" sz="2800" smtClean="0">
                <a:cs typeface="+mn-cs"/>
              </a:rPr>
              <a:t>Repetitive stress syndrome</a:t>
            </a:r>
          </a:p>
          <a:p>
            <a:pPr eaLnBrk="1" hangingPunct="1">
              <a:lnSpc>
                <a:spcPct val="90000"/>
              </a:lnSpc>
              <a:defRPr/>
            </a:pPr>
            <a:r>
              <a:rPr lang="en-US" sz="2800" smtClean="0">
                <a:cs typeface="+mn-cs"/>
              </a:rPr>
              <a:t>Accessibility guidelines and regulations</a:t>
            </a:r>
          </a:p>
          <a:p>
            <a:pPr lvl="1" eaLnBrk="1" hangingPunct="1">
              <a:lnSpc>
                <a:spcPct val="90000"/>
              </a:lnSpc>
              <a:defRPr/>
            </a:pPr>
            <a:r>
              <a:rPr lang="en-US" sz="2400" smtClean="0"/>
              <a:t>ADA 508</a:t>
            </a:r>
          </a:p>
          <a:p>
            <a:pPr lvl="1" eaLnBrk="1" hangingPunct="1">
              <a:lnSpc>
                <a:spcPct val="90000"/>
              </a:lnSpc>
              <a:defRPr/>
            </a:pPr>
            <a:r>
              <a:rPr lang="en-US" sz="2400" smtClean="0"/>
              <a:t>NIMAS</a:t>
            </a:r>
          </a:p>
          <a:p>
            <a:pPr lvl="1" eaLnBrk="1" hangingPunct="1">
              <a:lnSpc>
                <a:spcPct val="90000"/>
              </a:lnSpc>
              <a:defRPr/>
            </a:pPr>
            <a:r>
              <a:rPr lang="en-US" sz="2400" smtClean="0"/>
              <a:t>UDL</a:t>
            </a:r>
          </a:p>
          <a:p>
            <a:pPr lvl="1" eaLnBrk="1" hangingPunct="1">
              <a:lnSpc>
                <a:spcPct val="90000"/>
              </a:lnSpc>
              <a:defRPr/>
            </a:pPr>
            <a:r>
              <a:rPr lang="en-US" sz="2400" smtClean="0"/>
              <a:t>WCAG</a:t>
            </a:r>
          </a:p>
          <a:p>
            <a:pPr eaLnBrk="1" hangingPunct="1">
              <a:lnSpc>
                <a:spcPct val="90000"/>
              </a:lnSpc>
              <a:defRPr/>
            </a:pPr>
            <a:r>
              <a:rPr lang="en-US" sz="2800" smtClean="0">
                <a:cs typeface="+mn-cs"/>
              </a:rPr>
              <a:t>Advanced learning outcome- </a:t>
            </a:r>
            <a:r>
              <a:rPr lang="ja-JP" altLang="en-US" sz="2800" smtClean="0">
                <a:latin typeface="Arial"/>
                <a:cs typeface="+mn-cs"/>
              </a:rPr>
              <a:t>“</a:t>
            </a:r>
            <a:r>
              <a:rPr lang="en-US" sz="2800" smtClean="0">
                <a:cs typeface="+mn-cs"/>
              </a:rPr>
              <a:t>Design a new interface to accommodate users with a particular disability</a:t>
            </a:r>
            <a:r>
              <a:rPr lang="ja-JP" altLang="en-US" sz="2800" smtClean="0">
                <a:latin typeface="Arial"/>
                <a:cs typeface="+mn-cs"/>
              </a:rPr>
              <a:t>”</a:t>
            </a:r>
            <a:endParaRPr lang="en-US" sz="280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715962"/>
          </a:xfrm>
        </p:spPr>
        <p:txBody>
          <a:bodyPr/>
          <a:lstStyle/>
          <a:p>
            <a:pPr eaLnBrk="1" hangingPunct="1">
              <a:defRPr/>
            </a:pPr>
            <a:r>
              <a:rPr lang="en-US" sz="4000" dirty="0" smtClean="0">
                <a:solidFill>
                  <a:srgbClr val="005000"/>
                </a:solidFill>
                <a:cs typeface="+mj-cs"/>
              </a:rPr>
              <a:t>Also mentioned in IT 2008…</a:t>
            </a:r>
          </a:p>
        </p:txBody>
      </p:sp>
      <p:sp>
        <p:nvSpPr>
          <p:cNvPr id="39939" name="Rectangle 3"/>
          <p:cNvSpPr>
            <a:spLocks noGrp="1" noChangeArrowheads="1"/>
          </p:cNvSpPr>
          <p:nvPr>
            <p:ph type="body" idx="1"/>
          </p:nvPr>
        </p:nvSpPr>
        <p:spPr>
          <a:xfrm>
            <a:off x="457200" y="1066800"/>
            <a:ext cx="8229600" cy="5410200"/>
          </a:xfrm>
        </p:spPr>
        <p:txBody>
          <a:bodyPr/>
          <a:lstStyle/>
          <a:p>
            <a:pPr eaLnBrk="1" hangingPunct="1">
              <a:lnSpc>
                <a:spcPct val="90000"/>
              </a:lnSpc>
              <a:defRPr/>
            </a:pPr>
            <a:r>
              <a:rPr lang="en-US" dirty="0" smtClean="0">
                <a:cs typeface="+mn-cs"/>
              </a:rPr>
              <a:t>Legal Issues in Computing class:</a:t>
            </a:r>
          </a:p>
          <a:p>
            <a:pPr eaLnBrk="1" hangingPunct="1">
              <a:lnSpc>
                <a:spcPct val="90000"/>
              </a:lnSpc>
              <a:defRPr/>
            </a:pPr>
            <a:r>
              <a:rPr lang="ja-JP" altLang="en-US" dirty="0" smtClean="0">
                <a:latin typeface="Arial"/>
                <a:cs typeface="+mn-cs"/>
              </a:rPr>
              <a:t>“</a:t>
            </a:r>
            <a:r>
              <a:rPr lang="en-US" dirty="0" smtClean="0">
                <a:cs typeface="+mn-cs"/>
              </a:rPr>
              <a:t>Describe the basic elements of compliance laws – such as ADA508, FERPA, HIPPA, and Sarbanes-Oxley</a:t>
            </a:r>
            <a:r>
              <a:rPr lang="ja-JP" altLang="en-US" dirty="0" smtClean="0">
                <a:latin typeface="Arial"/>
                <a:cs typeface="+mn-cs"/>
              </a:rPr>
              <a:t>”</a:t>
            </a:r>
            <a:endParaRPr lang="en-US" dirty="0" smtClean="0">
              <a:cs typeface="+mn-cs"/>
            </a:endParaRPr>
          </a:p>
          <a:p>
            <a:pPr eaLnBrk="1" hangingPunct="1">
              <a:lnSpc>
                <a:spcPct val="90000"/>
              </a:lnSpc>
              <a:defRPr/>
            </a:pPr>
            <a:r>
              <a:rPr lang="en-US" dirty="0" smtClean="0">
                <a:cs typeface="+mn-cs"/>
              </a:rPr>
              <a:t>Web Development class:</a:t>
            </a:r>
          </a:p>
          <a:p>
            <a:pPr eaLnBrk="1" hangingPunct="1">
              <a:lnSpc>
                <a:spcPct val="90000"/>
              </a:lnSpc>
              <a:defRPr/>
            </a:pPr>
            <a:r>
              <a:rPr lang="ja-JP" altLang="en-US" dirty="0" smtClean="0">
                <a:latin typeface="Arial"/>
                <a:cs typeface="+mn-cs"/>
              </a:rPr>
              <a:t>“</a:t>
            </a:r>
            <a:r>
              <a:rPr lang="en-US" dirty="0" smtClean="0">
                <a:cs typeface="+mn-cs"/>
              </a:rPr>
              <a:t>Design and implement a web site that meets the standards set by such bodies as the Web Accessibility Initiative and/or is compliant with various government mandated regulations, such as Section 508 of the US Rehabilitation Act.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609600"/>
            <a:ext cx="8229600" cy="868363"/>
          </a:xfrm>
        </p:spPr>
        <p:txBody>
          <a:bodyPr/>
          <a:lstStyle/>
          <a:p>
            <a:pPr eaLnBrk="1" hangingPunct="1">
              <a:defRPr/>
            </a:pPr>
            <a:r>
              <a:rPr lang="en-US" sz="4000" dirty="0" smtClean="0">
                <a:cs typeface="+mj-cs"/>
              </a:rPr>
              <a:t>Yes---some attention for the topic!</a:t>
            </a:r>
          </a:p>
        </p:txBody>
      </p:sp>
      <p:pic>
        <p:nvPicPr>
          <p:cNvPr id="38916" name="Picture 4" descr="the model of the IT curriculum shows HCI as an important pillar of the entire curriculum" title="pillar model of the IT curr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324600" cy="456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17" name="Text Box 5"/>
          <p:cNvSpPr txBox="1">
            <a:spLocks noChangeArrowheads="1"/>
          </p:cNvSpPr>
          <p:nvPr/>
        </p:nvSpPr>
        <p:spPr bwMode="auto">
          <a:xfrm>
            <a:off x="457200" y="63246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en-US">
                <a:solidFill>
                  <a:srgbClr val="000000"/>
                </a:solidFill>
                <a:latin typeface="Arial" charset="0"/>
                <a:ea typeface="ＭＳ Ｐゴシック" charset="0"/>
                <a:cs typeface="ＭＳ Ｐゴシック" charset="0"/>
              </a:rPr>
              <a:t>Source: http://www.acm.org//education/curricula/IT2008%20Curriculum.pdf</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868363"/>
          </a:xfrm>
        </p:spPr>
        <p:txBody>
          <a:bodyPr/>
          <a:lstStyle/>
          <a:p>
            <a:pPr eaLnBrk="1" hangingPunct="1">
              <a:defRPr/>
            </a:pPr>
            <a:r>
              <a:rPr lang="en-US" dirty="0" smtClean="0">
                <a:cs typeface="+mj-cs"/>
              </a:rPr>
              <a:t>That’s the </a:t>
            </a:r>
            <a:r>
              <a:rPr lang="en-US" dirty="0">
                <a:cs typeface="+mj-cs"/>
              </a:rPr>
              <a:t>k</a:t>
            </a:r>
            <a:r>
              <a:rPr lang="en-US" dirty="0" smtClean="0">
                <a:cs typeface="+mj-cs"/>
              </a:rPr>
              <a:t>ey problem</a:t>
            </a:r>
          </a:p>
        </p:txBody>
      </p:sp>
      <p:sp>
        <p:nvSpPr>
          <p:cNvPr id="10243" name="Rectangle 3"/>
          <p:cNvSpPr>
            <a:spLocks noGrp="1" noChangeArrowheads="1"/>
          </p:cNvSpPr>
          <p:nvPr>
            <p:ph type="body" idx="1"/>
          </p:nvPr>
        </p:nvSpPr>
        <p:spPr>
          <a:xfrm>
            <a:off x="304800" y="1524000"/>
            <a:ext cx="8534400" cy="5562600"/>
          </a:xfrm>
        </p:spPr>
        <p:txBody>
          <a:bodyPr/>
          <a:lstStyle/>
          <a:p>
            <a:pPr eaLnBrk="1" hangingPunct="1">
              <a:defRPr/>
            </a:pPr>
            <a:r>
              <a:rPr lang="en-US" sz="2800" dirty="0" smtClean="0">
                <a:cs typeface="+mn-cs"/>
              </a:rPr>
              <a:t>Many software developers, web designers, systems analysts, programmers, never LEARNED about accessibility concepts in their professional training</a:t>
            </a:r>
          </a:p>
          <a:p>
            <a:pPr eaLnBrk="1" hangingPunct="1">
              <a:defRPr/>
            </a:pPr>
            <a:r>
              <a:rPr lang="en-US" sz="2800" dirty="0" smtClean="0">
                <a:cs typeface="+mn-cs"/>
              </a:rPr>
              <a:t>They don</a:t>
            </a:r>
            <a:r>
              <a:rPr lang="en-US" sz="2800" dirty="0" smtClean="0">
                <a:latin typeface="Arial"/>
                <a:cs typeface="+mn-cs"/>
              </a:rPr>
              <a:t>’t</a:t>
            </a:r>
            <a:r>
              <a:rPr lang="en-US" sz="2800" dirty="0" smtClean="0">
                <a:cs typeface="+mn-cs"/>
              </a:rPr>
              <a:t> PERSONALLY know people with disabilities</a:t>
            </a:r>
          </a:p>
          <a:p>
            <a:pPr eaLnBrk="1" hangingPunct="1">
              <a:defRPr/>
            </a:pPr>
            <a:r>
              <a:rPr lang="en-US" sz="2800" dirty="0" smtClean="0">
                <a:cs typeface="+mn-cs"/>
              </a:rPr>
              <a:t>CS and IS curricula don</a:t>
            </a:r>
            <a:r>
              <a:rPr lang="en-US" sz="2800" dirty="0" smtClean="0">
                <a:latin typeface="Arial"/>
                <a:cs typeface="+mn-cs"/>
              </a:rPr>
              <a:t>’</a:t>
            </a:r>
            <a:r>
              <a:rPr lang="en-US" sz="2800" dirty="0" smtClean="0">
                <a:cs typeface="+mn-cs"/>
              </a:rPr>
              <a:t>t require accessibility</a:t>
            </a:r>
          </a:p>
          <a:p>
            <a:pPr eaLnBrk="1" hangingPunct="1">
              <a:defRPr/>
            </a:pPr>
            <a:r>
              <a:rPr lang="en-US" sz="2800" dirty="0" smtClean="0">
                <a:cs typeface="+mn-cs"/>
              </a:rPr>
              <a:t>They don’t understand WHY people with disabilities need to use a web site</a:t>
            </a:r>
          </a:p>
          <a:p>
            <a:pPr eaLnBrk="1" hangingPunct="1">
              <a:defRPr/>
            </a:pPr>
            <a:r>
              <a:rPr lang="en-US" sz="2800" dirty="0"/>
              <a:t>W</a:t>
            </a:r>
            <a:r>
              <a:rPr lang="en-US" sz="2800" dirty="0" smtClean="0"/>
              <a:t>e </a:t>
            </a:r>
            <a:r>
              <a:rPr lang="en-US" sz="2800" dirty="0"/>
              <a:t>need </a:t>
            </a:r>
            <a:r>
              <a:rPr lang="en-US" sz="2800" dirty="0" smtClean="0"/>
              <a:t>accessibility and UD </a:t>
            </a:r>
            <a:r>
              <a:rPr lang="en-US" sz="2800" dirty="0"/>
              <a:t>integrated </a:t>
            </a:r>
            <a:r>
              <a:rPr lang="en-US" sz="2800" dirty="0" smtClean="0"/>
              <a:t>from the </a:t>
            </a:r>
            <a:r>
              <a:rPr lang="en-US" sz="2800" dirty="0"/>
              <a:t>beginning of computing </a:t>
            </a:r>
            <a:r>
              <a:rPr lang="en-US" sz="2800" dirty="0" smtClean="0"/>
              <a:t>education, throughout!</a:t>
            </a:r>
            <a:endParaRPr lang="en-US" sz="2800" dirty="0"/>
          </a:p>
          <a:p>
            <a:pPr eaLnBrk="1" hangingPunct="1">
              <a:defRPr/>
            </a:pPr>
            <a:endParaRPr lang="en-US" sz="2800" dirty="0" smtClean="0">
              <a:cs typeface="+mn-cs"/>
            </a:endParaRPr>
          </a:p>
          <a:p>
            <a:pPr eaLnBrk="1" hangingPunct="1">
              <a:defRPr/>
            </a:pPr>
            <a:endParaRPr lang="en-US" sz="2800" dirty="0" smtClean="0">
              <a:cs typeface="+mn-cs"/>
            </a:endParaRPr>
          </a:p>
        </p:txBody>
      </p:sp>
      <p:pic>
        <p:nvPicPr>
          <p:cNvPr id="31747" name="Picture 5" title="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
            <a:ext cx="175736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609600"/>
            <a:ext cx="7772400" cy="5638800"/>
          </a:xfrm>
        </p:spPr>
        <p:txBody>
          <a:bodyPr/>
          <a:lstStyle/>
          <a:p>
            <a:pPr algn="l">
              <a:defRPr/>
            </a:pPr>
            <a:r>
              <a:rPr lang="en-US" dirty="0" smtClean="0">
                <a:solidFill>
                  <a:srgbClr val="005000"/>
                </a:solidFill>
              </a:rPr>
              <a:t>Together, we can</a:t>
            </a:r>
            <a:br>
              <a:rPr lang="en-US" dirty="0" smtClean="0">
                <a:solidFill>
                  <a:srgbClr val="005000"/>
                </a:solidFill>
              </a:rPr>
            </a:br>
            <a:r>
              <a:rPr lang="en-US" dirty="0" smtClean="0">
                <a:solidFill>
                  <a:srgbClr val="005000"/>
                </a:solidFill>
              </a:rPr>
              <a:t>make a difference!!</a:t>
            </a:r>
            <a:br>
              <a:rPr lang="en-US" dirty="0" smtClean="0">
                <a:solidFill>
                  <a:srgbClr val="005000"/>
                </a:solidFill>
              </a:rPr>
            </a:br>
            <a:r>
              <a:rPr lang="en-US" dirty="0">
                <a:solidFill>
                  <a:srgbClr val="005000"/>
                </a:solidFill>
              </a:rPr>
              <a:t/>
            </a:r>
            <a:br>
              <a:rPr lang="en-US" dirty="0">
                <a:solidFill>
                  <a:srgbClr val="005000"/>
                </a:solidFill>
              </a:rPr>
            </a:br>
            <a:r>
              <a:rPr lang="en-US" dirty="0" smtClean="0">
                <a:solidFill>
                  <a:srgbClr val="005000"/>
                </a:solidFill>
              </a:rPr>
              <a:t>But it will take time!</a:t>
            </a:r>
            <a:r>
              <a:rPr lang="en-US" dirty="0">
                <a:solidFill>
                  <a:srgbClr val="005000"/>
                </a:solidFill>
              </a:rPr>
              <a:t/>
            </a:r>
            <a:br>
              <a:rPr lang="en-US" dirty="0">
                <a:solidFill>
                  <a:srgbClr val="005000"/>
                </a:solidFill>
              </a:rPr>
            </a:br>
            <a:r>
              <a:rPr lang="en-US" dirty="0" smtClean="0">
                <a:solidFill>
                  <a:srgbClr val="005000"/>
                </a:solidFill>
              </a:rPr>
              <a:t>Start pushing now!</a:t>
            </a:r>
            <a:br>
              <a:rPr lang="en-US" dirty="0" smtClean="0">
                <a:solidFill>
                  <a:srgbClr val="005000"/>
                </a:solidFill>
              </a:rPr>
            </a:br>
            <a:r>
              <a:rPr lang="en-US" dirty="0">
                <a:solidFill>
                  <a:srgbClr val="005000"/>
                </a:solidFill>
              </a:rPr>
              <a:t/>
            </a:r>
            <a:br>
              <a:rPr lang="en-US" dirty="0">
                <a:solidFill>
                  <a:srgbClr val="005000"/>
                </a:solidFill>
              </a:rPr>
            </a:br>
            <a:r>
              <a:rPr lang="en-US" dirty="0" smtClean="0">
                <a:solidFill>
                  <a:srgbClr val="005000"/>
                </a:solidFill>
              </a:rPr>
              <a:t>Any questions?</a:t>
            </a:r>
            <a:endParaRPr lang="en-US" dirty="0">
              <a:solidFill>
                <a:srgbClr val="005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354" y="623555"/>
            <a:ext cx="6619244" cy="3329581"/>
          </a:xfrm>
        </p:spPr>
        <p:txBody>
          <a:bodyPr/>
          <a:lstStyle/>
          <a:p>
            <a:pPr algn="ctr"/>
            <a:r>
              <a:rPr lang="en-US" sz="4400" b="1" i="1" dirty="0"/>
              <a:t>Strategies for </a:t>
            </a:r>
            <a:r>
              <a:rPr lang="en-US" sz="4400" b="1" i="1" dirty="0" smtClean="0"/>
              <a:t>Promoting the Integration of Universal Design into University Curriculum</a:t>
            </a:r>
            <a:endParaRPr lang="en-US" sz="4400" dirty="0"/>
          </a:p>
        </p:txBody>
      </p:sp>
      <p:sp>
        <p:nvSpPr>
          <p:cNvPr id="3" name="Subtitle 2"/>
          <p:cNvSpPr>
            <a:spLocks noGrp="1"/>
          </p:cNvSpPr>
          <p:nvPr>
            <p:ph type="subTitle" idx="1"/>
          </p:nvPr>
        </p:nvSpPr>
        <p:spPr>
          <a:xfrm>
            <a:off x="1696903" y="4403895"/>
            <a:ext cx="6619244" cy="1262813"/>
          </a:xfrm>
        </p:spPr>
        <p:txBody>
          <a:bodyPr/>
          <a:lstStyle/>
          <a:p>
            <a:r>
              <a:rPr lang="en-US" dirty="0" smtClean="0">
                <a:solidFill>
                  <a:srgbClr val="FFFF00"/>
                </a:solidFill>
              </a:rPr>
              <a:t>Howard  Kramer </a:t>
            </a:r>
          </a:p>
          <a:p>
            <a:r>
              <a:rPr lang="en-US" smtClean="0">
                <a:solidFill>
                  <a:srgbClr val="FFFF00"/>
                </a:solidFill>
              </a:rPr>
              <a:t>hkramer@Colorado.edu</a:t>
            </a:r>
            <a:endParaRPr lang="en-US" dirty="0">
              <a:solidFill>
                <a:srgbClr val="FFFF00"/>
              </a:solidFill>
            </a:endParaRPr>
          </a:p>
        </p:txBody>
      </p:sp>
    </p:spTree>
    <p:extLst>
      <p:ext uri="{BB962C8B-B14F-4D97-AF65-F5344CB8AC3E}">
        <p14:creationId xmlns:p14="http://schemas.microsoft.com/office/powerpoint/2010/main" val="37079926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1" y="1152982"/>
            <a:ext cx="6709906" cy="4694025"/>
          </a:xfrm>
        </p:spPr>
        <p:txBody>
          <a:bodyPr>
            <a:normAutofit/>
          </a:bodyPr>
          <a:lstStyle/>
          <a:p>
            <a:r>
              <a:rPr lang="en-US" dirty="0" smtClean="0"/>
              <a:t>Howard Kramer</a:t>
            </a:r>
          </a:p>
          <a:p>
            <a:pPr lvl="1"/>
            <a:r>
              <a:rPr lang="en-US" dirty="0" smtClean="0"/>
              <a:t>Teach a class in UD – Universal Design for Digital Media</a:t>
            </a:r>
          </a:p>
          <a:p>
            <a:pPr lvl="2"/>
            <a:r>
              <a:rPr lang="en-US" dirty="0"/>
              <a:t>How UD class came </a:t>
            </a:r>
            <a:r>
              <a:rPr lang="en-US" dirty="0" smtClean="0"/>
              <a:t>about</a:t>
            </a:r>
          </a:p>
          <a:p>
            <a:pPr lvl="2"/>
            <a:r>
              <a:rPr lang="en-US" dirty="0" smtClean="0"/>
              <a:t>Benefits of class – </a:t>
            </a:r>
          </a:p>
          <a:p>
            <a:pPr lvl="2"/>
            <a:r>
              <a:rPr lang="en-US" dirty="0" smtClean="0"/>
              <a:t>Took concept to campus – UD committee</a:t>
            </a:r>
          </a:p>
          <a:p>
            <a:pPr marL="914400" lvl="2" indent="0">
              <a:buNone/>
            </a:pPr>
            <a:endParaRPr lang="en-US" dirty="0" smtClean="0"/>
          </a:p>
          <a:p>
            <a:pPr lvl="1"/>
            <a:r>
              <a:rPr lang="en-US" dirty="0" smtClean="0"/>
              <a:t>Work on a NEA grant for Promoting the Integration of Universal Design in University Curriculum (UDUC)</a:t>
            </a:r>
          </a:p>
          <a:p>
            <a:pPr lvl="2"/>
            <a:r>
              <a:rPr lang="en-US" dirty="0" smtClean="0"/>
              <a:t>Funded about a little over a year ago</a:t>
            </a:r>
          </a:p>
          <a:p>
            <a:pPr lvl="2"/>
            <a:r>
              <a:rPr lang="en-US" dirty="0" smtClean="0"/>
              <a:t>Again – focus is not accessibility in classroom or UDL – focus is increasing the amount of UD related or accessibility rated content in courses</a:t>
            </a:r>
          </a:p>
          <a:p>
            <a:pPr lvl="2"/>
            <a:endParaRPr lang="en-US" dirty="0" smtClean="0"/>
          </a:p>
          <a:p>
            <a:pPr lvl="1"/>
            <a:endParaRPr lang="en-US" dirty="0"/>
          </a:p>
        </p:txBody>
      </p:sp>
    </p:spTree>
    <p:extLst>
      <p:ext uri="{BB962C8B-B14F-4D97-AF65-F5344CB8AC3E}">
        <p14:creationId xmlns:p14="http://schemas.microsoft.com/office/powerpoint/2010/main" val="15257439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9:00 – 10:00 </a:t>
            </a:r>
            <a:br>
              <a:rPr lang="en-US" dirty="0" smtClean="0"/>
            </a:br>
            <a:r>
              <a:rPr lang="en-US" dirty="0" smtClean="0"/>
              <a:t>Introductions </a:t>
            </a:r>
          </a:p>
          <a:p>
            <a:r>
              <a:rPr lang="en-US" dirty="0" smtClean="0"/>
              <a:t>10:00 – Noon</a:t>
            </a:r>
            <a:br>
              <a:rPr lang="en-US" dirty="0" smtClean="0"/>
            </a:br>
            <a:r>
              <a:rPr lang="en-US" dirty="0" smtClean="0"/>
              <a:t>Four Perspectives on Universal Design in Curriculum  </a:t>
            </a:r>
          </a:p>
          <a:p>
            <a:r>
              <a:rPr lang="en-US" dirty="0" smtClean="0"/>
              <a:t>Noon – 1:30</a:t>
            </a:r>
            <a:br>
              <a:rPr lang="en-US" dirty="0" smtClean="0"/>
            </a:br>
            <a:r>
              <a:rPr lang="en-US" dirty="0" smtClean="0"/>
              <a:t>Lunch Break </a:t>
            </a:r>
          </a:p>
          <a:p>
            <a:r>
              <a:rPr lang="en-US" dirty="0" smtClean="0"/>
              <a:t>1:30 – 4:30 </a:t>
            </a:r>
            <a:br>
              <a:rPr lang="en-US" dirty="0" smtClean="0"/>
            </a:br>
            <a:r>
              <a:rPr lang="en-US" dirty="0" smtClean="0"/>
              <a:t>AHG13 UD in Curriculum </a:t>
            </a:r>
            <a:r>
              <a:rPr lang="en-US" i="1" dirty="0" smtClean="0"/>
              <a:t>Un-preconference</a:t>
            </a:r>
            <a:r>
              <a:rPr lang="en-US" i="1" dirty="0"/>
              <a:t/>
            </a:r>
            <a:br>
              <a:rPr lang="en-US" i="1" dirty="0"/>
            </a:br>
            <a:r>
              <a:rPr lang="en-US" dirty="0" smtClean="0"/>
              <a:t>Crowdsourcing your UD-related challenges</a:t>
            </a:r>
            <a:endParaRPr lang="en-US" i="1" dirty="0" smtClean="0"/>
          </a:p>
        </p:txBody>
      </p:sp>
    </p:spTree>
    <p:extLst>
      <p:ext uri="{BB962C8B-B14F-4D97-AF65-F5344CB8AC3E}">
        <p14:creationId xmlns:p14="http://schemas.microsoft.com/office/powerpoint/2010/main" val="32197853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1" y="579550"/>
            <a:ext cx="6709906" cy="5267458"/>
          </a:xfrm>
        </p:spPr>
        <p:txBody>
          <a:bodyPr>
            <a:normAutofit fontScale="92500" lnSpcReduction="20000"/>
          </a:bodyPr>
          <a:lstStyle/>
          <a:p>
            <a:r>
              <a:rPr lang="en-US" dirty="0" smtClean="0"/>
              <a:t>Activities of grant</a:t>
            </a:r>
          </a:p>
          <a:p>
            <a:pPr lvl="1"/>
            <a:r>
              <a:rPr lang="en-US" dirty="0" smtClean="0"/>
              <a:t>Develop a network of faculty and others and promote collaboration on the development of UD curricula</a:t>
            </a:r>
          </a:p>
          <a:p>
            <a:pPr lvl="1"/>
            <a:r>
              <a:rPr lang="en-US" dirty="0" smtClean="0"/>
              <a:t>Develop &amp; encourage the sharing of resources</a:t>
            </a:r>
          </a:p>
          <a:p>
            <a:pPr lvl="1"/>
            <a:r>
              <a:rPr lang="en-US" dirty="0" smtClean="0"/>
              <a:t>What we’ve done</a:t>
            </a:r>
          </a:p>
          <a:p>
            <a:pPr lvl="2"/>
            <a:r>
              <a:rPr lang="en-US" dirty="0" smtClean="0"/>
              <a:t>Developed an ongoing online course on UD for digital media</a:t>
            </a:r>
          </a:p>
          <a:p>
            <a:pPr marL="914400" lvl="2" indent="0">
              <a:buNone/>
            </a:pPr>
            <a:r>
              <a:rPr lang="en-US" dirty="0" smtClean="0"/>
              <a:t>(course will be taught on the ground next semester)(self-paced)</a:t>
            </a:r>
          </a:p>
          <a:p>
            <a:pPr lvl="2"/>
            <a:r>
              <a:rPr lang="en-US" dirty="0" smtClean="0"/>
              <a:t>Writing &amp; Rhetoric class – using Digital Story Telling to tell the stories of electronic access issues of persons with disabilities</a:t>
            </a:r>
          </a:p>
          <a:p>
            <a:pPr lvl="2"/>
            <a:r>
              <a:rPr lang="en-US" dirty="0" smtClean="0"/>
              <a:t>develop a course on Universal Design for Content Management Systems</a:t>
            </a:r>
          </a:p>
          <a:p>
            <a:pPr marL="914400" lvl="2" indent="0">
              <a:buNone/>
            </a:pPr>
            <a:r>
              <a:rPr lang="en-US" dirty="0" smtClean="0"/>
              <a:t>(waiting for approval from A&amp;S) </a:t>
            </a:r>
          </a:p>
          <a:p>
            <a:pPr lvl="2"/>
            <a:r>
              <a:rPr lang="en-US" dirty="0" smtClean="0"/>
              <a:t>Advanced class on UD for digital media – 4000/5000 level class</a:t>
            </a:r>
          </a:p>
          <a:p>
            <a:pPr lvl="2"/>
            <a:r>
              <a:rPr lang="en-US" dirty="0" smtClean="0"/>
              <a:t>Graduate Certificate on UD (for digital media) – (few years away?)</a:t>
            </a:r>
          </a:p>
          <a:p>
            <a:pPr marL="914400" lvl="2" indent="0">
              <a:buNone/>
            </a:pP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8871323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1" y="579550"/>
            <a:ext cx="6709906" cy="5267458"/>
          </a:xfrm>
        </p:spPr>
        <p:txBody>
          <a:bodyPr>
            <a:normAutofit/>
          </a:bodyPr>
          <a:lstStyle/>
          <a:p>
            <a:pPr lvl="1"/>
            <a:r>
              <a:rPr lang="en-US" sz="2400" dirty="0" smtClean="0"/>
              <a:t>Relationship with ATLAS</a:t>
            </a:r>
          </a:p>
          <a:p>
            <a:pPr lvl="2"/>
            <a:r>
              <a:rPr lang="en-US" sz="2000" dirty="0" smtClean="0"/>
              <a:t>Confer with other ATLAS staff</a:t>
            </a:r>
          </a:p>
          <a:p>
            <a:r>
              <a:rPr lang="en-US" sz="2800" dirty="0"/>
              <a:t>Activities of grant - </a:t>
            </a:r>
            <a:r>
              <a:rPr lang="en-US" sz="2800" dirty="0" smtClean="0"/>
              <a:t>Resources</a:t>
            </a:r>
          </a:p>
          <a:p>
            <a:pPr lvl="1"/>
            <a:r>
              <a:rPr lang="en-US" sz="2400" dirty="0" smtClean="0"/>
              <a:t>Developed beta version of a website which will be up soon at uduc.org</a:t>
            </a:r>
          </a:p>
          <a:p>
            <a:pPr lvl="2"/>
            <a:r>
              <a:rPr lang="en-US" sz="2000" dirty="0" smtClean="0"/>
              <a:t>Clearinghouse of syllabi and syllabi components that address UD</a:t>
            </a:r>
          </a:p>
          <a:p>
            <a:pPr lvl="2"/>
            <a:r>
              <a:rPr lang="en-US" sz="2000" dirty="0" smtClean="0"/>
              <a:t>Been talking to faculty such as David and Jonathan and about sharing resources</a:t>
            </a:r>
          </a:p>
          <a:p>
            <a:pPr lvl="2"/>
            <a:r>
              <a:rPr lang="en-US" sz="2000" dirty="0" smtClean="0"/>
              <a:t>I’ll make the material from my class and any classes to be developed available</a:t>
            </a:r>
          </a:p>
          <a:p>
            <a:pPr lvl="2"/>
            <a:r>
              <a:rPr lang="en-US" sz="2000" dirty="0" smtClean="0"/>
              <a:t>No real resource for this on ICT (stuff on architecture)</a:t>
            </a:r>
          </a:p>
          <a:p>
            <a:pPr marL="914400" lvl="2" indent="0">
              <a:buNone/>
            </a:pPr>
            <a:endParaRPr lang="en-US" dirty="0" smtClean="0"/>
          </a:p>
          <a:p>
            <a:pPr lvl="2"/>
            <a:endParaRPr lang="en-US" dirty="0" smtClean="0"/>
          </a:p>
          <a:p>
            <a:pPr marL="457200" lvl="1" indent="0">
              <a:buNone/>
            </a:pPr>
            <a:endParaRPr lang="en-US" dirty="0"/>
          </a:p>
        </p:txBody>
      </p:sp>
    </p:spTree>
    <p:extLst>
      <p:ext uri="{BB962C8B-B14F-4D97-AF65-F5344CB8AC3E}">
        <p14:creationId xmlns:p14="http://schemas.microsoft.com/office/powerpoint/2010/main" val="15017061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1" y="579550"/>
            <a:ext cx="6709906" cy="5267458"/>
          </a:xfrm>
        </p:spPr>
        <p:txBody>
          <a:bodyPr>
            <a:normAutofit/>
          </a:bodyPr>
          <a:lstStyle/>
          <a:p>
            <a:endParaRPr lang="en-US" sz="2600" dirty="0" smtClean="0"/>
          </a:p>
          <a:p>
            <a:endParaRPr lang="en-US" sz="2600" dirty="0"/>
          </a:p>
          <a:p>
            <a:r>
              <a:rPr lang="en-US" sz="2600" dirty="0" smtClean="0"/>
              <a:t>Videos - Conferences</a:t>
            </a:r>
          </a:p>
          <a:p>
            <a:pPr lvl="1"/>
            <a:r>
              <a:rPr lang="en-US" sz="2200" dirty="0" smtClean="0"/>
              <a:t>Confer with other ATLAS staff</a:t>
            </a:r>
          </a:p>
          <a:p>
            <a:r>
              <a:rPr lang="en-US" sz="2400" dirty="0" smtClean="0"/>
              <a:t>What audience can do</a:t>
            </a:r>
          </a:p>
          <a:p>
            <a:r>
              <a:rPr lang="en-US" sz="2800" dirty="0" smtClean="0"/>
              <a:t>Looking for collaborators</a:t>
            </a:r>
          </a:p>
          <a:p>
            <a:pPr lvl="1"/>
            <a:r>
              <a:rPr lang="en-US" sz="2600" dirty="0" smtClean="0"/>
              <a:t>Thursday meeting – Westin Boardroom</a:t>
            </a:r>
          </a:p>
          <a:p>
            <a:pPr lvl="1"/>
            <a:r>
              <a:rPr lang="en-US" sz="2600" dirty="0" smtClean="0"/>
              <a:t>Send me your email</a:t>
            </a:r>
          </a:p>
          <a:p>
            <a:pPr marL="914400" lvl="2" indent="0">
              <a:buNone/>
            </a:pPr>
            <a:endParaRPr lang="en-US" dirty="0" smtClean="0"/>
          </a:p>
          <a:p>
            <a:pPr lvl="2"/>
            <a:endParaRPr lang="en-US" dirty="0" smtClean="0"/>
          </a:p>
          <a:p>
            <a:pPr marL="457200" lvl="1" indent="0">
              <a:buNone/>
            </a:pPr>
            <a:endParaRPr lang="en-US" dirty="0"/>
          </a:p>
        </p:txBody>
      </p:sp>
    </p:spTree>
    <p:extLst>
      <p:ext uri="{BB962C8B-B14F-4D97-AF65-F5344CB8AC3E}">
        <p14:creationId xmlns:p14="http://schemas.microsoft.com/office/powerpoint/2010/main" val="6057069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David Sloan</a:t>
            </a:r>
          </a:p>
          <a:p>
            <a:r>
              <a:rPr lang="en-US" dirty="0" smtClean="0"/>
              <a:t>The </a:t>
            </a:r>
            <a:r>
              <a:rPr lang="en-US" dirty="0" err="1" smtClean="0"/>
              <a:t>Paciello</a:t>
            </a:r>
            <a:r>
              <a:rPr lang="en-US" dirty="0" smtClean="0"/>
              <a:t> Group</a:t>
            </a:r>
          </a:p>
          <a:p>
            <a:r>
              <a:rPr lang="en-US" dirty="0" smtClean="0"/>
              <a:t>AHG 2013</a:t>
            </a:r>
          </a:p>
          <a:p>
            <a:r>
              <a:rPr lang="en-US" dirty="0" smtClean="0"/>
              <a:t>2013-11-04</a:t>
            </a:r>
            <a:endParaRPr lang="en-US" dirty="0"/>
          </a:p>
        </p:txBody>
      </p:sp>
      <p:sp>
        <p:nvSpPr>
          <p:cNvPr id="2" name="Title 1"/>
          <p:cNvSpPr>
            <a:spLocks noGrp="1"/>
          </p:cNvSpPr>
          <p:nvPr>
            <p:ph type="title"/>
          </p:nvPr>
        </p:nvSpPr>
        <p:spPr/>
        <p:txBody>
          <a:bodyPr/>
          <a:lstStyle/>
          <a:p>
            <a:r>
              <a:rPr lang="en-US" dirty="0" smtClean="0"/>
              <a:t>Practical Inclusive Design Teaching – a Dundee case Study</a:t>
            </a:r>
            <a:endParaRPr lang="en-US" dirty="0"/>
          </a:p>
        </p:txBody>
      </p:sp>
    </p:spTree>
    <p:extLst>
      <p:ext uri="{BB962C8B-B14F-4D97-AF65-F5344CB8AC3E}">
        <p14:creationId xmlns:p14="http://schemas.microsoft.com/office/powerpoint/2010/main" val="42484740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Formerly with the University of Dundee (1998-2013)</a:t>
            </a:r>
          </a:p>
          <a:p>
            <a:r>
              <a:rPr lang="en-US" dirty="0" smtClean="0"/>
              <a:t>Completed a Masters in Applied Computing and a PhD (subject – web accessibility audits)</a:t>
            </a:r>
          </a:p>
          <a:p>
            <a:r>
              <a:rPr lang="en-US" dirty="0" smtClean="0"/>
              <a:t>Researcher, teacher and consultant specializing in Universal Design and User Experience</a:t>
            </a:r>
          </a:p>
          <a:p>
            <a:pPr lvl="1"/>
            <a:r>
              <a:rPr lang="en-US" dirty="0" smtClean="0"/>
              <a:t>Teaching covered modules on degree programs; staff development; workshops for external clients</a:t>
            </a:r>
          </a:p>
          <a:p>
            <a:r>
              <a:rPr lang="en-US" dirty="0" smtClean="0"/>
              <a:t>Now an Accessible User Experience Consultant with The </a:t>
            </a:r>
            <a:r>
              <a:rPr lang="en-US" dirty="0" err="1" smtClean="0"/>
              <a:t>Paciello</a:t>
            </a:r>
            <a:r>
              <a:rPr lang="en-US" dirty="0" smtClean="0"/>
              <a:t> Group (May 2013- )</a:t>
            </a:r>
            <a:endParaRPr lang="en-US" dirty="0"/>
          </a:p>
        </p:txBody>
      </p:sp>
      <p:sp>
        <p:nvSpPr>
          <p:cNvPr id="3" name="Title 2"/>
          <p:cNvSpPr>
            <a:spLocks noGrp="1"/>
          </p:cNvSpPr>
          <p:nvPr>
            <p:ph type="title"/>
          </p:nvPr>
        </p:nvSpPr>
        <p:spPr/>
        <p:txBody>
          <a:bodyPr/>
          <a:lstStyle/>
          <a:p>
            <a:r>
              <a:rPr lang="en-US" dirty="0" smtClean="0"/>
              <a:t>David Sloan</a:t>
            </a:r>
            <a:endParaRPr lang="en-US" dirty="0"/>
          </a:p>
        </p:txBody>
      </p:sp>
    </p:spTree>
    <p:extLst>
      <p:ext uri="{BB962C8B-B14F-4D97-AF65-F5344CB8AC3E}">
        <p14:creationId xmlns:p14="http://schemas.microsoft.com/office/powerpoint/2010/main" val="2667197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brief overview of the Dundee approach</a:t>
            </a:r>
          </a:p>
          <a:p>
            <a:r>
              <a:rPr lang="en-US" dirty="0" smtClean="0"/>
              <a:t>A case study on a unit on Practical Inclusive Design</a:t>
            </a:r>
          </a:p>
          <a:p>
            <a:pPr lvl="1"/>
            <a:r>
              <a:rPr lang="en-US" dirty="0" smtClean="0"/>
              <a:t>Aims</a:t>
            </a:r>
          </a:p>
          <a:p>
            <a:pPr lvl="1"/>
            <a:r>
              <a:rPr lang="en-US" dirty="0" smtClean="0"/>
              <a:t>Students</a:t>
            </a:r>
          </a:p>
          <a:p>
            <a:pPr lvl="1"/>
            <a:r>
              <a:rPr lang="en-US" dirty="0" smtClean="0"/>
              <a:t>Curriculum</a:t>
            </a:r>
          </a:p>
          <a:p>
            <a:pPr lvl="1"/>
            <a:r>
              <a:rPr lang="en-US" dirty="0" smtClean="0"/>
              <a:t>Learning Activities</a:t>
            </a:r>
          </a:p>
          <a:p>
            <a:pPr lvl="1"/>
            <a:r>
              <a:rPr lang="en-US" dirty="0" smtClean="0"/>
              <a:t>Assessment</a:t>
            </a:r>
            <a:endParaRPr lang="en-US" dirty="0"/>
          </a:p>
        </p:txBody>
      </p:sp>
      <p:sp>
        <p:nvSpPr>
          <p:cNvPr id="3" name="Title 2"/>
          <p:cNvSpPr>
            <a:spLocks noGrp="1"/>
          </p:cNvSpPr>
          <p:nvPr>
            <p:ph type="title"/>
          </p:nvPr>
        </p:nvSpPr>
        <p:spPr/>
        <p:txBody>
          <a:bodyPr/>
          <a:lstStyle/>
          <a:p>
            <a:r>
              <a:rPr lang="en-US" dirty="0" smtClean="0"/>
              <a:t>Dundee Case Study</a:t>
            </a:r>
            <a:endParaRPr lang="en-US" dirty="0"/>
          </a:p>
        </p:txBody>
      </p:sp>
    </p:spTree>
    <p:extLst>
      <p:ext uri="{BB962C8B-B14F-4D97-AF65-F5344CB8AC3E}">
        <p14:creationId xmlns:p14="http://schemas.microsoft.com/office/powerpoint/2010/main" val="12715409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Bachelors and Masters courses</a:t>
            </a:r>
          </a:p>
          <a:p>
            <a:r>
              <a:rPr lang="en-US" dirty="0" smtClean="0"/>
              <a:t>UD/Accessibility generally not taught in isolation, but integrated into appropriate points of relevant courses</a:t>
            </a:r>
          </a:p>
          <a:p>
            <a:pPr lvl="1"/>
            <a:r>
              <a:rPr lang="en-US" dirty="0" smtClean="0"/>
              <a:t>With one exception…</a:t>
            </a:r>
          </a:p>
          <a:p>
            <a:r>
              <a:rPr lang="en-US" dirty="0" smtClean="0"/>
              <a:t>Web Design, Physical Computing, Team Project, HCI, Software Engineering, Graphics</a:t>
            </a:r>
          </a:p>
          <a:p>
            <a:endParaRPr lang="en-US" dirty="0" smtClean="0"/>
          </a:p>
          <a:p>
            <a:r>
              <a:rPr lang="en-US" dirty="0" smtClean="0"/>
              <a:t>Staff development courses on IT accessibility</a:t>
            </a:r>
          </a:p>
          <a:p>
            <a:pPr lvl="1"/>
            <a:r>
              <a:rPr lang="en-US" dirty="0" smtClean="0"/>
              <a:t>Web authoring, e</a:t>
            </a:r>
            <a:r>
              <a:rPr lang="en-US" smtClean="0"/>
              <a:t>-assessment,…</a:t>
            </a:r>
            <a:endParaRPr lang="en-US" dirty="0"/>
          </a:p>
          <a:p>
            <a:endParaRPr lang="en-US" dirty="0"/>
          </a:p>
        </p:txBody>
      </p:sp>
      <p:sp>
        <p:nvSpPr>
          <p:cNvPr id="3" name="Title 2"/>
          <p:cNvSpPr>
            <a:spLocks noGrp="1"/>
          </p:cNvSpPr>
          <p:nvPr>
            <p:ph type="title"/>
          </p:nvPr>
        </p:nvSpPr>
        <p:spPr/>
        <p:txBody>
          <a:bodyPr/>
          <a:lstStyle/>
          <a:p>
            <a:r>
              <a:rPr lang="en-US" dirty="0" smtClean="0"/>
              <a:t>Universal Design in the Curriculum</a:t>
            </a:r>
            <a:endParaRPr lang="en-US" dirty="0"/>
          </a:p>
        </p:txBody>
      </p:sp>
    </p:spTree>
    <p:extLst>
      <p:ext uri="{BB962C8B-B14F-4D97-AF65-F5344CB8AC3E}">
        <p14:creationId xmlns:p14="http://schemas.microsoft.com/office/powerpoint/2010/main" val="20432724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 unit taught to under- and post-grad students</a:t>
            </a:r>
            <a:endParaRPr lang="en-US" dirty="0"/>
          </a:p>
        </p:txBody>
      </p:sp>
      <p:sp>
        <p:nvSpPr>
          <p:cNvPr id="3" name="Title 2"/>
          <p:cNvSpPr>
            <a:spLocks noGrp="1"/>
          </p:cNvSpPr>
          <p:nvPr>
            <p:ph type="title"/>
          </p:nvPr>
        </p:nvSpPr>
        <p:spPr/>
        <p:txBody>
          <a:bodyPr/>
          <a:lstStyle/>
          <a:p>
            <a:r>
              <a:rPr lang="en-US" dirty="0" smtClean="0"/>
              <a:t>Practical Inclusive Design</a:t>
            </a:r>
            <a:endParaRPr lang="en-US" dirty="0"/>
          </a:p>
        </p:txBody>
      </p:sp>
    </p:spTree>
    <p:extLst>
      <p:ext uri="{BB962C8B-B14F-4D97-AF65-F5344CB8AC3E}">
        <p14:creationId xmlns:p14="http://schemas.microsoft.com/office/powerpoint/2010/main" val="20286101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unit forming part of a module titled “Research Frontiers”</a:t>
            </a:r>
          </a:p>
          <a:p>
            <a:r>
              <a:rPr lang="en-US" dirty="0" smtClean="0"/>
              <a:t>Squeezing into a gap between existing units: Human-</a:t>
            </a:r>
            <a:r>
              <a:rPr lang="en-US" dirty="0" err="1" smtClean="0"/>
              <a:t>centred</a:t>
            </a:r>
            <a:r>
              <a:rPr lang="en-US" dirty="0" smtClean="0"/>
              <a:t> Computing research and Augmented and Alternative Communication (AAC)</a:t>
            </a:r>
          </a:p>
          <a:p>
            <a:r>
              <a:rPr lang="en-US" dirty="0" smtClean="0"/>
              <a:t>5 weeks, 10 credits (for most)</a:t>
            </a:r>
          </a:p>
          <a:p>
            <a:r>
              <a:rPr lang="en-US" dirty="0" smtClean="0"/>
              <a:t>A real mix of students – from UX Masters students to visiting students from China with little specialist knowledge in UD/HCI</a:t>
            </a:r>
          </a:p>
          <a:p>
            <a:endParaRPr lang="en-US" dirty="0"/>
          </a:p>
          <a:p>
            <a:r>
              <a:rPr lang="en-US" dirty="0" smtClean="0"/>
              <a:t>Team teaching – David Sloan and Prof Alan Newell (good cop/bad cop)</a:t>
            </a:r>
          </a:p>
          <a:p>
            <a:endParaRPr lang="en-US" dirty="0"/>
          </a:p>
        </p:txBody>
      </p:sp>
      <p:sp>
        <p:nvSpPr>
          <p:cNvPr id="3" name="Title 2"/>
          <p:cNvSpPr>
            <a:spLocks noGrp="1"/>
          </p:cNvSpPr>
          <p:nvPr>
            <p:ph type="title"/>
          </p:nvPr>
        </p:nvSpPr>
        <p:spPr/>
        <p:txBody>
          <a:bodyPr/>
          <a:lstStyle/>
          <a:p>
            <a:r>
              <a:rPr lang="en-US" dirty="0" smtClean="0"/>
              <a:t>Context and constraints</a:t>
            </a:r>
            <a:endParaRPr lang="en-US" dirty="0"/>
          </a:p>
        </p:txBody>
      </p:sp>
    </p:spTree>
    <p:extLst>
      <p:ext uri="{BB962C8B-B14F-4D97-AF65-F5344CB8AC3E}">
        <p14:creationId xmlns:p14="http://schemas.microsoft.com/office/powerpoint/2010/main" val="1119779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7865" y="2048933"/>
            <a:ext cx="5825067" cy="3539430"/>
          </a:xfrm>
          <a:prstGeom prst="rect">
            <a:avLst/>
          </a:prstGeom>
          <a:noFill/>
        </p:spPr>
        <p:txBody>
          <a:bodyPr wrap="square" rtlCol="0">
            <a:spAutoFit/>
          </a:bodyPr>
          <a:lstStyle/>
          <a:p>
            <a:r>
              <a:rPr lang="en-US" sz="3200" dirty="0" smtClean="0">
                <a:solidFill>
                  <a:prstClr val="black"/>
                </a:solidFill>
                <a:latin typeface="Franklin Gothic Medium"/>
              </a:rPr>
              <a:t>“If </a:t>
            </a:r>
            <a:r>
              <a:rPr lang="en-US" sz="3200" dirty="0">
                <a:solidFill>
                  <a:prstClr val="black"/>
                </a:solidFill>
                <a:latin typeface="Franklin Gothic Medium"/>
              </a:rPr>
              <a:t>user-</a:t>
            </a:r>
            <a:r>
              <a:rPr lang="en-US" sz="3200" dirty="0" err="1">
                <a:solidFill>
                  <a:prstClr val="black"/>
                </a:solidFill>
                <a:latin typeface="Franklin Gothic Medium"/>
              </a:rPr>
              <a:t>centred</a:t>
            </a:r>
            <a:r>
              <a:rPr lang="en-US" sz="3200" dirty="0">
                <a:solidFill>
                  <a:prstClr val="black"/>
                </a:solidFill>
                <a:latin typeface="Franklin Gothic Medium"/>
              </a:rPr>
              <a:t>, inclusive design is so wonderful, why are so many systems still so difficult to use by so many people</a:t>
            </a:r>
            <a:r>
              <a:rPr lang="en-US" sz="3200" dirty="0" smtClean="0">
                <a:solidFill>
                  <a:prstClr val="black"/>
                </a:solidFill>
                <a:latin typeface="Franklin Gothic Medium"/>
              </a:rPr>
              <a:t>?</a:t>
            </a:r>
          </a:p>
          <a:p>
            <a:endParaRPr lang="en-US" sz="3200" dirty="0">
              <a:solidFill>
                <a:prstClr val="black"/>
              </a:solidFill>
              <a:latin typeface="Franklin Gothic Medium"/>
            </a:endParaRPr>
          </a:p>
          <a:p>
            <a:r>
              <a:rPr lang="en-US" sz="3200" dirty="0" smtClean="0">
                <a:solidFill>
                  <a:prstClr val="black"/>
                </a:solidFill>
                <a:latin typeface="Franklin Gothic Medium"/>
              </a:rPr>
              <a:t>And </a:t>
            </a:r>
            <a:r>
              <a:rPr lang="en-US" sz="3200" dirty="0">
                <a:solidFill>
                  <a:prstClr val="black"/>
                </a:solidFill>
                <a:latin typeface="Franklin Gothic Medium"/>
              </a:rPr>
              <a:t>how can we improve the situation</a:t>
            </a:r>
            <a:r>
              <a:rPr lang="en-US" sz="3200" dirty="0" smtClean="0">
                <a:solidFill>
                  <a:prstClr val="black"/>
                </a:solidFill>
                <a:latin typeface="Franklin Gothic Medium"/>
              </a:rPr>
              <a:t>?” </a:t>
            </a:r>
            <a:endParaRPr lang="en-US" sz="3200" dirty="0">
              <a:solidFill>
                <a:prstClr val="black"/>
              </a:solidFill>
              <a:latin typeface="Franklin Gothic Medium"/>
            </a:endParaRPr>
          </a:p>
        </p:txBody>
      </p:sp>
    </p:spTree>
    <p:extLst>
      <p:ext uri="{BB962C8B-B14F-4D97-AF65-F5344CB8AC3E}">
        <p14:creationId xmlns:p14="http://schemas.microsoft.com/office/powerpoint/2010/main" val="3108012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466725"/>
            <a:ext cx="6945313" cy="1895475"/>
          </a:xfrm>
        </p:spPr>
        <p:txBody>
          <a:bodyPr/>
          <a:lstStyle/>
          <a:p>
            <a:pPr eaLnBrk="1" hangingPunct="1">
              <a:defRPr/>
            </a:pPr>
            <a:r>
              <a:rPr lang="en-US" sz="4400" dirty="0" smtClean="0">
                <a:cs typeface="+mj-cs"/>
              </a:rPr>
              <a:t>Integrating Universal Design for Technology into YOUR Curriculum</a:t>
            </a:r>
          </a:p>
        </p:txBody>
      </p:sp>
      <p:sp>
        <p:nvSpPr>
          <p:cNvPr id="2051" name="Rectangle 3"/>
          <p:cNvSpPr>
            <a:spLocks noGrp="1" noChangeArrowheads="1"/>
          </p:cNvSpPr>
          <p:nvPr>
            <p:ph type="subTitle" idx="1"/>
          </p:nvPr>
        </p:nvSpPr>
        <p:spPr>
          <a:xfrm>
            <a:off x="152400" y="3049588"/>
            <a:ext cx="7010400" cy="2589212"/>
          </a:xfrm>
        </p:spPr>
        <p:txBody>
          <a:bodyPr/>
          <a:lstStyle/>
          <a:p>
            <a:pPr eaLnBrk="1" hangingPunct="1">
              <a:lnSpc>
                <a:spcPct val="90000"/>
              </a:lnSpc>
              <a:defRPr/>
            </a:pPr>
            <a:r>
              <a:rPr lang="en-US" sz="2800" smtClean="0">
                <a:cs typeface="+mn-cs"/>
              </a:rPr>
              <a:t>Dr. Jonathan Lazar</a:t>
            </a:r>
          </a:p>
          <a:p>
            <a:pPr eaLnBrk="1" hangingPunct="1">
              <a:lnSpc>
                <a:spcPct val="90000"/>
              </a:lnSpc>
              <a:defRPr/>
            </a:pPr>
            <a:r>
              <a:rPr lang="en-US" sz="2800" smtClean="0">
                <a:cs typeface="+mn-cs"/>
              </a:rPr>
              <a:t>Dept. of Computer and Information Sciences</a:t>
            </a:r>
          </a:p>
          <a:p>
            <a:pPr eaLnBrk="1" hangingPunct="1">
              <a:lnSpc>
                <a:spcPct val="90000"/>
              </a:lnSpc>
              <a:defRPr/>
            </a:pPr>
            <a:r>
              <a:rPr lang="en-US" sz="1800" smtClean="0">
                <a:cs typeface="+mn-cs"/>
              </a:rPr>
              <a:t>and</a:t>
            </a:r>
          </a:p>
          <a:p>
            <a:pPr eaLnBrk="1" hangingPunct="1">
              <a:lnSpc>
                <a:spcPct val="90000"/>
              </a:lnSpc>
              <a:defRPr/>
            </a:pPr>
            <a:r>
              <a:rPr lang="en-US" sz="2800" smtClean="0">
                <a:cs typeface="+mn-cs"/>
              </a:rPr>
              <a:t>Universal Usability Laboratory</a:t>
            </a:r>
          </a:p>
          <a:p>
            <a:pPr eaLnBrk="1" hangingPunct="1">
              <a:lnSpc>
                <a:spcPct val="90000"/>
              </a:lnSpc>
              <a:defRPr/>
            </a:pPr>
            <a:r>
              <a:rPr lang="en-US" sz="2800" smtClean="0">
                <a:cs typeface="+mn-cs"/>
              </a:rPr>
              <a:t>Towson University</a:t>
            </a:r>
          </a:p>
        </p:txBody>
      </p:sp>
      <p:pic>
        <p:nvPicPr>
          <p:cNvPr id="10" name="Picture 4" title="Towson University logo"/>
          <p:cNvPicPr>
            <a:picLocks noChangeAspect="1" noChangeArrowheads="1"/>
          </p:cNvPicPr>
          <p:nvPr/>
        </p:nvPicPr>
        <p:blipFill>
          <a:blip r:embed="rId2"/>
          <a:srcRect/>
          <a:stretch>
            <a:fillRect/>
          </a:stretch>
        </p:blipFill>
        <p:spPr bwMode="auto">
          <a:xfrm>
            <a:off x="228600" y="5486400"/>
            <a:ext cx="1905000" cy="1166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Week 1 - Exploring the problem space; the Dundee story; other contributors to inclusive design thinking</a:t>
            </a:r>
          </a:p>
          <a:p>
            <a:r>
              <a:rPr lang="en-US" dirty="0"/>
              <a:t>Week 2 – Exploring real world constraints; inclusive design in practice in industry</a:t>
            </a:r>
          </a:p>
          <a:p>
            <a:r>
              <a:rPr lang="en-US" dirty="0"/>
              <a:t>Week 3 – Evaluation methods for inclusive design; methodologies and measures; conformance and compliance</a:t>
            </a:r>
          </a:p>
          <a:p>
            <a:r>
              <a:rPr lang="en-US" dirty="0"/>
              <a:t>Week 4 – Engaging with diverse users: when, how, who?</a:t>
            </a:r>
          </a:p>
          <a:p>
            <a:r>
              <a:rPr lang="en-US" dirty="0"/>
              <a:t>Week 5 – Inclusive design as a skill or a specialism; Education and motivation</a:t>
            </a:r>
          </a:p>
        </p:txBody>
      </p:sp>
      <p:sp>
        <p:nvSpPr>
          <p:cNvPr id="3" name="Title 2"/>
          <p:cNvSpPr>
            <a:spLocks noGrp="1"/>
          </p:cNvSpPr>
          <p:nvPr>
            <p:ph type="title"/>
          </p:nvPr>
        </p:nvSpPr>
        <p:spPr/>
        <p:txBody>
          <a:bodyPr/>
          <a:lstStyle/>
          <a:p>
            <a:r>
              <a:rPr lang="en-US" dirty="0" smtClean="0"/>
              <a:t>Curriculum</a:t>
            </a:r>
            <a:endParaRPr lang="en-US" dirty="0"/>
          </a:p>
        </p:txBody>
      </p:sp>
    </p:spTree>
    <p:extLst>
      <p:ext uri="{BB962C8B-B14F-4D97-AF65-F5344CB8AC3E}">
        <p14:creationId xmlns:p14="http://schemas.microsoft.com/office/powerpoint/2010/main" val="405274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 and presentation on output of selected </a:t>
            </a:r>
            <a:r>
              <a:rPr lang="en-US" dirty="0" err="1" smtClean="0"/>
              <a:t>centres</a:t>
            </a:r>
            <a:r>
              <a:rPr lang="en-US" dirty="0" smtClean="0"/>
              <a:t> of excellence in Universal Design research &amp; development</a:t>
            </a:r>
          </a:p>
          <a:p>
            <a:r>
              <a:rPr lang="en-US" dirty="0" smtClean="0"/>
              <a:t>Produce and present a dramatic performance showing impact of UD</a:t>
            </a:r>
            <a:endParaRPr lang="en-US" dirty="0"/>
          </a:p>
        </p:txBody>
      </p:sp>
      <p:sp>
        <p:nvSpPr>
          <p:cNvPr id="3" name="Title 2"/>
          <p:cNvSpPr>
            <a:spLocks noGrp="1"/>
          </p:cNvSpPr>
          <p:nvPr>
            <p:ph type="title"/>
          </p:nvPr>
        </p:nvSpPr>
        <p:spPr/>
        <p:txBody>
          <a:bodyPr/>
          <a:lstStyle/>
          <a:p>
            <a:r>
              <a:rPr lang="en-US" dirty="0" smtClean="0"/>
              <a:t>Learning activities</a:t>
            </a:r>
            <a:endParaRPr lang="en-US" dirty="0"/>
          </a:p>
        </p:txBody>
      </p:sp>
    </p:spTree>
    <p:extLst>
      <p:ext uri="{BB962C8B-B14F-4D97-AF65-F5344CB8AC3E}">
        <p14:creationId xmlns:p14="http://schemas.microsoft.com/office/powerpoint/2010/main" val="14371034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 individual written reports</a:t>
            </a:r>
          </a:p>
          <a:p>
            <a:pPr marL="502920" indent="-457200">
              <a:buFont typeface="+mj-lt"/>
              <a:buAutoNum type="arabicPeriod"/>
            </a:pPr>
            <a:r>
              <a:rPr lang="en-US" dirty="0" smtClean="0"/>
              <a:t>A critical assessment of adoption of Universal Design in industry (Apple or Google)</a:t>
            </a:r>
          </a:p>
          <a:p>
            <a:pPr marL="502920" indent="-457200">
              <a:buFont typeface="+mj-lt"/>
              <a:buAutoNum type="arabicPeriod"/>
            </a:pPr>
            <a:r>
              <a:rPr lang="en-US" dirty="0" smtClean="0"/>
              <a:t>Planning an accessibility assessment project for a large University web site</a:t>
            </a:r>
          </a:p>
          <a:p>
            <a:pPr marL="502920" indent="-457200">
              <a:buFont typeface="+mj-lt"/>
              <a:buAutoNum type="arabicPeriod"/>
            </a:pPr>
            <a:r>
              <a:rPr lang="en-US" dirty="0" smtClean="0"/>
              <a:t>Designing a training curriculum for staff at a medium-sized tech company</a:t>
            </a:r>
          </a:p>
          <a:p>
            <a:pPr marL="502920" indent="-457200">
              <a:buFont typeface="+mj-lt"/>
              <a:buAutoNum type="arabicPeriod"/>
            </a:pPr>
            <a:r>
              <a:rPr lang="en-US" dirty="0" smtClean="0"/>
              <a:t>Critical reflection on knowledge gained during the unit</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40478567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had great fun teaching it!</a:t>
            </a:r>
          </a:p>
          <a:p>
            <a:r>
              <a:rPr lang="en-US" dirty="0" smtClean="0"/>
              <a:t>Feedback indicates the students had fun learning</a:t>
            </a:r>
          </a:p>
          <a:p>
            <a:r>
              <a:rPr lang="en-US" dirty="0" smtClean="0"/>
              <a:t>Marks improved over the course of the unit</a:t>
            </a:r>
          </a:p>
          <a:p>
            <a:endParaRPr lang="en-US" dirty="0"/>
          </a:p>
          <a:p>
            <a:r>
              <a:rPr lang="en-US" dirty="0" smtClean="0"/>
              <a:t>Value – exploring the practical challenges of defining and implementing Universal Design</a:t>
            </a:r>
            <a:endParaRPr lang="en-US" dirty="0"/>
          </a:p>
        </p:txBody>
      </p:sp>
      <p:sp>
        <p:nvSpPr>
          <p:cNvPr id="3" name="Title 2"/>
          <p:cNvSpPr>
            <a:spLocks noGrp="1"/>
          </p:cNvSpPr>
          <p:nvPr>
            <p:ph type="title"/>
          </p:nvPr>
        </p:nvSpPr>
        <p:spPr/>
        <p:txBody>
          <a:bodyPr/>
          <a:lstStyle/>
          <a:p>
            <a:r>
              <a:rPr lang="en-US" dirty="0" smtClean="0"/>
              <a:t>Success?</a:t>
            </a:r>
            <a:endParaRPr lang="en-US" dirty="0"/>
          </a:p>
        </p:txBody>
      </p:sp>
    </p:spTree>
    <p:extLst>
      <p:ext uri="{BB962C8B-B14F-4D97-AF65-F5344CB8AC3E}">
        <p14:creationId xmlns:p14="http://schemas.microsoft.com/office/powerpoint/2010/main" val="38434038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90147" y="6022731"/>
            <a:ext cx="3455377" cy="685800"/>
          </a:xfrm>
        </p:spPr>
        <p:txBody>
          <a:bodyPr/>
          <a:lstStyle/>
          <a:p>
            <a:r>
              <a:rPr lang="en-US" dirty="0" smtClean="0">
                <a:solidFill>
                  <a:schemeClr val="tx1"/>
                </a:solidFill>
              </a:rPr>
              <a:t>E.A. </a:t>
            </a:r>
            <a:r>
              <a:rPr lang="en-US" dirty="0" err="1" smtClean="0">
                <a:solidFill>
                  <a:schemeClr val="tx1"/>
                </a:solidFill>
              </a:rPr>
              <a:t>Draffan</a:t>
            </a:r>
            <a:endParaRPr lang="en-US" dirty="0">
              <a:solidFill>
                <a:schemeClr val="tx1"/>
              </a:solidFill>
            </a:endParaRPr>
          </a:p>
        </p:txBody>
      </p:sp>
      <p:sp>
        <p:nvSpPr>
          <p:cNvPr id="2" name="Title 1"/>
          <p:cNvSpPr>
            <a:spLocks noGrp="1"/>
          </p:cNvSpPr>
          <p:nvPr>
            <p:ph type="ctrTitle"/>
          </p:nvPr>
        </p:nvSpPr>
        <p:spPr/>
        <p:txBody>
          <a:bodyPr>
            <a:normAutofit fontScale="90000"/>
          </a:bodyPr>
          <a:lstStyle/>
          <a:p>
            <a:r>
              <a:rPr lang="en-GB" dirty="0" smtClean="0"/>
              <a:t>Web Technology MSc </a:t>
            </a:r>
            <a:br>
              <a:rPr lang="en-GB" dirty="0" smtClean="0"/>
            </a:br>
            <a:r>
              <a:rPr lang="en-GB" b="1" dirty="0" smtClean="0"/>
              <a:t>Assistive </a:t>
            </a:r>
            <a:r>
              <a:rPr lang="en-GB" b="1" dirty="0"/>
              <a:t>Technologies and Universal Design</a:t>
            </a:r>
            <a:endParaRPr lang="en-GB" dirty="0"/>
          </a:p>
        </p:txBody>
      </p:sp>
      <p:pic>
        <p:nvPicPr>
          <p:cNvPr id="1032" name="Picture 8" descr="http://s0.geograph.org.uk/geophotos/01/23/81/1238101_32d507f5.jpg" title="View towards Amberley, West Sussex,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002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2.gstatic.com/images?q=tbn:ANd9GcTW5C1VmSvNbxBEN_og0YH9nXBVFsT0B7ZPxTLw1Dm1xVjcD71w" title="Van with chaotic view of tools - Jack of all Tr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117" y="2948090"/>
            <a:ext cx="4778883" cy="3725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GB" dirty="0"/>
              <a:t>Web Technology MSc - Assistive Technologies and Universal Design</a:t>
            </a:r>
          </a:p>
        </p:txBody>
      </p:sp>
      <p:sp>
        <p:nvSpPr>
          <p:cNvPr id="3" name="Content Placeholder 2"/>
          <p:cNvSpPr>
            <a:spLocks noGrp="1"/>
          </p:cNvSpPr>
          <p:nvPr>
            <p:ph idx="1"/>
          </p:nvPr>
        </p:nvSpPr>
        <p:spPr>
          <a:xfrm>
            <a:off x="52754" y="1591408"/>
            <a:ext cx="4950069" cy="5266592"/>
          </a:xfrm>
        </p:spPr>
        <p:txBody>
          <a:bodyPr>
            <a:normAutofit fontScale="92500" lnSpcReduction="20000"/>
          </a:bodyPr>
          <a:lstStyle/>
          <a:p>
            <a:pPr marL="0" indent="0" fontAlgn="base">
              <a:buNone/>
            </a:pPr>
            <a:r>
              <a:rPr lang="en-GB" b="1" dirty="0"/>
              <a:t>Course Overview</a:t>
            </a:r>
          </a:p>
          <a:p>
            <a:pPr fontAlgn="base"/>
            <a:r>
              <a:rPr lang="en-GB" dirty="0"/>
              <a:t>To understand the role of </a:t>
            </a:r>
            <a:r>
              <a:rPr lang="en-GB" dirty="0" smtClean="0"/>
              <a:t>accessibility and assistive </a:t>
            </a:r>
            <a:r>
              <a:rPr lang="en-GB" dirty="0"/>
              <a:t>technologies in achieving universal design</a:t>
            </a:r>
          </a:p>
          <a:p>
            <a:pPr fontAlgn="base"/>
            <a:r>
              <a:rPr lang="en-GB" dirty="0"/>
              <a:t>To explore the relationship between accessibility and usability</a:t>
            </a:r>
          </a:p>
          <a:p>
            <a:pPr fontAlgn="base"/>
            <a:r>
              <a:rPr lang="en-GB" dirty="0"/>
              <a:t>To prepare students to engage in research and development in assistive technologies and universal design</a:t>
            </a:r>
          </a:p>
          <a:p>
            <a:endParaRPr lang="en-GB" dirty="0"/>
          </a:p>
          <a:p>
            <a:endParaRPr lang="en-GB" dirty="0" smtClean="0"/>
          </a:p>
        </p:txBody>
      </p:sp>
      <p:sp>
        <p:nvSpPr>
          <p:cNvPr id="7" name="AutoShape 4" descr="data:image/jpeg;base64,/9j/4AAQSkZJRgABAQAAAQABAAD/2wCEAAkGBhQSEBUUEhQVFRUWGBkYGBcYGB4cIBwcGBoaGyEbHSAaHyceGBkjIB0aIDsgJCcpLiwsHSAxNjEqNSYsLCoBCQoKDgwOGg8PGiwlHyQsLCksLywyNSwvKTAsLCwsMCotKi4sLCwtLSksLCwsLy8sKSwsLCwsLCwsLSwsLCwsLP/AABEIAMYA/gMBIgACEQEDEQH/xAAcAAACAwEBAQEAAAAAAAAAAAAABgQFBwMCAQj/xABLEAACAgAEBAMEBQcICQMFAAABAgMRAAQSIQUGEzEiQVEHMmFxFCNSgZEIM0JicqGxFSRDgoOywcJTVJKTosPR0vBEY9MlNHSE8f/EABoBAAIDAQEAAAAAAAAAAAAAAAACAQMEBQb/xAA0EQABAwIEAQsEAgIDAAAAAAABAAIRAyEEEjFBUQUTImFxgZGhsdHwFDLB4ULxFSNSosL/2gAMAwEAAhEDEQA/ANxwYMGBCMGDBgQjBgwYEIwYMGBCMGDBgQjBgxznZgrFRqYA6QTVmthflZ88CESzaa2Js1sLrYmz6DbufgPMYVuMc/CABemrSsxBj6yjpqAKMzAEQsxIUKbsnv3rxzb/ACisMn0ajrkI1Lu8cWhKKLa2dQexZbxWLqsZXxHirQs2uOZHJYlpEdG8bFmHUbSZULEnTLCe+GaJ1UEpvXnXQv8AO2KThaLgJE5B3MbRTaYpowxamVm8J2N2Wmcv835NKJzM6HVdLG3TK/Z0gzKt+bKVPpWMkfi5N0iAfqlgPwiaJb/qjEDM8fC9gt9zq11/xSMSfkPvwxAUSV+jsz7Q8msbOspcqpIUI9sQLoWvc9sZvF7Y87PN0dMOVRrAmEckpX3j4aDB2obWgBo9hvjIPpD5mVY0AZj4VJVR73wUUL2G9n44u+K8ClilaIMczIrhRUWs0ruhABLWSTGdOk3qH2cVOCYLX+D8f4fl5hM/Ec7LJR1LL1NLEgj3dAoCzQvbb0GLLintNy0gKxz0pA/o2B7/AGutGf8Azz7YyPKcAzqKAuRznw0wzJf8FH3ADHZuXeKEisjNv9rrnv609D5nDhrQlkrV8l7TYEvW80oPbbLrX+zID/8AzDPy5zTDnVcw66jIVtS0LIugQSrGqJAJqxffGb8E9k8qlZM4rMbf6vLv2rZWMkkovvq06D2UHzB0bhlwQpFFlJVRFVRbRdlAG9Pudu+AxspErrLxPMBiFyjkAkBurGLHrWqxeOkedzB75cL85R/gpx9+nzf6u33un/XEvLyMQdS6fvB/hhVK5xySki0UDz8d/wCXfEnCrzBxyXLtqlkWKHWdOgK0j6QKjGvwgmpHZyAEQKLB1OvzJe0GNmIkhljHkw0yD8IyXH+zXxxMEqJTXgwv5fj88ttBDBKgJAYZoeXqBEdJ/VO4xKizmcPvZeEf/sE/8nBClW2DHiImhqAB8wDY/Ghf4Y94hCMGDBgQjBgwYEIwYMGBCMGDBgQjCrzb7RMvkPC1ySadQRK230+JjspJDUNydLUCcT+ceZRkcq02gyNYVEHm7XVnyX1P8Tj85/Q3Z2klPWmcvIwLULILsR5WaNXQ/C8I54at+EwL8QC8nKwauOg9yrzmL2ncRnqWOUxKh1hUBVSUUny8bLtqpyQTsQBsdM9lnEsxxDhitnRLYc6ZQ7IZR9r6sqaF16Gh88cuVvZRGoWTPaZX79EbxL6BrH1pHxpf1TV4cOK5MiFUgBRdShhEAp0N4W0+QIvVtv4dr7Ylub+STGfThwbh5IGpO57FDyvC8pKHZeq4RmUkyzGyvfTqbxgHaxYsEdxis4lzNDEnTy+Yjy7KQZmlDyCIUdjRKByw0UziyrqLYbUQ5PzmV4rPm0djC6COMRRI5jipPBpaRSoTTQCq4PerOFnmXgrPJ0leYxSMqNG8hhkkHU1bieGJE95qCa++97YdYlM4x7WEOaE2XGYBJ6QM40xxi9J0QxsXlkZgTbDw7eGxhx4D7R1mcZXwz5xQ5dY9USgKdq64UltNWANjflhb569mbx5aWbJuvUjYMiJAGkKKgTp6rLSMTZLGyQaqtjT+znjc0blZsgIM0pVROYOn1A23QcsAsTv+iV0qW0gjfcQOtbNk83KxqSAxj16it/DGR/lD8XiAhgCI0x8WrSCwBsBQe9HxWPipxpb83wwRp9LkSOU90Fk/pEEru0dqNVN23Fmrxg+TyX8tccmfMMUgRXmkZHU6I4wKAZdS2PAtjyB88QpVf7NeGImbaWZlCwhm79yi6tr7ke9/UOGTlTPLD9JzcqO0gzPVdlU0saSxyFfEAVJt9m+yO2LHlLhGXEeXjMaquczJCq3iIiXW5SzvTBWQnzEmIvOfCNGe4kh+pXoieONCAklLSjT7psq+2m71b1WLOpKnnlj2vpnbWPLOXFmlkStIIG/UKNe47KRuN+4F5LzhIoLHJvQ3IEsZavPSLon4WLxg3C8k+SzSyN4gQ7RaVrUvSbpnStKWJYrpqwQR6YbuD5jOZu3SKUhS1KrBdlYkK7senGRS3baqul324FbE4ov/ANBBb1i/r+AuiyhTy/7DBWxfyhJIqSZdI5I3RXVmkKWGFg0I22qj388eevm/9FAP7Zz/AMkYWOB8MjbLQIMtFmjFDFGZdYAYxroJUMLKWrU1UwFgkYZuGI6AIuXjiS+yyDa/QBcdWXZtT87vysS6I2ZPdYB8mY/5RhV545yKasvDIImVdWYzHlCnnp9ZD2HzFb7q3cVeUR3CAzBlJXYFlDDUoLUAxW6sgXW47jKueOSRFA5mMhgMxmMg8etpGpY5kUiQ0WCr0yQTuaJxewcSlKzh+ZclLIUWPMwC6SVH6jMLBuRG7klQx0t3A7kA4ZsnxiTyCZpQASYNpFHq0D0/+yKxCyyIqFoskhTanjDeE33Z9Opb94Halok0wJ5NwyLWJ9UcshZVZRubbetatbGgTqIJNEXi4SFWVY5rmlIY2zGVk+sUgGnKsvfYg7gXQ0sCl/ok41vlvi2azmShlR4UfxrJrjZ7ZHKWumRdN1db9/hjK+IcESVnjk+ueJfGxBGl7uhMx1RqBtcrMNrC+WG/lj6VlMq8Mc8YS+rA+YAQlfG81kglkS1bqlQDqq6rCvClqd1gznnNlv8AcSf/AD4l5aOYH6x42HosbL+8yNhWOU4wf6XLj7x/8JwwcFGaArM9In7SOSfw6ajFaZWmDBgxClGDBgwIRgwYMCEYMGDAhROKcLizMTRTIHjarU2OxBBBBBBBAIIIIIwm878rQZfhTploljCup2sli9xWzG2c1J3JJw+4p+b4dWRn/VQv/u/H/lwrhYp2uIgbKw4fmhLDHIOzorj+sAf8cdycJ/DOP/R+CRy7ao4hCobsZEPRAPw1Lv6CzjK+bue84QobMy+JGZ0QKihHshCALvpd7YkNIlEYgvEgcUBhIJ4LQ09tWT+kmI3oF/WA2aHdyun3K8WzFtO+kb1X+0TnFcyiZTLySpDLZzMyQSsVgHvBQEJ32BNUNSg7MSMK4Rk2aUyuGsB5PIDw3Z3O4uxQBuiPI42REzEkOSzEHTMsUat4yAdRVFJDFGNVrtbUE6bsCsXBsqomEvTcwvlc6q9OWVIItEiu9lS0qT27OKMkTSQJfkUs1scXvGuOrmYIp2BknzImXLA7EQK4FGpEjRy66tQOugqjxCwvce4ZLHOJZtImzZfqiMnTqZDCCtgblpFfy3r0vFbluKSJkGAUEZmNljCAtumpT4CbVvduTS2zC2vSBIsYKrcLSrv6LAsM2WyvD5mzmrU8mYaJmpaYNvJSksY7CD3WPiOKjgLHhuUzmXmjdM3m1jUOaIEZZg4tSdq1G733FDTvccQ48jZ6KdFYx6AsniiBPvmiDINPi6TWa9zESfnOGXiMMsqFY4Y20r4NZaTtYLC1KlGBFgfHc4IbonLouVy4pxZZeL5DLZdyFjESROCRpaYLTmqZvAU2BU35jDbxblFYOJokrdY5jKv4nA99HAJF21043Zmbc79sZfnc2F4nFmLkBDJIrhNNzag9eMVoVjpum8KjY3jVuZeXZUzmTkzs/X1mRa3AWlBAFEL3r3US63vE3zXQCCLKy5T9nOWMOXzWYYyqYI3CSdgzICxY3TL4n2oDxMW1ncTOVPaC0+ekyJyTQCPUEYbqoX3Q4ChUtd6BI3AFjfC5zhm//okKdWIdJpA8TugZljaWJSqsfrKYKdHmPU7YiexbisYzkiRM6Qyp4Y3U2X3ZRqVQhYIkx77gbE1pSlrGtEBWFxdqtVj4fmAzEzRDUbOjL6SaFblpG1GgB92PYyWY/wBYX/cj/ux34m5VNXVWFV3dmr3R5W3hTetyDtfzCnw/nPMTMwysP0w3TOCIIEI7qskgaSZviFo7GgDiVCdIUYDxNqPrVfuwsc/8pT5+FY4cz0ha60ZQysFYODtTq4ZVohhtfriPm+bs3l1JzmUWCP8A08bHMIm/d1Ghwtfpdv4Yv8qMw6q6zwOjAEFYWog7ggiYggjzwIWZ+0nLLlYstDHl2jd1USTwawnhB1B61M1H6zU4Y0DfcnEiXkCOMRLNPlLARgzyyRlRu3u9S5rYu1syElm+WNQnLBLtbG52oEAdtz4b9TdYTcrzkJmcplGzpU6S+XiGha7p1p2UTEeqqB8MMCVELnwLhwV6hjymYKElGOaFLR95Yo4SkZ873b1Y98MEmTmcsXymUJbSGLSlrCHUoNwbgHcDyO/fEHKc95RGC5iKXIuxofSYumpPwkFxH/bxYzc7ZJTTZqHtfvivlqvTq+F329cQTKFOgfMahrSEL56XYn7rQYm4qY+ZI2AKJM6nsyRMQfkQKOJOX4nrP5uVf2krEKVNwYMGBCMGDBgQjBgwYEIwYMGBCMcc7lxJG6Hs6sp/rAj/ABx2wvc58zyZGJZEgMwJIYjVSgCwToRzuaHavjgQsyTiPUygilsQ5YvNIK95pgJNA9aDyqR6yL54rs9y638jycQnFtNmYnYekOsof6rM33osfpiPzlnxDEsOyPK5llCkkBpXJABALEKdRGxNRLtvWGKf2qQzZRssctG0Bj6WlTmKCaaAB+jbUBsfhjJScJzHsC2VWmMo7Skx+W1y6SyOQzMdCmtOlG3NAWOxbz2VfmMWmU5zigUx61XTDEjEUH1oviF0dh4wNjufuxTSpKYAryMVjB0v9GnOkDZi1xgNS2u5oBmu9qThklcsepK3i7rCTZO9+8KJs7Y2c+3ZZBRdunDjPMpkzMUivo3j0arcKLsOe9DUpbfc7GqIx39nmmfM5aOSMOiwzOuunvdE7G6AKGge17YSGykX5vqS3fbo732G2v8A8vDR7P8AgHVzbRa5Y9MbkkJoYi4/CbJBsuNiDsBtvga/M8EJKrMrDK2vnnibZbh8l9NEEcaxaWp9bhkbwtSgLasN/I3WMCkyYSGUgRl+pWzAEDRuAF2oMSNqG3njQfaHy/Bl3y+Xj1amDPI31YOiqB8EYu1Ew8jYBvyOdcQg0QI6M6akDlQWIJck+YIG3xGL6IJl50Ej3/Cw4hwltMamD6x6FHEOHpl8rky4dGmMkkhUHVoDARimbSezEHbZvOt9V5v4Rmp8rlM3JOJjM8QSFlOkDMLdNRVSva6jBru1YyjjHAellIH8mWNrpRRk1sQSo1ONJhbe61EDDXm/aTmGy2VRwsaZdF6ekqrPUfSEhEwJNqWrSteI7nyzvqBmq3MbIXbiHHY8ijgiUSSl1TuoKpKUM0jAbysUYilNA+SkARuV8zkZZWTMZPMzZiRImT6KWUl1RtUoRSlWAGvS3dvXFRzZx6XNInXEqp3RiqlfjvGVUE7WKJ2GO/J/NYyGZOYijhZzGU8KMRRbUTRdQrUFXbah6kkoa7SJTZCnPL53h5zBjzcWfcx6fBmMwmoMRddPUjgffZ22o402PnLJwxRiMOsZB0KkLADSxUrQWlIIO339iDjLJvbTlpzpzmRglHYl0G24P/unyG3wGHPhvOPB/o8SmOJCABFCUErkP47QDUxDEndqN3YBxXzhJsR1SCPNWgMi4KYTzKM0BHldi3dpF7dv0GoSKexAZW0kkb4gZflfO5Rf5hNCqnc5WbU8SE7kROoDol/o6cV2f59y+VMYTh8kUjnwdWNYAR66lDN5ge75iyLFsvDeNZjNwRT5eOONJEDVMTq39NFgqRRBJB9QMM2oNDr1Slc0baKtfl3PZyl4hLCkF+KHK6/rPg7uA2n4AfgaIbcrlEiRUjVURRSqooAegA7YqwM99rK/7Mh/zYscmJa+tKE/qAj+JOHDwf6KWEme0jnNIY5cqqLJK0duHAKqjAiyp3kOx2AoVueysm8H5D4p1I49KxQNGnjtSE8O+pLEjS+RHawPERvjY87wqGYqZYo5CptdaK2kjzGoGj8RjhNy5lnYs8ETMTZLKDZPzxYDGiWJWcZb2VZ+KbXBnIISDfUjjKs3wdFAVx5+Int94u8zwbiIYvJDlc166MxPAx+Oklox8gRh2ymSjiXTGioPRQAP3Y74iVKRoOOfRzc3DM5GRvqQ9dfxVz/DEjK+1fIO7qZHjCUC0kbKuoi9N+TV5EC6NXRw44hPwWAyGUwxGQii5jXURtsWqyNh+AxCFNwYMGBCMfCcBOMw5x5uXNaoYiDDQ8SlbYkK8c8ZJBXpSoUZTXfvfuiF8519oMzD+YtSlAyOKuXXYUqHUaGSVNBQ3qHU7abwzcFzK5vLR5hsnKGlsleotd/eBMgBRu4I7ij6XkvE+KLC2qQiRRpnEPTYq6tIjSoQd4VYBSCV0OCQCF2bfsjnEliSSMhkdQysOxVhYP4YkoWXe0PnmbhGYhMOWh6TqC2vUXJtrAZW0igB6+8Pli+5z49HKsKq46Ohc1I3loq4r+BIMn9mPXEL278v/SOFmQbPl2EgP6p8LD5bqf6uM8nSWLIQZXd55VUuD30qAFj+CikSvsrJ8cZ6zoGUalaKDZdmOgS/NnPpOalkYuroNaqNvf8AAFJBsEfVR7eZc4tMlw7NrlpJ8vPMCpSKmbWGYi2rXYWnMSWK3LYHy6o/gGolYvmxRAoHzeZ5fvQYk5/l36Pw0zSTS6wWDJ1AqiTWysFtWvxgmtr+GFoNDzpYBWViWNncnySnmeZc3mY445JXINkgqvi0jUPdUFhRGxv19MR5+IPC6MbZbF9larNrrCg0yi9xsCDV0cdk4W08kcfScu0YcOhC7DwEsrCgVZWSwVvT6nfpPyy8P57qA2emW7aiCT7msE+fvL2/C6GiwjsUszPp/aZn7r26vnFW3L3CsvJ0RM8nijklnnhRncPIKCAqp0hRo70L64vtUbh3EpIMwknTIeEAA6iFkADWdB3XqRoew7qDW9Yg5TLBm+tdyoVV0qSwatyXKE92LNR9ccLCzKIqG4ZWA1aN63KAkUSSTRsAed2rn5T2KXYQGhzpcL2iZI7Rt4z1Ji43zbJnM004KnUuhANI8HYDQ8rEGgWrc/WH1GKTjbSdNVmhYCPSFYp5bCtQcrZrzU4tMl44iO+oWt+IaSPB3AvSAE7fodsVDZJppoo3CgMyx7iiGsDSXG+ncUST4SKBIxfQxHRNNwgqjHciupsp41jg4EAm127azfgbDXe6veZOLrLw9YWVlmVwCCradosqlamHvDpMCD2JO5q8MXJ0WWXIhAYJpDGGEbINTSaSx/OUXAtVAXsqd/FiTl+NSz1lGiqAZiWZWaMgMBO1AP1SGBMiIR0/dY+dE1XtQniQERwESWv1oipSWNkMwOl9q2I7+e1YkE3cFmiAAUuZ3hMc8mYzMYREjtkSOPwkJpRVKMFtnkkhWqrdz4qrE3g3FJ8nEI3yGXYjs+Yyiuxvc2QwOxurvahtWOfCuYXygh1watMySFGfSPqGl0+PSUEPXkJ3JNoo7aTiw5q9sGflsJm4o1I9zKhgbPkXkGrbzZdjYAvfTSenpZOLKFnsrneIUDlyI7sLlsiqfvoMfvYjD37MZIsoJ5RGjTykacvEATAgsfWSkBFDMCaXbY6QaIXry5xyHhWQGazJzc2eljUzQvI7sLchC4baEMSKLb0TQO4x0z/BpMwpzs6wZTUlj6SVhWzRopRs3Xjm1bqD0+1DWDNmcUE2gK6zvGZM0pJly4RW2CIkoDeWppbDHcdlQ7998TuW3bO9XqTZhXjfSxikqJj/AO2asV2KEkodrPc4lxj2jFGCRxxkBmMnTcqrmyCfqzsW28Su3h9xls4ceTfbC0qCNpcplGXwpF0CI9I7BW6oH3WPheLXta6w9YSgkarWIOXApvr5pvg07EfhhZ5k5iz2X4lHGsbPlpEeinSJAVANVSFSZRIy92ClSoALEkU3Efa5mA30bLQx5jMuQEkj1FDd34Lu1rvrK9zfhIxeZX2fmSJ5s+fpWbdbALlERhbKq6TtpavF5HcAWSVDMmvqozh2iuOHZWaeJJUz8pRwGX6mEbH4GOwfhi6yeXZFp5GkPqwUf3QBhc5PymaykceVnHWVAQcwNrLNM5NE+6q9FKru5rZTi941DO8LLlnSORqAkYatAJGpgOzOFsgHa6vbAmX2TjcChmaeIBG0MS6gK/2SSdm+B3x6yfFoZvzUsclfYdW/gcR+Bcuw5SMpEp8R1O7HU8jHu7sd2Ymz9+1YsgMCF9wYMGBCMGDBgQovFOGpmIXhlFpIpVhdHfzBG4I7gjsQMZbw72fNN13zvVSNndKWK3k8RXqBNLiIvRZnUDUztVKbd0504uuUQSmaVS5ChEMdkKCaTrERoSSLYgk2qjcgYXst7U+nFZhEka1qYTlmXUQA0hkiRAtsLKsdPoQDUgHZQpMPs64dq1tBm5pPtyPPq/vKB+GI8HKObyjM/DJJAnc5fMAaWvvVHST8fA3q5x1f2kZliQuVjQi/eeQk1WwHRQE7js1EkC7IB5tz1mtLkyZZCouuld+DXsfpNbDzIHwsbkNObphUiygcxe0XqRfRM1lpMvIzL1gRqXpr4jQHjKsyqpIUrpLeI1hIPFMxJmJs7llikjjWRbkahpMboCv6wVmk/taxf80ZqKZnbOZwkFQLRI106OpsgZWZCCGOoNZLCu4wpcWWCNPqM4xDBdaswDG1BttJEc3lYNMOwLdsZ6lJ4ObgtFOozLl0lcuH8UaJstIq6mVlkpkZ/wA0BWoIQd5PH37k4l8W5onky80LItTNI35l1ppXaQ0WloAEnve3r508GVTSrSyDyUFUkI9+/wBCRTrOs+Ege6B53ji+YyRCh5pWsLelWFEg2B1C3bbf44Wk14+027lZUdT/AJC/f/Sb1jTIKoBDSMDcaqBrPlR/o4k3/G92O9XmJ3duo/jc7bbBRfZb7D958/LC1mM8NWqKbMOWCg6kV22A2LarI39B8rvHhs3L6Zg79zqUVZ9L8tP7/hhXUjNyF38HyphqLbMdO3Aet+78ks8uXV/eUGvUA/f8MUHH4wpGk6aVveZ6vSTt3W6AGmxfUXau0F8+R3Dn4GX5d7W/X/wb+swhdxoVtGxPiDaep3FsxW6KAtQ93cCjiAwt3VfKfK1LF08jacHiYnutP6XTg87CvGFJ23eu1mvFqG9lvd7t38QxPm4pRGvRYIINgeIEEHYspIr9LT+BxU5XLSMF6cRI7+ENZDCivvHar3q98S2ilI0CAlgBdRSFhuSbDNYILaO1eAfffl6V1zKWPdSo823MBw1BnWWmR4QmXkDj+WSWQTuVlamVt2RWuS6osATrDfZ272ML3Ec80uaLM4kkhpQ/gYSUaVtipY9jvqoDewMdTkM0WJXI+EsGA+juDQL7XdgU9d/0V9MTuFSZ2Jgr5aRICwaRY2ZGaun5l7HuDzGzMARe15JDdNFyTqqni3CelpZHSQ0C4VG6ab6dzJ4TZrc9zfnWJPAMuIsx1kX3VuNQoeQkmg6rusZFfnGBCk2FvRi15azEkGYdp4YwGDBJkKAxNuQyRllUrfkQGA7EdsVuQnzMLPJaqWN2s0Zt2kVqKK5LayqL2AXY7AYyBz8xDmkAAX4zw7PHq0Vpy6hWWQzmdafUwmhSywMMHVcE92BlYfWnzlLF/jW2Gjh/D+Gl9eZyXGc5J5yZlC391wCPgbwlLzJndekOvU0iEJqAawjRAFerfU8XmL1Bdr2x5l9pOZEjW5UixWg2pNqQfHdgb79mA9DesBsWVRJJutqyfF+FxrQ4c0IbbxZJVu/LYHV8sKEPs54Ik2uV87pLHTE8MqrufdtYtbVsNmvCfwz2j56edI4tDO2kBTS6iKJHikAJY2O9kHbyAZ+tx/scgTtQNL8N/eIvY/ifhUw1RdWacQ4Zwy1gGellbxSSxoI3SPUFCt1FTQhJU7KNR0knsBdZrnHJxNCJZeJo0zBQGLAAfaLA6GUeiMx+GMh5o4hmBnG+locvIQEkQ2AU2K2BZYDSjbWD8xWPfFObJM+0EZ8Ohi1AlbC6qY17p0kLtv54VzhBJV9KhnqMps3gL9DQ8yZaFmj1Zl2VipuHMSbg1s2ggj4g1jlzbzFPDl1mysRdSGZiYmYigNIZAyuqsbt6OkDcb2FzkH2k6guXzz0+wjmbYN6LIewf0bs3wb3tKxX97bFWYig7Dv5t7SCOO/kFnPDOfI5pJkkzzRvGybRdF426lUImaLW5FgEGyLG53OGXJ6ybbM5tQPOWKJB+JiGJPGeV4czRNxuurTJHQPjrUCCCrg0LDqRtis5Z5MfLtMJ5VmhfT04BHUa6Ru2liwVifJSF863oI2lAEuM+qoLupMKcRi7dVCf2l/wxJBvcYiR8HgX3YYh8kUf4YlgVsMXJV9wYMeJr0nTWqjV9r8r+GBCyP8obIu8WWKmgvUu9vsHz2s12+GFeXmI/yW8BNuY5U0hSTbM4A7UDv270MPOW9n/Ec4qPxLPMjA6hHDXhO4sFajDUSL0udzvucZ1n4oMtmXj6EbrHJJGGmmV5jpdlsrmQIfFWqkjPf3rwc5lBTZJIEpL+mzopDTMm1V1f2O6oCb8C967DEfq6z+dkdqC+EMxrTorxMD7u3btt22xoGdz2WmJRo5kZQFI10aG/5qJHjpdR2IWiTdHEPhuUzDuUyCTMg2Jj1KWPrJ0LRWqh76XVkXjNzxPH54rTzLRwj52KpyvI2aemGXlHnqd44/3UWHfEs8lMpuWbJR+uud2P8QLxd8W9nuejgM2YQDcKsZbW7s3YAfXeVknUKAOF3jPKk6ECFUddILMyNGNXmB9I0ih60L70MUPrZXBr3RPzin6AFhPzsUiHgURlSOLPwtJK6JojjLBtTBTqJYhgASaPeqxBMsUZqHLQsNvHK8pO/cN4o0Dr5gLXkDti4g5ASBYpOIZkKX3jgy+nU1Uff2QV6ix6N2wwrw9DZTKTsTvqeWfUfiToQX8Q5xR/kaTR0Zd1gCPEls90qObc86d1/wBpPkzKmgOiD+pDG/4dSdj/AMOOcsTkgBZRfugQhCau60Q70N9g1Ya8hwXNLeuAtf22JF2Tf/3aeRApgxoDc4lZrITCN5DlsoQisxuJGPhBO2ppd9vXA7lKm10NM94Hup+neR9sdslJ0pkCkN9LoiiGkZQQfIgrGKxGm1sCAzbnUR1UqybNqZyps+RXGj5bhGaFFTAn7CxD+GUB/fiWOG5s98zX3y/8uWP+GMruVgDcf9p/8qwYSodG+X7WZwxTkALExAq9MgJNHfZSdzv2rv5Y9Hl6QFC8XjZQKZHPmq3RyxDHUyCxqNsNzjSTwKc+9mb+6c/38yw/diNJyQjOHd1ZgKvop899Wq/Xe6xA5XZoRbvTfRVfkJRHAM3VLAK//Gl/wygxxznCMzGjSOI0CAtvE6dvnoP7sPi8oReoP9hlv8YDjtHyzEOxI/ZSJf7kQxT/AJWNm+furfo6vH09lleVzDyfpnUWPijZ7YMEGx1agE0MbOoWaoWL9SudRRptS7LfjcC+5kuYBVHmQCPgNhjROK8iwyhipcOd/E7FWatILDvQG3hI22N4YeHc1CFlE8EWVpNBdIg8RXSpKjQNaKSGOk2AF3OOlhcbRxB1g8CmxDRSpZQySTM8OrS47f2cr4Rw8MFZtbdn0ao4gx96iz5hiAT3Oi+/Y4vcpwDJyS6ZeIpDNIzOQ8Z0lnJY08eZ6YFk0CQe22NBn9nmVzGqfKvBqJIYINURI2IoMTEw7eAgDzU4os1y5ErdKeFoXawB1HpttzGwYB/WtmHmowYivVw93MlnV+b/AIhYqLBVNnQ7r/peJfYo0iApm4ZFPmY3IPyPWYHF7w3l/jOXMSrm4ZYlKKQ/cICAe8WpvDf9JeLDl6CObhghaCKSTKgp0mUaWkVSVeq2EgIa961kdwcWvDuXcjLFHKmVgp1VxcS9mAPp8cbWmYLNCJFz7LO5zrh3oFnftr5SzufzeXXLxPLEsbVRAAck6rLEKuwTuRfle4xk/EeUs3lGIliaMntY038AWoP5+6TeP1llOHxxAiKNEB76VC/wx1lhVlKsAykUQRYI9CDscXQSnpVxTN2+Fj439F+V8jxHskh3Y6QGFE9xdN3U0R+G29DbuQclJmuGQGSadAjSCMxyFS0YbSuo7lgKIHwrE/O+yrh0sgcwaa30I7oh+aKQo89hQNm7xYHlIVS5nNIo2VUlCqo8lUKuygbAemFbTymV0cZyl9VTawx0bybnTTf5HBTMrwUIQetO1falJ/H1xZYo8vysEN/Sc43wadiMXaihWLAuQ/tHd/QX3BgwYlIjBgwYEIxxzWUSRCkiK6NsVYBgfmDscdsGBCzmH2d5b6ew6S9MHUFkinkSjTEKWKwCz69QjsKAAD1Nm4cvG1lI0iUEgV4V3rwjtdEAAb9hjlxnKzOF6MgQqbryJsAFiDZRd2KCtZCqWAu8049xJ81mY+H5FiWc9RpjuQBQbNyEUGbyjGwumFDpVU9+QWFzoPnmmF9V7zJzHG84yBmgykBqVwd1JG8Snt9IKmnbcRglB3YyXWeXg+Wikjjhi15chNMYKSaipNCUU3YEs+o1TWbFYv5OB5TKcNbLsg+irGUZTuX1beW7SOx8tyxFb1jOsplBn3kkcpFloI3Ece7BukurpqqnVLGnhZyu7nezcfTqcMoyi7j8k9Q4fsphe+wUbIFCglzeYOTgdnMbRg9aUWLCFVMjRLsOowJbYnyqj40ci4lbLZ7MkIKj6rMxlc1/pECqoJrT7xonYVeo5/O5KXIj6QkWZmggjLRmNRJGZQoGpBRgF1Y2CgWdheMsyfJBlyrGNQ7Oki630sjbeExMaYHqajq01RNMRVq2hSoj7Qr2E1LX7kjcfM0UhNgKxJXSNvlvZ2+JPzw98ky9TKIxA1PHmomIAGrT02UtVaiAWFn1OEXmmNIiuXSUymJnDmiACCBQv0IbsSK0+d4d/Z2P5pD+1mv7kYxj5QAFAHr/AAVra6mcQeaBDeBMxpIne6d0nb6MmhSzNGoWqoEoKLWdlHfEnM5pIU1OwRF2s/uA9T8BucRuF5kCKBP0miQj5BF3Pp6YhczcuDM6W6xhKgqDQI8RFe8aB7jbc2PTHl2taamV5gSbrsNNp+fj1XHhnO0c+aOXVGB0llY77D7QHuX5WfS6JrCdxHmDN62illcTDWAEfShKV5xhTRJI3vtviZynmxlM/IktKJlcOfISQWSbPZSuo/hhb4lnm6usqisw1a5NW7O2vSANgQWu2oCu+wx38PhabKzg1vRgRN+N0wIaXOd9o6psYjbUtuNLlaHluPunC4ZWdZJnVVDeRZr3btuoBJHqpHxwnScxZtYDmhLII3ZkjYtqLMvbwEFEViDWkD3WGIb8cUIsGpShkMlKSxQtG6uNhRWzqu9rbbHTIc5SQDLRRMGSLSGRCNDLqJZmLAUzXQF7V3s4ZmDNMEhgJJm/C9lTUPNtyhwJEg6HYRA1vJ0vx0KteLc75rLyNqYF9ZURBVZQdIOm9KuaJ0mj3BrDVwznaKaVYSjIz7Lq0mzpJIIvUvY1Y3+BNYz3M9WTqkV7oOsd+pMXa1P2Sw0WPMrh95V5byXSgzEMQDhbDFiWDEUwbeiwNjtse1YzY2lh6dIFzb6dHjG/wqx4LSAL7Ha412M+WyvH4UuovGzwyEEa4mKncAeWxHhU6SKOkWDjrn89m5IjDI0c6M8bB2UI6aZEcnwjS+wZRSqR4dzucdTIB3I/HHpWB7G8cqlja9IZQ62kG6qfhqTzJF1D4VxmeDORuMvSy1A9yruWa4yauqYsv9rhlbL5gGmzTRj7Jly4r4bZa8LvE47hcXpNWG+yw3Vv6rAN92HGE5STLrnJ4oF1xrI7uq7Wo2LEeXu/dWPQck1udolkfaeJFj4rkY+lkqZuK7ZHhpIDDNzSf1oyL/qxjFuBir4Lx3KTJeWlhZbqkIG/pXe+3li1x22iB+5XOKWecePyZOIy64goI0Rk08h2BUXe25Y6QTSbe94Vzh/tElnzIilkjyZZSUDxM6sVBJ8bGOjW9URtWqyBhR4zxaWY52aWEsGaRVka/qY1JVAFYeGnRS1BdwSexIqeI5ls3kwoRXnkcGGMLZYq43C2aHvruaIB8jWLg2yQm62jhGYnzUKzQ52N43uj9GI7EgghpAQQQRRGLXJ5WdWuScOPQRBf8xxnXIfH+HZ3LrDJkhHJBG0vSCM6lSwLNFVkgs4OnuLoXV4YIX4dGwKZOYEHbTlJv+ysVyFcaT5IDSnXBjllswHUMAwB8mUqfvB3GOuBVowYMGBCMQeMcWXLR9R1kZQd9C6iBudRA3oV5WewrfE7Cnz5z3Hw9FUlepIrMLZRpVaBemI6jAsKjG7b7gAkQTAlCpOcONPloc1GsolWzJTtpPjQMMqGLeJmPipaIjIUC3DBQ9n/ADtBkY3eQwyZrMNrmlfMIo/VRQqtpVR5V3vyAAruNzuHZp45YtC9YNK1HSZSVaFolbUxYxuzhvEQ2zCgsBOQUzOXgzEsjLPmpC9AbdG9Tu+rzVAW1jYllFGwccmrXdRdnqmJsLTG8eUk9mwC0hgI6KZOevaC+ajRVCKrHTH03aQMWtTJ+bVj+migKfdlPfpnHDL8zZXLS5d5emojCusbO7rqCkB4X6RkjTUZCyFQTIDZ23Xs3wZ85mkGXAVQAg1WFj1rIoUbEu0aRqLH6UR8zvLn5YnzeVMbxKxRj0ZgyJTDwPsP6JmXUBpUi/hixlUNp8698EmDpbq/PmnFPMSwDrCn5v2iZdxMFlTXKX0nVKEHUmSU/Vx5UF70KpJa2F9tRxzyPtEzRAUwRuxBC9NSippOkkhm3UHahpBOwOKrgfs5zeXLMUy7MRSsXPgPqPD37/u374aMrwBIYlSRpIWAAEjOJYj5Ux0IU/Bd/NjtjRSxGCcQKlTNPDbwjXvWZ9PlBkmg0Njjv66dcJHzPDhNJO6ahMR1bZBTnWxIKkeG3DCh5KO+GLkWXXDG32kzjn0u8uDQHYWTiNx7hueypmn0QmMBATqu1BIBG4Ye9uCO57VvjhylxqDLwxLI5Vgs8b2podUhwylbBFxhCDRBbsKwvK/NVaQ5gSZMwOowjktmJpPcMTpYiTvutE4bl1MMBIBKxppPpaAfwxF5n4CM3CEsBlbUursdipBreiCdx2NH4YgZDmSR4kGWy0kgCKNbERrsANi3vfuxB4fzvO+d6DQKBrCMASWQnV4ib0lRW+w94UT5+TbRrNeXt1bfUW7l6YVmAAdmyVc/wMZeaNc2QQm6qkpLEnYFnZRpAC7AC/D5DfHXKcQyWUkMi5d5WWgZJ5CWDECwFWMptdX+HfDJzjyvNJOJoF6hIKsodUItCh3fYqymvIjuO+y5mOQ87d6AxlZWcxyqNAG2k6gL2PcWNvx7NOvSrUwaj9RcTHl8nwUPDRciT2cGkCwAGuUCNpmExS8zwJlkzcWXhVpJWRiQoojVbalW3BIG/wCtiBJzioyjMuSjVXaWKRRShiugVSizqD+fofhffjnJmakdIoGVYI1RY3LAFVAUNahbZ2K6ifPbtRxBb2f506l+p0Egi5G94UNeyE6iFX8MZ6bcJlBc4azqdNh2hQftjfsMaH8xtvqdvOd4dHl830Y8qsYzAjjvWSQkniZwWcqjRshPb9AeuG/lfllcsklzGdZWVgWAqgKHawT+t50PTCvnuSZjpbMZvL6u7dVnNbtWklhqXxMSCALJHbDZy08MOVWIZmKXpKSzh1oDUTZpjpUXW58sUYupNIBj50B1vG8nuRTa1pjT5w7DwsrYZRPsL/sj/pjqqgdhWK/LcxZaRgiTxMzXShhZr0HfFjjkOa5tnA960iDouF69aspA92yR4gRuRRJA3I3o7Ym8CyUeb4XLl8y2gRSMS4ItCCJtY1AikcsNxXgxXjNN1zHoOkIG1eVkkV/58fTeVyVJ/Pc3l292SPUPkNN/iZm/DHZ5Hdlr5TuFzeUGzSzcCrHg3soyUSMJVOZZj+ck2IXyUaKAHc/MnHXNcIk4dGZco8kkS0Xy0jahpvfpMfFGR6XXri94Xk3QqXP9BEhH66arP/F+7FhJGGUqwBBBBB7EHuD8MeqyCLWXCnilCbk5ZbnyUwiSepGjaMSRNqX3glqULDTdEA72CTYz3jXs6zuVzYjypkmjni0F+mAAWY6lLC+gNPd9rViPEbvQYIZ+GFgqSZnJEllC+KWEnciv6SO9/Ub/ACPPivO3DpFDtK5aPdYwrqSQyOFIZQtlkUWT2J3F4C+0OMJ6ZyODgAe1VnD+UOGQxrHLmYxmk1apkm6TBid1FNQVaC6TdVvuTi35H5hLmWF5WmVZjHBMw8UgCs5BNb6VAOo99S+ouDyrFko8oozv0YSuWcifSHKljpJEviVSNwCBsRsDeLZM5wzqo65jLgxikVZlCj4BQ1AXvQFE0SCVUiltRtiSB1fgqajnPcXOuTumrBjll80kg1IysPVTY/djrjTMqpGKfiuelLGCAFXPSuWgQiuX1EA7FgsZq7GpksEWMXGI+dsRyFfe0GvmAa/fgQlGP2kA5ihF9Rq0dSzZsgagNOnsyvo1atDBtjSlL5v53gbi0MxcsmXYrGB7rbhS9sCHjvq2ymgIlN2RiNNx1MvDlLUN0UzOZK+pTNxhPwWMn5D4YhcI4HmJUt1dimXjy7rqjZ0SXU8ggoBNbKUamOyy6d63zYxwZSzExcdWpj99ysomHi0qq5k4g3EuIhHeNElk0M6SMgCxg0skcjFQ40imoBtIob4t+GZ6GDL5qQ9ASTlstFDlmDaVRXU1qIOlipfV6afLSBwyvLMcWQBkgA60uYGXmDKszEq4QMqqUVGA0UGYWQwA2OJzcmz8NnhlyGbKtpWBuoivQkcWU2ArUS2k/jjj4mo0vFGu4tBg6TmgkzI0m3DRa2DP0qY024LhwTifTAlIKxkuUcigCI2QK5vSr2STuQbIBsEC65e43CMvGrSBWVLcNsVbVRDeanVffy37YsOGZSSOw79QEltR2Ysxs36knU5N92oAAAYp+L5KXqER5WGSPWu7Mw2k1NI1A+p8rJ32Plza2IbXbzIsASQZ1233XRbSfTPODUiIj2V2eMQf6aPz/S9ACfu3G/xGOed4xEhCllJetIsU1ydIgX3pu/ws4WxwXNEApFDGwUqC5JJLFPF7zr4dNgtfughQTpE6LheYYJGypHGsMSCgh9yRCR4tZ2AJHcX3OMhoNEHMPH2VvOVjt5JL46JYdXRYyQCQMISTLCQWcBCpHhNgjR5aR3Pu1GfaN6aFRHQBMbktpNadFjxEdlBIHvKLAW8aTwrhEsMh60kAiZCrRgAajqY6iWUau52297csQSavP8mZWV81ImpBGqkdN/CXCmQ2DYr83sKx2aWNaDD7xuN9r9fisjqDiJ8kvLzvNFAqRyP01UaSVXqeIUsZJVloaXogdgO3ujnmubswdOqbMC4uoWD0EuwNQRRY1UN9rIw6cD4InDoHnc9Q6FYgLWnzIXUxAskeYHhGFPlnisWXzStJTiSEQBUIYhy4bcfZPa/WsW030nh7qdMGN+PHbZbaedlLpRaNRMX9uGirv5fnZIm6khZ1djqnlA8HkoDe8fIeuGnhPM0jJm4Gkb6qAyLLZLIarSTdsbIIN3337Up5/jFzIYifFK5MK7t9ZISFIHmAaoeePuU45FBFLl/CpaXW8lOWZVsrGQVsaW3O/wDE401sOKjAA29u6/t4q176cBgc0Tlk2EdC/bJJmdCNNEw8o8U155NUkhILxsGkZrfQSB4mPh2f71GIXMmUkXNtElSO84VC5btIocDv4SCaseQGKzIvJFDFm3lYo5sMYzSyxybAlbu9J71YJHljnxDmtJ5usWaOTqLIOmt0UQIK19+19vPECieeL2aQR3g/2odXpuGZpAkWnKI7pMWjtupGb4k0roHJMgiJVnNnQVchWJ80fs3chjZNDEThmTaRwJMxGWjAcI5069QVtIc+DarAJF1+HVOEzkDMHLTmNwYo1UWdGmrI94XubrfH3Lcv5pR9TkZgLJuTzOkqLDAbCzi7NTa2GuA8ErqjCBDoGYnc2tHRiIJEiSOy665TLtHmIDLIyKk8fUMisrruWAO/ukEDbbsfU42bGXJyXmpWT6QEhgBRncy6yQoACC9xQAWjsPj56L/LMF/nYz8mB/hjg8puFUtLDJi8aJw4ZieocdbzGa8du87L1k80z6iyaEB8JN2RVliCBpHlR32Pwxy5T5jgl4jAYiwZlkUsyFAylbAtqs2BQ79/jjvmJg0TlTfhaq+RxnHKc3TmgfTP4ZMu28gK0JEuxrsiieww/JVJrqhqG0EfnVRWpGpQfvAn5ZbW0EZJ/m+fb+2kH96cYBkUP/os2f2p1P8AezGInEOHsZpKTizDUTaZlVTc34B1VIX0FDHheEE/0HEz+1niP4ZjHpeZb8A9l53m7a+qvsvm5EFJk5gPjJEf+acdfp053GVI/alT/C8U2T5bRmAky+YUebPnHavuEpJxZjkvKf6Mn5ySH+L4sDTx9PZIQwan54qUk85O8CD49W/8mJsJYjxAA+gN/vofwxWRcpZVe0Cfv9QfM/AYssvllQUihR6DDAFVnLt8811wYMGGSowHBiJlOKRSvIkbhmiIVwL2J8r7Hse3YgjAhYXxLl914i2X3U65I4ixFMogLBQd6tCb9Ote9YaeG8TByjwoixT6JFRQoQNIFPugbCS6Jj7juNS6WN97QuAuWTNRAaoyrNfYGMnS5rcJTSRsfJZA3aPCZxmJM7noEUvECunMIAuokpM6rICGVinSsGjs4KmiDjg8rUedeOcByQTI/iWyTI3Dh56brTQdlFtfWfZeYEWbO5OOGYy5aIhwNOlUKREqg9XU7t5jUgO5OJHN/NEcEyKwYlWEhooBpCy1Wtls2h2F9gO5APHNcLly0kjdd5Po8BmBMkofSS2pV1O8bfmx3SrK2MSp+o4B0LLLl5iGGy6xoYWL2UlZFbSTV2L88YMU8YioMTILYywJEEyRMga8VtwgyA09Dr7qx4ZxFZ4xIgIBJG9fokjYqSrDbuCQcS8VQ4lmD/6Rvvmj/wADj19OzP8Aqv4zL/gpxyXUzNo8R7rrioIvPgVMzmbEa2QSSQFUd2Y9lHxP4AWTQBOEzmrnJMs2iYtLKd+hExREB7B3Hidj6diP0R3NhzLxaaCF8zJGidJGEah9dySFUDHwKAFBb1vUcZFHnGjUzk6p5WbSzb6Rfiff9MmwD5UcdnkzANq9N+g4ce324rnY3FFnRbqm+LmbNHePhuVC/rR7/iWBP4Ynx+0RRDJBmMscszRyBCo8BZlI7UNNk9xfxrFNy97Lc/nIRmdccSv4k68pVpB9oUGIB9TV9+2+JfFOHNqGUzIKMKUnRrZSFBDBhIFawVOobEN8GA7ruTcO8fb5rljF1WnVad1GqhEzL2vXFRHyMl0fiMVOT5Uy8bB0yUYYHUGLISCDdjxtRv0xWck50sjZaLMsTl6X63LC9JuqK5ggqKobdqw0LlJfOa/lCB/F2x5aow4dzqcgcbuE9wXbY/ngHwfALzFw6PWXMMSuTZYBSxPqSBd/G8fBwWCy3QhsmyemtknzJrc4lopHc38arH3GA1DNitYYIuF4XLqF0hVC+gAr17dsegg9MfbwYSSnVNzXzMmSgMjDU7HTGn2m/wC0dyf8SMZXxGGfNvqzmZCE7iLchQe1qCFjHxP3m8SueOPF+JSHuuVUqg8tewJP9dr+SjFXyfy4eITkTTdOPUCzHcs7XSqDtrYKdzsK8zSn2fJeCZRpB5EuN+xecxuJdUeWg2Ck5bg2Zy31mTzBavJDV18LKt8jh75M52fPDpsyxToLYaLDjtqA1DSR5j42PQT+Lcux5aHVE/UEaW8cqqX0LsXVkrVp7kFe10bGkrEZlObVcplss0gDOR0gHegzERsO7Mqvt8DvvWNGPwLK7CcvS2PzZU4bEupOibJ0zXF+i1SFpKAZykWyKzaQznUaF3sLNBjVAnCLnWjE8Z4fDmZgkqtSaio0Wdg6soUNoI1bHSwqiCXDM5vMB5lSCRVkptbL0G3REFdRVe10N5EEP3BGPeSjzkoVZpVAB/oxmLratRSJi+w3AdbJPi7VRgeT2U2tqSZIuNPEdS0V8dUJcxumluHb1pt4fxkzwyS5hpkeJ443EL6VJk0UdNnS666ZdTUVNE2MW+W4RFI8qCXN3EwVv5xKN2RXFaX7UwxH4by66ZcJE8bhmEkjTRPbSAghtOtdKrpRQpugoBJ7mdHkM2CxEuVUsbYjLvZNBbP1+5oAfcMdJzATv4lc8FTcpwpYzYaU/tzSP/eY4m4jZSOUfnXR/wBlCv8AF2xJxIEIRgwYMShGDBgwIShm/aCIpnhfLTdQZfrooFlrdkVKAOliACSdluj2s5Xx/wBp3EFn6mWaOCLdzAqLVknV1GdB1HJuyu2oGrqzqXP/AAQ52Ixxxu0sNyR7mNWalGgupDaWV2GzAWu90MYjxvhKxwyNC3Vih8LmOFhDG7yUYndzcjDTHUm4Iq6sEo7NsrGZd1ufs759j4pli4XRIlLKnkGIPa/I0fX54j8a9nCtL1spIYJAKA30gb7L5KNyKKuADQUYWPyeuBSQ5fMyuXAkkCqh92kW9YNU16q1KSCAPhjW8MQHCCJBVazLO+znOZgKMxJE+k7W47GrH1eWjfSaoqHFjvi4bkXLZeCSbMGeZwHlmZZpYwx7krGkgVQAKA3NKLJO+LPj/OqZKN5J4J1jQ0XqOjvQr6yzfkKv4YU1/KE4aTRGYA9TEK/c94rbRpsbka0AcAAmzOmZSP7W+EGKCLM5UyRqskmXnRZpGCurWjeJiadPFfoU9cZS+ekPd3PzY/8AXG55z21cImhky0uTn6DjQQqR0VXZf6QFaoV9mhXbGIcV6PWf6N1OjqPT6la9Plq07X8sOGNGgQXE7qKTi64xCRlsqf0dDCv1tRJ/iPwOI3L7ZUTA5wTNENykWnUx+ySxGlfiLPpXcOrZ3K55pysZWISmRUagUV6cjY0F1ax8qw4E2SFOR43NWfj0MiQJMYJVOwEeoIBttstgdgAo+dDLxSSYQPMFSRUmiZ3JUOuXaIrJ4Uat5ZNqoG9/LFrwfnKP6OIpUeVAugMgVwyadIVwWBDBaXzBABvcjCf7QOaxMxoaToMaJYJVWYM7PptQ7kKNIJoDvZxaTbVLur7l7lXXLLLDPAtCKJl1yEU16QQYBZJQUwO2k2N8OvD/AGZSSBWeRdDAEFCjbHe6kyvp6nGP8p+0KThmpUhilLGNm6uo0U10F0kUR1GFm+3bDJN+UZntZKQ5YJtSMrtWw/SDre9nt54xvo03uzOaJV7aj2iAVrMHszVPdzmZUfqpl1/hBjJPau+e4ZnAiZmYwSKGiZtN2AA6kqiiw2+w7MuPKflFcRDE9PKkE+6Ufb4WJL/HFbzX7ZZ+IQ9HMZbKmPY+6+pWF+NG1gqa28/O7BrC/S0dcg8Am5+p/wAj4pXfnPOn/wBVP9zkfwxybmfNnvmcwf7V/wDrirxccr8w/QpxOIIZ3XdOsGKqw7MArC2Hxuu/eiHFGmNGjwSc4/iU6Z/2dSZXJxSzmTr5yOYyKf0SDG6KbF6yNRa/ltRJpeTeESzv0YZNDpKkuoGvq9LAutjuDorbYuD5Xidx/wBs+bzqok8WXASQSAorhtgykWXIoqzDtiVmONCNY8xFqIG6yRgFk+YOxU7gqfl6Y0NAhVElNHG+W5Dm+vLK3RABcggaEQRlxRsUwWQnv3XvpxR8u8cjHEclCsJDmSJSRLIGj1oBYOreg5G/emvFLx/2myTxiPZlsalCdMNRum8bkj9UaR62NsVPJHMcWX4nFm831HVGZzoALFirAHcqKBIPfyxLiNkAL9LcvsuZjUtJMHMayECWQDRI0ioQb8whOGDK5MRjYuf2nZv7xOM34F7ZeD9QBOpAWEcQLpShUsILVmCqtn07nFpxj208Oy8gXqmUEDxw6JFBN7Gn1WK+zW43vbFaZPeDCpB7UeHsoYzNGp7GWGWMb/rOgX9+LAc65EgFc1Ayk1qRwwH7RWwg+LVgQrvBjnBOrqGRgyncMpBB+RGxx0wIRgwYMCEYMGDAhGMk45z7LJmJo4ctGCkhjLvmJQTR07CNRpXbtfmfU2YMCE68s5/iErBsxHk1ho/mpJWe622dApH34ZsGDAhfCt98Z7zf7FcnnG1xgZZ2Zmdo1suTR7FtK732G94MGBCyk+wvNs5EcuXC3tqd7++oqxPh/Jwzx97MZUfIyH+MYwYMCFbZP8mo6D1c6A97aItQr46mBJxJg/JwCbjiDg+ogrb/AHmPmDAhZ9zj7LMxw96eWJ1b3SpYGviCux+AJww+z32InOL1sxOEi8li3cn4l10qPua/hj5gwITxN+TnkD7s2aB9daH/AJePafk78O0AM+ZLDu4dRf3FCBgwYEKTw72AcMj1axNPfbqSVp+I6QT994+5j2A8Lbssyfsyn/MDj7gwIXdfYVwrQF6DkgUX60ln4nxab+QA+GPvD/YbwuLVqhaXVVdSRvDV+7o0ne/O+wwYMCF1X2JcJDBhljsQa6spG3kQXNj4Y98V9jnDZkKrD0bN3Ea3+Kta/useRGDBgQlbLfk35UPb5mdk+yqqp+VnV/DDUvsX4TpA+iA0KvqS2fiSH74MGBCjy+wzhJ7QOvymk/zMcMA5C4d/qOU/3Ef/AG4+4MCF7ynJeTikEkOWjiZTdxDp/iEoMPgbGJycGgEvVEMQlF/WBFDb9/FV7/PBgwIUsDH3BgwIRgwYMCEYMGDA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hQSEBUUEhQVFRUWGBkYGBcYGB4cIBwcGBoaGyEbHSAaHyceGBkjIB0aIDsgJCcpLiwsHSAxNjEqNSYsLCoBCQoKDgwOGg8PGiwlHyQsLCksLywyNSwvKTAsLCwsMCotKi4sLCwtLSksLCwsLy8sKSwsLCwsLCwsLSwsLCwsLP/AABEIAMYA/gMBIgACEQEDEQH/xAAcAAACAwEBAQEAAAAAAAAAAAAABgQFBwMCAQj/xABLEAACAgAEBAMEBQcICQMFAAABAgMRAAQSIQUGEzEiQVEHMmFxFCNSgZEIM0JicqGxFSRDgoOywcJTVJKTosPR0vBEY9MlNHSE8f/EABoBAAIDAQEAAAAAAAAAAAAAAAACAQMEBQb/xAA0EQABAwIEAQsEAgIDAAAAAAABAAIRAyEEEjFBUQUTImFxgZGhsdHwFDLB4ULxFSNSosL/2gAMAwEAAhEDEQA/ANxwYMGBCMGDBgQjBgwYEIwYMGBCMGDBgQjBgxznZgrFRqYA6QTVmthflZ88CESzaa2Js1sLrYmz6DbufgPMYVuMc/CABemrSsxBj6yjpqAKMzAEQsxIUKbsnv3rxzb/ACisMn0ajrkI1Lu8cWhKKLa2dQexZbxWLqsZXxHirQs2uOZHJYlpEdG8bFmHUbSZULEnTLCe+GaJ1UEpvXnXQv8AO2KThaLgJE5B3MbRTaYpowxamVm8J2N2Wmcv835NKJzM6HVdLG3TK/Z0gzKt+bKVPpWMkfi5N0iAfqlgPwiaJb/qjEDM8fC9gt9zq11/xSMSfkPvwxAUSV+jsz7Q8msbOspcqpIUI9sQLoWvc9sZvF7Y87PN0dMOVRrAmEckpX3j4aDB2obWgBo9hvjIPpD5mVY0AZj4VJVR73wUUL2G9n44u+K8ClilaIMczIrhRUWs0ruhABLWSTGdOk3qH2cVOCYLX+D8f4fl5hM/Ec7LJR1LL1NLEgj3dAoCzQvbb0GLLintNy0gKxz0pA/o2B7/AGutGf8Azz7YyPKcAzqKAuRznw0wzJf8FH3ADHZuXeKEisjNv9rrnv609D5nDhrQlkrV8l7TYEvW80oPbbLrX+zID/8AzDPy5zTDnVcw66jIVtS0LIugQSrGqJAJqxffGb8E9k8qlZM4rMbf6vLv2rZWMkkovvq06D2UHzB0bhlwQpFFlJVRFVRbRdlAG9Pudu+AxspErrLxPMBiFyjkAkBurGLHrWqxeOkedzB75cL85R/gpx9+nzf6u33un/XEvLyMQdS6fvB/hhVK5xySki0UDz8d/wCXfEnCrzBxyXLtqlkWKHWdOgK0j6QKjGvwgmpHZyAEQKLB1OvzJe0GNmIkhljHkw0yD8IyXH+zXxxMEqJTXgwv5fj88ttBDBKgJAYZoeXqBEdJ/VO4xKizmcPvZeEf/sE/8nBClW2DHiImhqAB8wDY/Ghf4Y94hCMGDBgQjBgwYEIwYMGBCMGDBgQjCrzb7RMvkPC1ySadQRK230+JjspJDUNydLUCcT+ceZRkcq02gyNYVEHm7XVnyX1P8Tj85/Q3Z2klPWmcvIwLULILsR5WaNXQ/C8I54at+EwL8QC8nKwauOg9yrzmL2ncRnqWOUxKh1hUBVSUUny8bLtqpyQTsQBsdM9lnEsxxDhitnRLYc6ZQ7IZR9r6sqaF16Gh88cuVvZRGoWTPaZX79EbxL6BrH1pHxpf1TV4cOK5MiFUgBRdShhEAp0N4W0+QIvVtv4dr7Ylub+STGfThwbh5IGpO57FDyvC8pKHZeq4RmUkyzGyvfTqbxgHaxYsEdxis4lzNDEnTy+Yjy7KQZmlDyCIUdjRKByw0UziyrqLYbUQ5PzmV4rPm0djC6COMRRI5jipPBpaRSoTTQCq4PerOFnmXgrPJ0leYxSMqNG8hhkkHU1bieGJE95qCa++97YdYlM4x7WEOaE2XGYBJ6QM40xxi9J0QxsXlkZgTbDw7eGxhx4D7R1mcZXwz5xQ5dY9USgKdq64UltNWANjflhb569mbx5aWbJuvUjYMiJAGkKKgTp6rLSMTZLGyQaqtjT+znjc0blZsgIM0pVROYOn1A23QcsAsTv+iV0qW0gjfcQOtbNk83KxqSAxj16it/DGR/lD8XiAhgCI0x8WrSCwBsBQe9HxWPipxpb83wwRp9LkSOU90Fk/pEEru0dqNVN23Fmrxg+TyX8tccmfMMUgRXmkZHU6I4wKAZdS2PAtjyB88QpVf7NeGImbaWZlCwhm79yi6tr7ke9/UOGTlTPLD9JzcqO0gzPVdlU0saSxyFfEAVJt9m+yO2LHlLhGXEeXjMaquczJCq3iIiXW5SzvTBWQnzEmIvOfCNGe4kh+pXoieONCAklLSjT7psq+2m71b1WLOpKnnlj2vpnbWPLOXFmlkStIIG/UKNe47KRuN+4F5LzhIoLHJvQ3IEsZavPSLon4WLxg3C8k+SzSyN4gQ7RaVrUvSbpnStKWJYrpqwQR6YbuD5jOZu3SKUhS1KrBdlYkK7senGRS3baqul324FbE4ov/ANBBb1i/r+AuiyhTy/7DBWxfyhJIqSZdI5I3RXVmkKWGFg0I22qj388eevm/9FAP7Zz/AMkYWOB8MjbLQIMtFmjFDFGZdYAYxroJUMLKWrU1UwFgkYZuGI6AIuXjiS+yyDa/QBcdWXZtT87vysS6I2ZPdYB8mY/5RhV545yKasvDIImVdWYzHlCnnp9ZD2HzFb7q3cVeUR3CAzBlJXYFlDDUoLUAxW6sgXW47jKueOSRFA5mMhgMxmMg8etpGpY5kUiQ0WCr0yQTuaJxewcSlKzh+ZclLIUWPMwC6SVH6jMLBuRG7klQx0t3A7kA4ZsnxiTyCZpQASYNpFHq0D0/+yKxCyyIqFoskhTanjDeE33Z9Opb94Halok0wJ5NwyLWJ9UcshZVZRubbetatbGgTqIJNEXi4SFWVY5rmlIY2zGVk+sUgGnKsvfYg7gXQ0sCl/ok41vlvi2azmShlR4UfxrJrjZ7ZHKWumRdN1db9/hjK+IcESVnjk+ueJfGxBGl7uhMx1RqBtcrMNrC+WG/lj6VlMq8Mc8YS+rA+YAQlfG81kglkS1bqlQDqq6rCvClqd1gznnNlv8AcSf/AD4l5aOYH6x42HosbL+8yNhWOU4wf6XLj7x/8JwwcFGaArM9In7SOSfw6ajFaZWmDBgxClGDBgwIRgwYMCEYMGDAhROKcLizMTRTIHjarU2OxBBBBBBBAIIIIIwm878rQZfhTploljCup2sli9xWzG2c1J3JJw+4p+b4dWRn/VQv/u/H/lwrhYp2uIgbKw4fmhLDHIOzorj+sAf8cdycJ/DOP/R+CRy7ao4hCobsZEPRAPw1Lv6CzjK+bue84QobMy+JGZ0QKihHshCALvpd7YkNIlEYgvEgcUBhIJ4LQ09tWT+kmI3oF/WA2aHdyun3K8WzFtO+kb1X+0TnFcyiZTLySpDLZzMyQSsVgHvBQEJ32BNUNSg7MSMK4Rk2aUyuGsB5PIDw3Z3O4uxQBuiPI42REzEkOSzEHTMsUat4yAdRVFJDFGNVrtbUE6bsCsXBsqomEvTcwvlc6q9OWVIItEiu9lS0qT27OKMkTSQJfkUs1scXvGuOrmYIp2BknzImXLA7EQK4FGpEjRy66tQOugqjxCwvce4ZLHOJZtImzZfqiMnTqZDCCtgblpFfy3r0vFbluKSJkGAUEZmNljCAtumpT4CbVvduTS2zC2vSBIsYKrcLSrv6LAsM2WyvD5mzmrU8mYaJmpaYNvJSksY7CD3WPiOKjgLHhuUzmXmjdM3m1jUOaIEZZg4tSdq1G733FDTvccQ48jZ6KdFYx6AsniiBPvmiDINPi6TWa9zESfnOGXiMMsqFY4Y20r4NZaTtYLC1KlGBFgfHc4IbonLouVy4pxZZeL5DLZdyFjESROCRpaYLTmqZvAU2BU35jDbxblFYOJokrdY5jKv4nA99HAJF21043Zmbc79sZfnc2F4nFmLkBDJIrhNNzag9eMVoVjpum8KjY3jVuZeXZUzmTkzs/X1mRa3AWlBAFEL3r3US63vE3zXQCCLKy5T9nOWMOXzWYYyqYI3CSdgzICxY3TL4n2oDxMW1ncTOVPaC0+ekyJyTQCPUEYbqoX3Q4ChUtd6BI3AFjfC5zhm//okKdWIdJpA8TugZljaWJSqsfrKYKdHmPU7YiexbisYzkiRM6Qyp4Y3U2X3ZRqVQhYIkx77gbE1pSlrGtEBWFxdqtVj4fmAzEzRDUbOjL6SaFblpG1GgB92PYyWY/wBYX/cj/ux34m5VNXVWFV3dmr3R5W3hTetyDtfzCnw/nPMTMwysP0w3TOCIIEI7qskgaSZviFo7GgDiVCdIUYDxNqPrVfuwsc/8pT5+FY4cz0ha60ZQysFYODtTq4ZVohhtfriPm+bs3l1JzmUWCP8A08bHMIm/d1Ghwtfpdv4Yv8qMw6q6zwOjAEFYWog7ggiYggjzwIWZ+0nLLlYstDHl2jd1USTwawnhB1B61M1H6zU4Y0DfcnEiXkCOMRLNPlLARgzyyRlRu3u9S5rYu1syElm+WNQnLBLtbG52oEAdtz4b9TdYTcrzkJmcplGzpU6S+XiGha7p1p2UTEeqqB8MMCVELnwLhwV6hjymYKElGOaFLR95Yo4SkZ873b1Y98MEmTmcsXymUJbSGLSlrCHUoNwbgHcDyO/fEHKc95RGC5iKXIuxofSYumpPwkFxH/bxYzc7ZJTTZqHtfvivlqvTq+F329cQTKFOgfMahrSEL56XYn7rQYm4qY+ZI2AKJM6nsyRMQfkQKOJOX4nrP5uVf2krEKVNwYMGBCMGDBgQjBgwYEIwYMGBCMcc7lxJG6Hs6sp/rAj/ABx2wvc58zyZGJZEgMwJIYjVSgCwToRzuaHavjgQsyTiPUygilsQ5YvNIK95pgJNA9aDyqR6yL54rs9y638jycQnFtNmYnYekOsof6rM33osfpiPzlnxDEsOyPK5llCkkBpXJABALEKdRGxNRLtvWGKf2qQzZRssctG0Bj6WlTmKCaaAB+jbUBsfhjJScJzHsC2VWmMo7Skx+W1y6SyOQzMdCmtOlG3NAWOxbz2VfmMWmU5zigUx61XTDEjEUH1oviF0dh4wNjufuxTSpKYAryMVjB0v9GnOkDZi1xgNS2u5oBmu9qThklcsepK3i7rCTZO9+8KJs7Y2c+3ZZBRdunDjPMpkzMUivo3j0arcKLsOe9DUpbfc7GqIx39nmmfM5aOSMOiwzOuunvdE7G6AKGge17YSGykX5vqS3fbo732G2v8A8vDR7P8AgHVzbRa5Y9MbkkJoYi4/CbJBsuNiDsBtvga/M8EJKrMrDK2vnnibZbh8l9NEEcaxaWp9bhkbwtSgLasN/I3WMCkyYSGUgRl+pWzAEDRuAF2oMSNqG3njQfaHy/Bl3y+Xj1amDPI31YOiqB8EYu1Ew8jYBvyOdcQg0QI6M6akDlQWIJck+YIG3xGL6IJl50Ej3/Cw4hwltMamD6x6FHEOHpl8rky4dGmMkkhUHVoDARimbSezEHbZvOt9V5v4Rmp8rlM3JOJjM8QSFlOkDMLdNRVSva6jBru1YyjjHAellIH8mWNrpRRk1sQSo1ONJhbe61EDDXm/aTmGy2VRwsaZdF6ekqrPUfSEhEwJNqWrSteI7nyzvqBmq3MbIXbiHHY8ijgiUSSl1TuoKpKUM0jAbysUYilNA+SkARuV8zkZZWTMZPMzZiRImT6KWUl1RtUoRSlWAGvS3dvXFRzZx6XNInXEqp3RiqlfjvGVUE7WKJ2GO/J/NYyGZOYijhZzGU8KMRRbUTRdQrUFXbah6kkoa7SJTZCnPL53h5zBjzcWfcx6fBmMwmoMRddPUjgffZ22o402PnLJwxRiMOsZB0KkLADSxUrQWlIIO339iDjLJvbTlpzpzmRglHYl0G24P/unyG3wGHPhvOPB/o8SmOJCABFCUErkP47QDUxDEndqN3YBxXzhJsR1SCPNWgMi4KYTzKM0BHldi3dpF7dv0GoSKexAZW0kkb4gZflfO5Rf5hNCqnc5WbU8SE7kROoDol/o6cV2f59y+VMYTh8kUjnwdWNYAR66lDN5ge75iyLFsvDeNZjNwRT5eOONJEDVMTq39NFgqRRBJB9QMM2oNDr1Slc0baKtfl3PZyl4hLCkF+KHK6/rPg7uA2n4AfgaIbcrlEiRUjVURRSqooAegA7YqwM99rK/7Mh/zYscmJa+tKE/qAj+JOHDwf6KWEme0jnNIY5cqqLJK0duHAKqjAiyp3kOx2AoVueysm8H5D4p1I49KxQNGnjtSE8O+pLEjS+RHawPERvjY87wqGYqZYo5CptdaK2kjzGoGj8RjhNy5lnYs8ETMTZLKDZPzxYDGiWJWcZb2VZ+KbXBnIISDfUjjKs3wdFAVx5+Int94u8zwbiIYvJDlc166MxPAx+Oklox8gRh2ymSjiXTGioPRQAP3Y74iVKRoOOfRzc3DM5GRvqQ9dfxVz/DEjK+1fIO7qZHjCUC0kbKuoi9N+TV5EC6NXRw44hPwWAyGUwxGQii5jXURtsWqyNh+AxCFNwYMGBCMfCcBOMw5x5uXNaoYiDDQ8SlbYkK8c8ZJBXpSoUZTXfvfuiF8519oMzD+YtSlAyOKuXXYUqHUaGSVNBQ3qHU7abwzcFzK5vLR5hsnKGlsleotd/eBMgBRu4I7ij6XkvE+KLC2qQiRRpnEPTYq6tIjSoQd4VYBSCV0OCQCF2bfsjnEliSSMhkdQysOxVhYP4YkoWXe0PnmbhGYhMOWh6TqC2vUXJtrAZW0igB6+8Pli+5z49HKsKq46Ohc1I3loq4r+BIMn9mPXEL278v/SOFmQbPl2EgP6p8LD5bqf6uM8nSWLIQZXd55VUuD30qAFj+CikSvsrJ8cZ6zoGUalaKDZdmOgS/NnPpOalkYuroNaqNvf8AAFJBsEfVR7eZc4tMlw7NrlpJ8vPMCpSKmbWGYi2rXYWnMSWK3LYHy6o/gGolYvmxRAoHzeZ5fvQYk5/l36Pw0zSTS6wWDJ1AqiTWysFtWvxgmtr+GFoNDzpYBWViWNncnySnmeZc3mY445JXINkgqvi0jUPdUFhRGxv19MR5+IPC6MbZbF9larNrrCg0yi9xsCDV0cdk4W08kcfScu0YcOhC7DwEsrCgVZWSwVvT6nfpPyy8P57qA2emW7aiCT7msE+fvL2/C6GiwjsUszPp/aZn7r26vnFW3L3CsvJ0RM8nijklnnhRncPIKCAqp0hRo70L64vtUbh3EpIMwknTIeEAA6iFkADWdB3XqRoew7qDW9Yg5TLBm+tdyoVV0qSwatyXKE92LNR9ccLCzKIqG4ZWA1aN63KAkUSSTRsAed2rn5T2KXYQGhzpcL2iZI7Rt4z1Ji43zbJnM004KnUuhANI8HYDQ8rEGgWrc/WH1GKTjbSdNVmhYCPSFYp5bCtQcrZrzU4tMl44iO+oWt+IaSPB3AvSAE7fodsVDZJppoo3CgMyx7iiGsDSXG+ncUST4SKBIxfQxHRNNwgqjHciupsp41jg4EAm127azfgbDXe6veZOLrLw9YWVlmVwCCradosqlamHvDpMCD2JO5q8MXJ0WWXIhAYJpDGGEbINTSaSx/OUXAtVAXsqd/FiTl+NSz1lGiqAZiWZWaMgMBO1AP1SGBMiIR0/dY+dE1XtQniQERwESWv1oipSWNkMwOl9q2I7+e1YkE3cFmiAAUuZ3hMc8mYzMYREjtkSOPwkJpRVKMFtnkkhWqrdz4qrE3g3FJ8nEI3yGXYjs+Yyiuxvc2QwOxurvahtWOfCuYXygh1watMySFGfSPqGl0+PSUEPXkJ3JNoo7aTiw5q9sGflsJm4o1I9zKhgbPkXkGrbzZdjYAvfTSenpZOLKFnsrneIUDlyI7sLlsiqfvoMfvYjD37MZIsoJ5RGjTykacvEATAgsfWSkBFDMCaXbY6QaIXry5xyHhWQGazJzc2eljUzQvI7sLchC4baEMSKLb0TQO4x0z/BpMwpzs6wZTUlj6SVhWzRopRs3Xjm1bqD0+1DWDNmcUE2gK6zvGZM0pJly4RW2CIkoDeWppbDHcdlQ7998TuW3bO9XqTZhXjfSxikqJj/AO2asV2KEkodrPc4lxj2jFGCRxxkBmMnTcqrmyCfqzsW28Su3h9xls4ceTfbC0qCNpcplGXwpF0CI9I7BW6oH3WPheLXta6w9YSgkarWIOXApvr5pvg07EfhhZ5k5iz2X4lHGsbPlpEeinSJAVANVSFSZRIy92ClSoALEkU3Efa5mA30bLQx5jMuQEkj1FDd34Lu1rvrK9zfhIxeZX2fmSJ5s+fpWbdbALlERhbKq6TtpavF5HcAWSVDMmvqozh2iuOHZWaeJJUz8pRwGX6mEbH4GOwfhi6yeXZFp5GkPqwUf3QBhc5PymaykceVnHWVAQcwNrLNM5NE+6q9FKru5rZTi941DO8LLlnSORqAkYatAJGpgOzOFsgHa6vbAmX2TjcChmaeIBG0MS6gK/2SSdm+B3x6yfFoZvzUsclfYdW/gcR+Bcuw5SMpEp8R1O7HU8jHu7sd2Ymz9+1YsgMCF9wYMGBCMGDBgQovFOGpmIXhlFpIpVhdHfzBG4I7gjsQMZbw72fNN13zvVSNndKWK3k8RXqBNLiIvRZnUDUztVKbd0504uuUQSmaVS5ChEMdkKCaTrERoSSLYgk2qjcgYXst7U+nFZhEka1qYTlmXUQA0hkiRAtsLKsdPoQDUgHZQpMPs64dq1tBm5pPtyPPq/vKB+GI8HKObyjM/DJJAnc5fMAaWvvVHST8fA3q5x1f2kZliQuVjQi/eeQk1WwHRQE7js1EkC7IB5tz1mtLkyZZCouuld+DXsfpNbDzIHwsbkNObphUiygcxe0XqRfRM1lpMvIzL1gRqXpr4jQHjKsyqpIUrpLeI1hIPFMxJmJs7llikjjWRbkahpMboCv6wVmk/taxf80ZqKZnbOZwkFQLRI106OpsgZWZCCGOoNZLCu4wpcWWCNPqM4xDBdaswDG1BttJEc3lYNMOwLdsZ6lJ4ObgtFOozLl0lcuH8UaJstIq6mVlkpkZ/wA0BWoIQd5PH37k4l8W5onky80LItTNI35l1ppXaQ0WloAEnve3r508GVTSrSyDyUFUkI9+/wBCRTrOs+Ege6B53ji+YyRCh5pWsLelWFEg2B1C3bbf44Wk14+027lZUdT/AJC/f/Sb1jTIKoBDSMDcaqBrPlR/o4k3/G92O9XmJ3duo/jc7bbBRfZb7D958/LC1mM8NWqKbMOWCg6kV22A2LarI39B8rvHhs3L6Zg79zqUVZ9L8tP7/hhXUjNyF38HyphqLbMdO3Aet+78ks8uXV/eUGvUA/f8MUHH4wpGk6aVveZ6vSTt3W6AGmxfUXau0F8+R3Dn4GX5d7W/X/wb+swhdxoVtGxPiDaep3FsxW6KAtQ93cCjiAwt3VfKfK1LF08jacHiYnutP6XTg87CvGFJ23eu1mvFqG9lvd7t38QxPm4pRGvRYIINgeIEEHYspIr9LT+BxU5XLSMF6cRI7+ENZDCivvHar3q98S2ilI0CAlgBdRSFhuSbDNYILaO1eAfffl6V1zKWPdSo823MBw1BnWWmR4QmXkDj+WSWQTuVlamVt2RWuS6osATrDfZ272ML3Ec80uaLM4kkhpQ/gYSUaVtipY9jvqoDewMdTkM0WJXI+EsGA+juDQL7XdgU9d/0V9MTuFSZ2Jgr5aRICwaRY2ZGaun5l7HuDzGzMARe15JDdNFyTqqni3CelpZHSQ0C4VG6ab6dzJ4TZrc9zfnWJPAMuIsx1kX3VuNQoeQkmg6rusZFfnGBCk2FvRi15azEkGYdp4YwGDBJkKAxNuQyRllUrfkQGA7EdsVuQnzMLPJaqWN2s0Zt2kVqKK5LayqL2AXY7AYyBz8xDmkAAX4zw7PHq0Vpy6hWWQzmdafUwmhSywMMHVcE92BlYfWnzlLF/jW2Gjh/D+Gl9eZyXGc5J5yZlC391wCPgbwlLzJndekOvU0iEJqAawjRAFerfU8XmL1Bdr2x5l9pOZEjW5UixWg2pNqQfHdgb79mA9DesBsWVRJJutqyfF+FxrQ4c0IbbxZJVu/LYHV8sKEPs54Ik2uV87pLHTE8MqrufdtYtbVsNmvCfwz2j56edI4tDO2kBTS6iKJHikAJY2O9kHbyAZ+tx/scgTtQNL8N/eIvY/ifhUw1RdWacQ4Zwy1gGellbxSSxoI3SPUFCt1FTQhJU7KNR0knsBdZrnHJxNCJZeJo0zBQGLAAfaLA6GUeiMx+GMh5o4hmBnG+locvIQEkQ2AU2K2BZYDSjbWD8xWPfFObJM+0EZ8Ohi1AlbC6qY17p0kLtv54VzhBJV9KhnqMps3gL9DQ8yZaFmj1Zl2VipuHMSbg1s2ggj4g1jlzbzFPDl1mysRdSGZiYmYigNIZAyuqsbt6OkDcb2FzkH2k6guXzz0+wjmbYN6LIewf0bs3wb3tKxX97bFWYig7Dv5t7SCOO/kFnPDOfI5pJkkzzRvGybRdF426lUImaLW5FgEGyLG53OGXJ6ybbM5tQPOWKJB+JiGJPGeV4czRNxuurTJHQPjrUCCCrg0LDqRtis5Z5MfLtMJ5VmhfT04BHUa6Ru2liwVifJSF863oI2lAEuM+qoLupMKcRi7dVCf2l/wxJBvcYiR8HgX3YYh8kUf4YlgVsMXJV9wYMeJr0nTWqjV9r8r+GBCyP8obIu8WWKmgvUu9vsHz2s12+GFeXmI/yW8BNuY5U0hSTbM4A7UDv270MPOW9n/Ec4qPxLPMjA6hHDXhO4sFajDUSL0udzvucZ1n4oMtmXj6EbrHJJGGmmV5jpdlsrmQIfFWqkjPf3rwc5lBTZJIEpL+mzopDTMm1V1f2O6oCb8C967DEfq6z+dkdqC+EMxrTorxMD7u3btt22xoGdz2WmJRo5kZQFI10aG/5qJHjpdR2IWiTdHEPhuUzDuUyCTMg2Jj1KWPrJ0LRWqh76XVkXjNzxPH54rTzLRwj52KpyvI2aemGXlHnqd44/3UWHfEs8lMpuWbJR+uud2P8QLxd8W9nuejgM2YQDcKsZbW7s3YAfXeVknUKAOF3jPKk6ECFUddILMyNGNXmB9I0ih60L70MUPrZXBr3RPzin6AFhPzsUiHgURlSOLPwtJK6JojjLBtTBTqJYhgASaPeqxBMsUZqHLQsNvHK8pO/cN4o0Dr5gLXkDti4g5ASBYpOIZkKX3jgy+nU1Uff2QV6ix6N2wwrw9DZTKTsTvqeWfUfiToQX8Q5xR/kaTR0Zd1gCPEls90qObc86d1/wBpPkzKmgOiD+pDG/4dSdj/AMOOcsTkgBZRfugQhCau60Q70N9g1Ya8hwXNLeuAtf22JF2Tf/3aeRApgxoDc4lZrITCN5DlsoQisxuJGPhBO2ppd9vXA7lKm10NM94Hup+neR9sdslJ0pkCkN9LoiiGkZQQfIgrGKxGm1sCAzbnUR1UqybNqZyps+RXGj5bhGaFFTAn7CxD+GUB/fiWOG5s98zX3y/8uWP+GMruVgDcf9p/8qwYSodG+X7WZwxTkALExAq9MgJNHfZSdzv2rv5Y9Hl6QFC8XjZQKZHPmq3RyxDHUyCxqNsNzjSTwKc+9mb+6c/38yw/diNJyQjOHd1ZgKvop899Wq/Xe6xA5XZoRbvTfRVfkJRHAM3VLAK//Gl/wygxxznCMzGjSOI0CAtvE6dvnoP7sPi8oReoP9hlv8YDjtHyzEOxI/ZSJf7kQxT/AJWNm+furfo6vH09lleVzDyfpnUWPijZ7YMEGx1agE0MbOoWaoWL9SudRRptS7LfjcC+5kuYBVHmQCPgNhjROK8iwyhipcOd/E7FWatILDvQG3hI22N4YeHc1CFlE8EWVpNBdIg8RXSpKjQNaKSGOk2AF3OOlhcbRxB1g8CmxDRSpZQySTM8OrS47f2cr4Rw8MFZtbdn0ao4gx96iz5hiAT3Oi+/Y4vcpwDJyS6ZeIpDNIzOQ8Z0lnJY08eZ6YFk0CQe22NBn9nmVzGqfKvBqJIYINURI2IoMTEw7eAgDzU4os1y5ErdKeFoXawB1HpttzGwYB/WtmHmowYivVw93MlnV+b/AIhYqLBVNnQ7r/peJfYo0iApm4ZFPmY3IPyPWYHF7w3l/jOXMSrm4ZYlKKQ/cICAe8WpvDf9JeLDl6CObhghaCKSTKgp0mUaWkVSVeq2EgIa961kdwcWvDuXcjLFHKmVgp1VxcS9mAPp8cbWmYLNCJFz7LO5zrh3oFnftr5SzufzeXXLxPLEsbVRAAck6rLEKuwTuRfle4xk/EeUs3lGIliaMntY038AWoP5+6TeP1llOHxxAiKNEB76VC/wx1lhVlKsAykUQRYI9CDscXQSnpVxTN2+Fj439F+V8jxHskh3Y6QGFE9xdN3U0R+G29DbuQclJmuGQGSadAjSCMxyFS0YbSuo7lgKIHwrE/O+yrh0sgcwaa30I7oh+aKQo89hQNm7xYHlIVS5nNIo2VUlCqo8lUKuygbAemFbTymV0cZyl9VTawx0bybnTTf5HBTMrwUIQetO1falJ/H1xZYo8vysEN/Sc43wadiMXaihWLAuQ/tHd/QX3BgwYlIjBgwYEIxxzWUSRCkiK6NsVYBgfmDscdsGBCzmH2d5b6ew6S9MHUFkinkSjTEKWKwCz69QjsKAAD1Nm4cvG1lI0iUEgV4V3rwjtdEAAb9hjlxnKzOF6MgQqbryJsAFiDZRd2KCtZCqWAu8049xJ81mY+H5FiWc9RpjuQBQbNyEUGbyjGwumFDpVU9+QWFzoPnmmF9V7zJzHG84yBmgykBqVwd1JG8Snt9IKmnbcRglB3YyXWeXg+Wikjjhi15chNMYKSaipNCUU3YEs+o1TWbFYv5OB5TKcNbLsg+irGUZTuX1beW7SOx8tyxFb1jOsplBn3kkcpFloI3Ece7BukurpqqnVLGnhZyu7nezcfTqcMoyi7j8k9Q4fsphe+wUbIFCglzeYOTgdnMbRg9aUWLCFVMjRLsOowJbYnyqj40ci4lbLZ7MkIKj6rMxlc1/pECqoJrT7xonYVeo5/O5KXIj6QkWZmggjLRmNRJGZQoGpBRgF1Y2CgWdheMsyfJBlyrGNQ7Oki630sjbeExMaYHqajq01RNMRVq2hSoj7Qr2E1LX7kjcfM0UhNgKxJXSNvlvZ2+JPzw98ky9TKIxA1PHmomIAGrT02UtVaiAWFn1OEXmmNIiuXSUymJnDmiACCBQv0IbsSK0+d4d/Z2P5pD+1mv7kYxj5QAFAHr/AAVra6mcQeaBDeBMxpIne6d0nb6MmhSzNGoWqoEoKLWdlHfEnM5pIU1OwRF2s/uA9T8BucRuF5kCKBP0miQj5BF3Pp6YhczcuDM6W6xhKgqDQI8RFe8aB7jbc2PTHl2taamV5gSbrsNNp+fj1XHhnO0c+aOXVGB0llY77D7QHuX5WfS6JrCdxHmDN62illcTDWAEfShKV5xhTRJI3vtviZynmxlM/IktKJlcOfISQWSbPZSuo/hhb4lnm6usqisw1a5NW7O2vSANgQWu2oCu+wx38PhabKzg1vRgRN+N0wIaXOd9o6psYjbUtuNLlaHluPunC4ZWdZJnVVDeRZr3btuoBJHqpHxwnScxZtYDmhLII3ZkjYtqLMvbwEFEViDWkD3WGIb8cUIsGpShkMlKSxQtG6uNhRWzqu9rbbHTIc5SQDLRRMGSLSGRCNDLqJZmLAUzXQF7V3s4ZmDNMEhgJJm/C9lTUPNtyhwJEg6HYRA1vJ0vx0KteLc75rLyNqYF9ZURBVZQdIOm9KuaJ0mj3BrDVwznaKaVYSjIz7Lq0mzpJIIvUvY1Y3+BNYz3M9WTqkV7oOsd+pMXa1P2Sw0WPMrh95V5byXSgzEMQDhbDFiWDEUwbeiwNjtse1YzY2lh6dIFzb6dHjG/wqx4LSAL7Ha412M+WyvH4UuovGzwyEEa4mKncAeWxHhU6SKOkWDjrn89m5IjDI0c6M8bB2UI6aZEcnwjS+wZRSqR4dzucdTIB3I/HHpWB7G8cqlja9IZQ62kG6qfhqTzJF1D4VxmeDORuMvSy1A9yruWa4yauqYsv9rhlbL5gGmzTRj7Jly4r4bZa8LvE47hcXpNWG+yw3Vv6rAN92HGE5STLrnJ4oF1xrI7uq7Wo2LEeXu/dWPQck1udolkfaeJFj4rkY+lkqZuK7ZHhpIDDNzSf1oyL/qxjFuBir4Lx3KTJeWlhZbqkIG/pXe+3li1x22iB+5XOKWecePyZOIy64goI0Rk08h2BUXe25Y6QTSbe94Vzh/tElnzIilkjyZZSUDxM6sVBJ8bGOjW9URtWqyBhR4zxaWY52aWEsGaRVka/qY1JVAFYeGnRS1BdwSexIqeI5ls3kwoRXnkcGGMLZYq43C2aHvruaIB8jWLg2yQm62jhGYnzUKzQ52N43uj9GI7EgghpAQQQRRGLXJ5WdWuScOPQRBf8xxnXIfH+HZ3LrDJkhHJBG0vSCM6lSwLNFVkgs4OnuLoXV4YIX4dGwKZOYEHbTlJv+ysVyFcaT5IDSnXBjllswHUMAwB8mUqfvB3GOuBVowYMGBCMQeMcWXLR9R1kZQd9C6iBudRA3oV5WewrfE7Cnz5z3Hw9FUlepIrMLZRpVaBemI6jAsKjG7b7gAkQTAlCpOcONPloc1GsolWzJTtpPjQMMqGLeJmPipaIjIUC3DBQ9n/ADtBkY3eQwyZrMNrmlfMIo/VRQqtpVR5V3vyAAruNzuHZp45YtC9YNK1HSZSVaFolbUxYxuzhvEQ2zCgsBOQUzOXgzEsjLPmpC9AbdG9Tu+rzVAW1jYllFGwccmrXdRdnqmJsLTG8eUk9mwC0hgI6KZOevaC+ajRVCKrHTH03aQMWtTJ+bVj+migKfdlPfpnHDL8zZXLS5d5emojCusbO7rqCkB4X6RkjTUZCyFQTIDZ23Xs3wZ85mkGXAVQAg1WFj1rIoUbEu0aRqLH6UR8zvLn5YnzeVMbxKxRj0ZgyJTDwPsP6JmXUBpUi/hixlUNp8698EmDpbq/PmnFPMSwDrCn5v2iZdxMFlTXKX0nVKEHUmSU/Vx5UF70KpJa2F9tRxzyPtEzRAUwRuxBC9NSippOkkhm3UHahpBOwOKrgfs5zeXLMUy7MRSsXPgPqPD37/u374aMrwBIYlSRpIWAAEjOJYj5Ux0IU/Bd/NjtjRSxGCcQKlTNPDbwjXvWZ9PlBkmg0Njjv66dcJHzPDhNJO6ahMR1bZBTnWxIKkeG3DCh5KO+GLkWXXDG32kzjn0u8uDQHYWTiNx7hueypmn0QmMBATqu1BIBG4Ye9uCO57VvjhylxqDLwxLI5Vgs8b2podUhwylbBFxhCDRBbsKwvK/NVaQ5gSZMwOowjktmJpPcMTpYiTvutE4bl1MMBIBKxppPpaAfwxF5n4CM3CEsBlbUursdipBreiCdx2NH4YgZDmSR4kGWy0kgCKNbERrsANi3vfuxB4fzvO+d6DQKBrCMASWQnV4ib0lRW+w94UT5+TbRrNeXt1bfUW7l6YVmAAdmyVc/wMZeaNc2QQm6qkpLEnYFnZRpAC7AC/D5DfHXKcQyWUkMi5d5WWgZJ5CWDECwFWMptdX+HfDJzjyvNJOJoF6hIKsodUItCh3fYqymvIjuO+y5mOQ87d6AxlZWcxyqNAG2k6gL2PcWNvx7NOvSrUwaj9RcTHl8nwUPDRciT2cGkCwAGuUCNpmExS8zwJlkzcWXhVpJWRiQoojVbalW3BIG/wCtiBJzioyjMuSjVXaWKRRShiugVSizqD+fofhffjnJmakdIoGVYI1RY3LAFVAUNahbZ2K6ifPbtRxBb2f506l+p0Egi5G94UNeyE6iFX8MZ6bcJlBc4azqdNh2hQftjfsMaH8xtvqdvOd4dHl830Y8qsYzAjjvWSQkniZwWcqjRshPb9AeuG/lfllcsklzGdZWVgWAqgKHawT+t50PTCvnuSZjpbMZvL6u7dVnNbtWklhqXxMSCALJHbDZy08MOVWIZmKXpKSzh1oDUTZpjpUXW58sUYupNIBj50B1vG8nuRTa1pjT5w7DwsrYZRPsL/sj/pjqqgdhWK/LcxZaRgiTxMzXShhZr0HfFjjkOa5tnA960iDouF69aspA92yR4gRuRRJA3I3o7Ym8CyUeb4XLl8y2gRSMS4ItCCJtY1AikcsNxXgxXjNN1zHoOkIG1eVkkV/58fTeVyVJ/Pc3l292SPUPkNN/iZm/DHZ5Hdlr5TuFzeUGzSzcCrHg3soyUSMJVOZZj+ck2IXyUaKAHc/MnHXNcIk4dGZco8kkS0Xy0jahpvfpMfFGR6XXri94Xk3QqXP9BEhH66arP/F+7FhJGGUqwBBBBB7EHuD8MeqyCLWXCnilCbk5ZbnyUwiSepGjaMSRNqX3glqULDTdEA72CTYz3jXs6zuVzYjypkmjni0F+mAAWY6lLC+gNPd9rViPEbvQYIZ+GFgqSZnJEllC+KWEnciv6SO9/Ub/ACPPivO3DpFDtK5aPdYwrqSQyOFIZQtlkUWT2J3F4C+0OMJ6ZyODgAe1VnD+UOGQxrHLmYxmk1apkm6TBid1FNQVaC6TdVvuTi35H5hLmWF5WmVZjHBMw8UgCs5BNb6VAOo99S+ouDyrFko8oozv0YSuWcifSHKljpJEviVSNwCBsRsDeLZM5wzqo65jLgxikVZlCj4BQ1AXvQFE0SCVUiltRtiSB1fgqajnPcXOuTumrBjll80kg1IysPVTY/djrjTMqpGKfiuelLGCAFXPSuWgQiuX1EA7FgsZq7GpksEWMXGI+dsRyFfe0GvmAa/fgQlGP2kA5ihF9Rq0dSzZsgagNOnsyvo1atDBtjSlL5v53gbi0MxcsmXYrGB7rbhS9sCHjvq2ymgIlN2RiNNx1MvDlLUN0UzOZK+pTNxhPwWMn5D4YhcI4HmJUt1dimXjy7rqjZ0SXU8ggoBNbKUamOyy6d63zYxwZSzExcdWpj99ysomHi0qq5k4g3EuIhHeNElk0M6SMgCxg0skcjFQ40imoBtIob4t+GZ6GDL5qQ9ASTlstFDlmDaVRXU1qIOlipfV6afLSBwyvLMcWQBkgA60uYGXmDKszEq4QMqqUVGA0UGYWQwA2OJzcmz8NnhlyGbKtpWBuoivQkcWU2ArUS2k/jjj4mo0vFGu4tBg6TmgkzI0m3DRa2DP0qY024LhwTifTAlIKxkuUcigCI2QK5vSr2STuQbIBsEC65e43CMvGrSBWVLcNsVbVRDeanVffy37YsOGZSSOw79QEltR2Ysxs36knU5N92oAAAYp+L5KXqER5WGSPWu7Mw2k1NI1A+p8rJ32Plza2IbXbzIsASQZ1233XRbSfTPODUiIj2V2eMQf6aPz/S9ACfu3G/xGOed4xEhCllJetIsU1ydIgX3pu/ws4WxwXNEApFDGwUqC5JJLFPF7zr4dNgtfughQTpE6LheYYJGypHGsMSCgh9yRCR4tZ2AJHcX3OMhoNEHMPH2VvOVjt5JL46JYdXRYyQCQMISTLCQWcBCpHhNgjR5aR3Pu1GfaN6aFRHQBMbktpNadFjxEdlBIHvKLAW8aTwrhEsMh60kAiZCrRgAajqY6iWUau52297csQSavP8mZWV81ImpBGqkdN/CXCmQ2DYr83sKx2aWNaDD7xuN9r9fisjqDiJ8kvLzvNFAqRyP01UaSVXqeIUsZJVloaXogdgO3ujnmubswdOqbMC4uoWD0EuwNQRRY1UN9rIw6cD4InDoHnc9Q6FYgLWnzIXUxAskeYHhGFPlnisWXzStJTiSEQBUIYhy4bcfZPa/WsW030nh7qdMGN+PHbZbaedlLpRaNRMX9uGirv5fnZIm6khZ1djqnlA8HkoDe8fIeuGnhPM0jJm4Gkb6qAyLLZLIarSTdsbIIN3337Up5/jFzIYifFK5MK7t9ZISFIHmAaoeePuU45FBFLl/CpaXW8lOWZVsrGQVsaW3O/wDE401sOKjAA29u6/t4q176cBgc0Tlk2EdC/bJJmdCNNEw8o8U155NUkhILxsGkZrfQSB4mPh2f71GIXMmUkXNtElSO84VC5btIocDv4SCaseQGKzIvJFDFm3lYo5sMYzSyxybAlbu9J71YJHljnxDmtJ5usWaOTqLIOmt0UQIK19+19vPECieeL2aQR3g/2odXpuGZpAkWnKI7pMWjtupGb4k0roHJMgiJVnNnQVchWJ80fs3chjZNDEThmTaRwJMxGWjAcI5069QVtIc+DarAJF1+HVOEzkDMHLTmNwYo1UWdGmrI94XubrfH3Lcv5pR9TkZgLJuTzOkqLDAbCzi7NTa2GuA8ErqjCBDoGYnc2tHRiIJEiSOy665TLtHmIDLIyKk8fUMisrruWAO/ukEDbbsfU42bGXJyXmpWT6QEhgBRncy6yQoACC9xQAWjsPj56L/LMF/nYz8mB/hjg8puFUtLDJi8aJw4ZieocdbzGa8du87L1k80z6iyaEB8JN2RVliCBpHlR32Pwxy5T5jgl4jAYiwZlkUsyFAylbAtqs2BQ79/jjvmJg0TlTfhaq+RxnHKc3TmgfTP4ZMu28gK0JEuxrsiieww/JVJrqhqG0EfnVRWpGpQfvAn5ZbW0EZJ/m+fb+2kH96cYBkUP/os2f2p1P8AezGInEOHsZpKTizDUTaZlVTc34B1VIX0FDHheEE/0HEz+1niP4ZjHpeZb8A9l53m7a+qvsvm5EFJk5gPjJEf+acdfp053GVI/alT/C8U2T5bRmAky+YUebPnHavuEpJxZjkvKf6Mn5ySH+L4sDTx9PZIQwan54qUk85O8CD49W/8mJsJYjxAA+gN/vofwxWRcpZVe0Cfv9QfM/AYssvllQUihR6DDAFVnLt8811wYMGGSowHBiJlOKRSvIkbhmiIVwL2J8r7Hse3YgjAhYXxLl914i2X3U65I4ixFMogLBQd6tCb9Ote9YaeG8TByjwoixT6JFRQoQNIFPugbCS6Jj7juNS6WN97QuAuWTNRAaoyrNfYGMnS5rcJTSRsfJZA3aPCZxmJM7noEUvECunMIAuokpM6rICGVinSsGjs4KmiDjg8rUedeOcByQTI/iWyTI3Dh56brTQdlFtfWfZeYEWbO5OOGYy5aIhwNOlUKREqg9XU7t5jUgO5OJHN/NEcEyKwYlWEhooBpCy1Wtls2h2F9gO5APHNcLly0kjdd5Po8BmBMkofSS2pV1O8bfmx3SrK2MSp+o4B0LLLl5iGGy6xoYWL2UlZFbSTV2L88YMU8YioMTILYywJEEyRMga8VtwgyA09Dr7qx4ZxFZ4xIgIBJG9fokjYqSrDbuCQcS8VQ4lmD/6Rvvmj/wADj19OzP8Aqv4zL/gpxyXUzNo8R7rrioIvPgVMzmbEa2QSSQFUd2Y9lHxP4AWTQBOEzmrnJMs2iYtLKd+hExREB7B3Hidj6diP0R3NhzLxaaCF8zJGidJGEah9dySFUDHwKAFBb1vUcZFHnGjUzk6p5WbSzb6Rfiff9MmwD5UcdnkzANq9N+g4ce324rnY3FFnRbqm+LmbNHePhuVC/rR7/iWBP4Ynx+0RRDJBmMscszRyBCo8BZlI7UNNk9xfxrFNy97Lc/nIRmdccSv4k68pVpB9oUGIB9TV9+2+JfFOHNqGUzIKMKUnRrZSFBDBhIFawVOobEN8GA7ruTcO8fb5rljF1WnVad1GqhEzL2vXFRHyMl0fiMVOT5Uy8bB0yUYYHUGLISCDdjxtRv0xWck50sjZaLMsTl6X63LC9JuqK5ggqKobdqw0LlJfOa/lCB/F2x5aow4dzqcgcbuE9wXbY/ngHwfALzFw6PWXMMSuTZYBSxPqSBd/G8fBwWCy3QhsmyemtknzJrc4lopHc38arH3GA1DNitYYIuF4XLqF0hVC+gAr17dsegg9MfbwYSSnVNzXzMmSgMjDU7HTGn2m/wC0dyf8SMZXxGGfNvqzmZCE7iLchQe1qCFjHxP3m8SueOPF+JSHuuVUqg8tewJP9dr+SjFXyfy4eITkTTdOPUCzHcs7XSqDtrYKdzsK8zSn2fJeCZRpB5EuN+xecxuJdUeWg2Ck5bg2Zy31mTzBavJDV18LKt8jh75M52fPDpsyxToLYaLDjtqA1DSR5j42PQT+Lcux5aHVE/UEaW8cqqX0LsXVkrVp7kFe10bGkrEZlObVcplss0gDOR0gHegzERsO7Mqvt8DvvWNGPwLK7CcvS2PzZU4bEupOibJ0zXF+i1SFpKAZykWyKzaQznUaF3sLNBjVAnCLnWjE8Z4fDmZgkqtSaio0Wdg6soUNoI1bHSwqiCXDM5vMB5lSCRVkptbL0G3REFdRVe10N5EEP3BGPeSjzkoVZpVAB/oxmLratRSJi+w3AdbJPi7VRgeT2U2tqSZIuNPEdS0V8dUJcxumluHb1pt4fxkzwyS5hpkeJ443EL6VJk0UdNnS666ZdTUVNE2MW+W4RFI8qCXN3EwVv5xKN2RXFaX7UwxH4by66ZcJE8bhmEkjTRPbSAghtOtdKrpRQpugoBJ7mdHkM2CxEuVUsbYjLvZNBbP1+5oAfcMdJzATv4lc8FTcpwpYzYaU/tzSP/eY4m4jZSOUfnXR/wBlCv8AF2xJxIEIRgwYMShGDBgwIShm/aCIpnhfLTdQZfrooFlrdkVKAOliACSdluj2s5Xx/wBp3EFn6mWaOCLdzAqLVknV1GdB1HJuyu2oGrqzqXP/AAQ52Ixxxu0sNyR7mNWalGgupDaWV2GzAWu90MYjxvhKxwyNC3Vih8LmOFhDG7yUYndzcjDTHUm4Iq6sEo7NsrGZd1ufs759j4pli4XRIlLKnkGIPa/I0fX54j8a9nCtL1spIYJAKA30gb7L5KNyKKuADQUYWPyeuBSQ5fMyuXAkkCqh92kW9YNU16q1KSCAPhjW8MQHCCJBVazLO+znOZgKMxJE+k7W47GrH1eWjfSaoqHFjvi4bkXLZeCSbMGeZwHlmZZpYwx7krGkgVQAKA3NKLJO+LPj/OqZKN5J4J1jQ0XqOjvQr6yzfkKv4YU1/KE4aTRGYA9TEK/c94rbRpsbka0AcAAmzOmZSP7W+EGKCLM5UyRqskmXnRZpGCurWjeJiadPFfoU9cZS+ekPd3PzY/8AXG55z21cImhky0uTn6DjQQqR0VXZf6QFaoV9mhXbGIcV6PWf6N1OjqPT6la9Plq07X8sOGNGgQXE7qKTi64xCRlsqf0dDCv1tRJ/iPwOI3L7ZUTA5wTNENykWnUx+ySxGlfiLPpXcOrZ3K55pysZWISmRUagUV6cjY0F1ax8qw4E2SFOR43NWfj0MiQJMYJVOwEeoIBttstgdgAo+dDLxSSYQPMFSRUmiZ3JUOuXaIrJ4Uat5ZNqoG9/LFrwfnKP6OIpUeVAugMgVwyadIVwWBDBaXzBABvcjCf7QOaxMxoaToMaJYJVWYM7PptQ7kKNIJoDvZxaTbVLur7l7lXXLLLDPAtCKJl1yEU16QQYBZJQUwO2k2N8OvD/AGZSSBWeRdDAEFCjbHe6kyvp6nGP8p+0KThmpUhilLGNm6uo0U10F0kUR1GFm+3bDJN+UZntZKQ5YJtSMrtWw/SDre9nt54xvo03uzOaJV7aj2iAVrMHszVPdzmZUfqpl1/hBjJPau+e4ZnAiZmYwSKGiZtN2AA6kqiiw2+w7MuPKflFcRDE9PKkE+6Ufb4WJL/HFbzX7ZZ+IQ9HMZbKmPY+6+pWF+NG1gqa28/O7BrC/S0dcg8Am5+p/wAj4pXfnPOn/wBVP9zkfwxybmfNnvmcwf7V/wDrirxccr8w/QpxOIIZ3XdOsGKqw7MArC2Hxuu/eiHFGmNGjwSc4/iU6Z/2dSZXJxSzmTr5yOYyKf0SDG6KbF6yNRa/ltRJpeTeESzv0YZNDpKkuoGvq9LAutjuDorbYuD5Xidx/wBs+bzqok8WXASQSAorhtgykWXIoqzDtiVmONCNY8xFqIG6yRgFk+YOxU7gqfl6Y0NAhVElNHG+W5Dm+vLK3RABcggaEQRlxRsUwWQnv3XvpxR8u8cjHEclCsJDmSJSRLIGj1oBYOreg5G/emvFLx/2myTxiPZlsalCdMNRum8bkj9UaR62NsVPJHMcWX4nFm831HVGZzoALFirAHcqKBIPfyxLiNkAL9LcvsuZjUtJMHMayECWQDRI0ioQb8whOGDK5MRjYuf2nZv7xOM34F7ZeD9QBOpAWEcQLpShUsILVmCqtn07nFpxj208Oy8gXqmUEDxw6JFBN7Gn1WK+zW43vbFaZPeDCpB7UeHsoYzNGp7GWGWMb/rOgX9+LAc65EgFc1Ayk1qRwwH7RWwg+LVgQrvBjnBOrqGRgyncMpBB+RGxx0wIRgwYMCEYMGDAhGMk45z7LJmJo4ctGCkhjLvmJQTR07CNRpXbtfmfU2YMCE68s5/iErBsxHk1ho/mpJWe622dApH34ZsGDAhfCt98Z7zf7FcnnG1xgZZ2Zmdo1suTR7FtK732G94MGBCyk+wvNs5EcuXC3tqd7++oqxPh/Jwzx97MZUfIyH+MYwYMCFbZP8mo6D1c6A97aItQr46mBJxJg/JwCbjiDg+ogrb/AHmPmDAhZ9zj7LMxw96eWJ1b3SpYGviCux+AJww+z32InOL1sxOEi8li3cn4l10qPua/hj5gwITxN+TnkD7s2aB9daH/AJePafk78O0AM+ZLDu4dRf3FCBgwYEKTw72AcMj1axNPfbqSVp+I6QT994+5j2A8Lbssyfsyn/MDj7gwIXdfYVwrQF6DkgUX60ln4nxab+QA+GPvD/YbwuLVqhaXVVdSRvDV+7o0ne/O+wwYMCF1X2JcJDBhljsQa6spG3kQXNj4Y98V9jnDZkKrD0bN3Ea3+Kta/useRGDBgQlbLfk35UPb5mdk+yqqp+VnV/DDUvsX4TpA+iA0KvqS2fiSH74MGBCjy+wzhJ7QOvymk/zMcMA5C4d/qOU/3Ef/AG4+4MCF7ynJeTikEkOWjiZTdxDp/iEoMPgbGJycGgEvVEMQlF/WBFDb9/FV7/PBgwIUsDH3BgwIRgwYMCEYMGDAh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170021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3.gstatic.com/images?q=tbn:ANd9GcRGUa87_dNi-AuBKyF-vXLWu3jgTzSdG06AxqRKdwrsDbknV8XB" title="sign posts in opposite dir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314" y="3853107"/>
            <a:ext cx="4011686" cy="30048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t>How the course covers issues</a:t>
            </a:r>
            <a:endParaRPr lang="en-GB" dirty="0"/>
          </a:p>
        </p:txBody>
      </p:sp>
      <p:sp>
        <p:nvSpPr>
          <p:cNvPr id="3" name="Content Placeholder 2"/>
          <p:cNvSpPr>
            <a:spLocks noGrp="1"/>
          </p:cNvSpPr>
          <p:nvPr>
            <p:ph idx="1"/>
          </p:nvPr>
        </p:nvSpPr>
        <p:spPr>
          <a:xfrm>
            <a:off x="-1" y="1178169"/>
            <a:ext cx="5354515" cy="5679831"/>
          </a:xfrm>
        </p:spPr>
        <p:txBody>
          <a:bodyPr>
            <a:normAutofit fontScale="70000" lnSpcReduction="20000"/>
          </a:bodyPr>
          <a:lstStyle/>
          <a:p>
            <a:pPr marL="0" indent="0" fontAlgn="base">
              <a:buNone/>
            </a:pPr>
            <a:endParaRPr lang="en-GB" b="1" dirty="0"/>
          </a:p>
          <a:p>
            <a:pPr fontAlgn="base"/>
            <a:r>
              <a:rPr lang="en-GB" sz="4000" dirty="0"/>
              <a:t>Models of disability</a:t>
            </a:r>
          </a:p>
          <a:p>
            <a:pPr fontAlgn="base"/>
            <a:r>
              <a:rPr lang="en-GB" sz="4000" dirty="0"/>
              <a:t>Definitions of Assistive Technology and Universal Design</a:t>
            </a:r>
          </a:p>
          <a:p>
            <a:pPr fontAlgn="base"/>
            <a:r>
              <a:rPr lang="en-GB" sz="4000" dirty="0"/>
              <a:t>Relevant Legislation and Accessibility and Usability Standards</a:t>
            </a:r>
          </a:p>
          <a:p>
            <a:pPr fontAlgn="base"/>
            <a:r>
              <a:rPr lang="en-GB" sz="4000" dirty="0"/>
              <a:t>The interdisciplinary approach to design, research, evaluation</a:t>
            </a:r>
          </a:p>
          <a:p>
            <a:pPr fontAlgn="base"/>
            <a:r>
              <a:rPr lang="en-GB" sz="4000" dirty="0"/>
              <a:t>Assessment for assistive technology and universal design</a:t>
            </a:r>
          </a:p>
          <a:p>
            <a:pPr fontAlgn="base"/>
            <a:r>
              <a:rPr lang="en-GB" sz="4000" dirty="0"/>
              <a:t>Sources of information about </a:t>
            </a:r>
            <a:r>
              <a:rPr lang="en-GB" sz="4000" dirty="0" smtClean="0"/>
              <a:t>current </a:t>
            </a:r>
            <a:r>
              <a:rPr lang="en-GB" sz="4000" dirty="0"/>
              <a:t>research in assistive technology and universal design</a:t>
            </a:r>
          </a:p>
          <a:p>
            <a:endParaRPr lang="en-GB" dirty="0"/>
          </a:p>
        </p:txBody>
      </p:sp>
    </p:spTree>
    <p:extLst>
      <p:ext uri="{BB962C8B-B14F-4D97-AF65-F5344CB8AC3E}">
        <p14:creationId xmlns:p14="http://schemas.microsoft.com/office/powerpoint/2010/main" val="31972057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231"/>
          </a:xfrm>
        </p:spPr>
        <p:txBody>
          <a:bodyPr>
            <a:normAutofit fontScale="90000"/>
          </a:bodyPr>
          <a:lstStyle/>
          <a:p>
            <a:r>
              <a:rPr lang="en-GB" b="1" dirty="0"/>
              <a:t>Main issues arising for course leaders</a:t>
            </a:r>
            <a:br>
              <a:rPr lang="en-GB" b="1" dirty="0"/>
            </a:br>
            <a:endParaRPr lang="en-GB" dirty="0"/>
          </a:p>
        </p:txBody>
      </p:sp>
      <p:sp>
        <p:nvSpPr>
          <p:cNvPr id="3" name="Content Placeholder 2"/>
          <p:cNvSpPr>
            <a:spLocks noGrp="1"/>
          </p:cNvSpPr>
          <p:nvPr>
            <p:ph idx="1"/>
          </p:nvPr>
        </p:nvSpPr>
        <p:spPr>
          <a:xfrm>
            <a:off x="457200" y="817686"/>
            <a:ext cx="6093069" cy="6040314"/>
          </a:xfrm>
        </p:spPr>
        <p:txBody>
          <a:bodyPr>
            <a:normAutofit fontScale="85000" lnSpcReduction="20000"/>
          </a:bodyPr>
          <a:lstStyle/>
          <a:p>
            <a:pPr fontAlgn="base"/>
            <a:r>
              <a:rPr lang="en-GB" dirty="0" smtClean="0"/>
              <a:t>Up </a:t>
            </a:r>
            <a:r>
              <a:rPr lang="en-GB" dirty="0"/>
              <a:t>to 50 students each year with a very high percentage of non-English speaking graduates</a:t>
            </a:r>
          </a:p>
          <a:p>
            <a:pPr fontAlgn="base"/>
            <a:r>
              <a:rPr lang="en-GB" dirty="0"/>
              <a:t>Need for flexible approach as understanding of disability varies so enormously between cultures</a:t>
            </a:r>
          </a:p>
          <a:p>
            <a:pPr fontAlgn="base"/>
            <a:r>
              <a:rPr lang="en-GB" dirty="0"/>
              <a:t>What is Assistive Technology when mainstreaming is moving at such a pace </a:t>
            </a:r>
          </a:p>
          <a:p>
            <a:pPr fontAlgn="base"/>
            <a:r>
              <a:rPr lang="en-GB" dirty="0" smtClean="0"/>
              <a:t>Tend </a:t>
            </a:r>
            <a:r>
              <a:rPr lang="en-GB" dirty="0"/>
              <a:t>to make assumptions about accessibility </a:t>
            </a:r>
            <a:r>
              <a:rPr lang="en-GB" dirty="0" smtClean="0"/>
              <a:t>and student’s skills</a:t>
            </a:r>
            <a:endParaRPr lang="en-GB" dirty="0"/>
          </a:p>
          <a:p>
            <a:pPr fontAlgn="base"/>
            <a:r>
              <a:rPr lang="en-GB" dirty="0"/>
              <a:t>Explanations about what we mean by guidelines, standards and the law </a:t>
            </a:r>
          </a:p>
          <a:p>
            <a:pPr fontAlgn="base"/>
            <a:r>
              <a:rPr lang="en-GB" dirty="0"/>
              <a:t>Ethics </a:t>
            </a:r>
          </a:p>
          <a:p>
            <a:pPr fontAlgn="base"/>
            <a:r>
              <a:rPr lang="en-GB" dirty="0"/>
              <a:t>Thinking about projects for their final assignment.  </a:t>
            </a:r>
          </a:p>
          <a:p>
            <a:endParaRPr lang="en-GB" dirty="0"/>
          </a:p>
        </p:txBody>
      </p:sp>
      <p:pic>
        <p:nvPicPr>
          <p:cNvPr id="4098" name="Picture 2" descr="http://candeefick.com/wp-content/uploads/2012/12/flexibility.jpg" title="time to ada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152" y="962024"/>
            <a:ext cx="2625848" cy="589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6927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http://access.ecs.soton.ac.uk/blog/symboldictionary/files/2013/08/qnrf.jpg" title="QNRF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892" y="5753099"/>
            <a:ext cx="952500" cy="11049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967154"/>
            <a:ext cx="8730762" cy="5785338"/>
          </a:xfrm>
        </p:spPr>
        <p:txBody>
          <a:bodyPr>
            <a:normAutofit lnSpcReduction="10000"/>
          </a:bodyPr>
          <a:lstStyle/>
          <a:p>
            <a:r>
              <a:rPr lang="en-GB" dirty="0" smtClean="0"/>
              <a:t>Students ideas and </a:t>
            </a:r>
            <a:r>
              <a:rPr lang="en-GB" dirty="0"/>
              <a:t>p</a:t>
            </a:r>
            <a:r>
              <a:rPr lang="en-GB" dirty="0" smtClean="0"/>
              <a:t>rojects leading to actual products and services</a:t>
            </a:r>
          </a:p>
          <a:p>
            <a:pPr marL="0" indent="0">
              <a:buNone/>
            </a:pPr>
            <a:endParaRPr lang="en-GB" dirty="0" smtClean="0"/>
          </a:p>
          <a:p>
            <a:r>
              <a:rPr lang="en-GB" dirty="0" smtClean="0"/>
              <a:t>Funded projects supported by Interns and now employed researchers</a:t>
            </a:r>
          </a:p>
          <a:p>
            <a:endParaRPr lang="en-GB" dirty="0" smtClean="0"/>
          </a:p>
          <a:p>
            <a:endParaRPr lang="en-GB" dirty="0" smtClean="0"/>
          </a:p>
          <a:p>
            <a:pPr>
              <a:spcBef>
                <a:spcPts val="0"/>
              </a:spcBef>
            </a:pPr>
            <a:r>
              <a:rPr lang="en-GB" dirty="0" smtClean="0"/>
              <a:t>Increased number of PhDs researching accessibility and universal design</a:t>
            </a:r>
          </a:p>
          <a:p>
            <a:r>
              <a:rPr lang="en-GB" dirty="0" smtClean="0"/>
              <a:t>University </a:t>
            </a:r>
            <a:r>
              <a:rPr lang="en-GB" dirty="0" smtClean="0"/>
              <a:t>hosts products &amp; policies – </a:t>
            </a:r>
            <a:r>
              <a:rPr lang="en-GB" dirty="0" smtClean="0">
                <a:hlinkClick r:id="rId4"/>
              </a:rPr>
              <a:t>Web4All</a:t>
            </a:r>
            <a:endParaRPr lang="en-GB" dirty="0" smtClean="0"/>
          </a:p>
          <a:p>
            <a:r>
              <a:rPr lang="en-GB" dirty="0" smtClean="0"/>
              <a:t>Increased grant funding </a:t>
            </a:r>
            <a:endParaRPr lang="en-GB" dirty="0"/>
          </a:p>
        </p:txBody>
      </p:sp>
      <p:sp>
        <p:nvSpPr>
          <p:cNvPr id="2" name="Title 1"/>
          <p:cNvSpPr>
            <a:spLocks noGrp="1"/>
          </p:cNvSpPr>
          <p:nvPr>
            <p:ph type="title"/>
          </p:nvPr>
        </p:nvSpPr>
        <p:spPr>
          <a:xfrm>
            <a:off x="457200" y="274638"/>
            <a:ext cx="8229600" cy="692516"/>
          </a:xfrm>
        </p:spPr>
        <p:txBody>
          <a:bodyPr>
            <a:normAutofit fontScale="90000"/>
          </a:bodyPr>
          <a:lstStyle/>
          <a:p>
            <a:r>
              <a:rPr lang="en-GB" dirty="0" smtClean="0"/>
              <a:t>Successes</a:t>
            </a:r>
            <a:endParaRPr lang="en-GB" dirty="0"/>
          </a:p>
        </p:txBody>
      </p:sp>
      <p:pic>
        <p:nvPicPr>
          <p:cNvPr id="5122" name="Picture 2" title="Logo of project Web2Acc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3554656"/>
            <a:ext cx="1503485" cy="7517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title="Logo of project ATb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567" y="1989894"/>
            <a:ext cx="1428750" cy="5762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title="Logo of project Synot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3652" y="3542428"/>
            <a:ext cx="1699602" cy="77619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title="A logo of project The Portable Accessibility Toolki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8145" y="1914885"/>
            <a:ext cx="2289364" cy="72628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title="A logo of project LexDis">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2598" y="3542428"/>
            <a:ext cx="1843838" cy="74368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title="Logo of project Accessibility Traini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23229" y="1973225"/>
            <a:ext cx="28575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266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w-camp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ctrTitle"/>
          </p:nvPr>
        </p:nvSpPr>
        <p:spPr>
          <a:xfrm>
            <a:off x="437315" y="0"/>
            <a:ext cx="7772400" cy="1470025"/>
          </a:xfrm>
        </p:spPr>
        <p:txBody>
          <a:bodyPr>
            <a:normAutofit/>
          </a:bodyPr>
          <a:lstStyle/>
          <a:p>
            <a:r>
              <a:rPr lang="en-US" sz="3600" dirty="0" smtClean="0"/>
              <a:t>Examples from the </a:t>
            </a:r>
            <a:br>
              <a:rPr lang="en-US" sz="3600" dirty="0" smtClean="0"/>
            </a:br>
            <a:r>
              <a:rPr lang="en-US" sz="3600" dirty="0" smtClean="0"/>
              <a:t>University of Washington</a:t>
            </a:r>
            <a:endParaRPr lang="en-US" sz="3600" dirty="0"/>
          </a:p>
        </p:txBody>
      </p:sp>
      <p:sp>
        <p:nvSpPr>
          <p:cNvPr id="9" name="Subtitle 8"/>
          <p:cNvSpPr>
            <a:spLocks noGrp="1"/>
          </p:cNvSpPr>
          <p:nvPr>
            <p:ph type="subTitle" idx="1"/>
          </p:nvPr>
        </p:nvSpPr>
        <p:spPr>
          <a:xfrm>
            <a:off x="1386201" y="1791203"/>
            <a:ext cx="6400800" cy="1752600"/>
          </a:xfrm>
        </p:spPr>
        <p:txBody>
          <a:bodyPr/>
          <a:lstStyle/>
          <a:p>
            <a:r>
              <a:rPr lang="en-US" dirty="0" smtClean="0">
                <a:solidFill>
                  <a:schemeClr val="tx1"/>
                </a:solidFill>
              </a:rPr>
              <a:t>Terrill Thompson</a:t>
            </a:r>
            <a:endParaRPr lang="en-US" dirty="0">
              <a:solidFill>
                <a:schemeClr val="tx1"/>
              </a:solidFill>
            </a:endParaRPr>
          </a:p>
        </p:txBody>
      </p:sp>
    </p:spTree>
    <p:extLst>
      <p:ext uri="{BB962C8B-B14F-4D97-AF65-F5344CB8AC3E}">
        <p14:creationId xmlns:p14="http://schemas.microsoft.com/office/powerpoint/2010/main" val="7209045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22238"/>
            <a:ext cx="7543800" cy="1020762"/>
          </a:xfrm>
        </p:spPr>
        <p:txBody>
          <a:bodyPr/>
          <a:lstStyle/>
          <a:p>
            <a:pPr eaLnBrk="1" hangingPunct="1">
              <a:defRPr/>
            </a:pPr>
            <a:r>
              <a:rPr lang="en-US" dirty="0" smtClean="0">
                <a:cs typeface="+mj-cs"/>
              </a:rPr>
              <a:t>First, let</a:t>
            </a:r>
            <a:r>
              <a:rPr lang="en-US" dirty="0" smtClean="0">
                <a:latin typeface="Arial"/>
                <a:cs typeface="+mj-cs"/>
              </a:rPr>
              <a:t>’</a:t>
            </a:r>
            <a:r>
              <a:rPr lang="en-US" dirty="0" smtClean="0">
                <a:cs typeface="+mj-cs"/>
              </a:rPr>
              <a:t>s clarify…</a:t>
            </a:r>
          </a:p>
        </p:txBody>
      </p:sp>
      <p:sp>
        <p:nvSpPr>
          <p:cNvPr id="19459" name="Rectangle 3"/>
          <p:cNvSpPr>
            <a:spLocks noGrp="1" noChangeArrowheads="1"/>
          </p:cNvSpPr>
          <p:nvPr>
            <p:ph type="body" idx="1"/>
          </p:nvPr>
        </p:nvSpPr>
        <p:spPr>
          <a:xfrm>
            <a:off x="304800" y="1371600"/>
            <a:ext cx="8610600" cy="5181600"/>
          </a:xfrm>
        </p:spPr>
        <p:txBody>
          <a:bodyPr/>
          <a:lstStyle/>
          <a:p>
            <a:pPr eaLnBrk="1" hangingPunct="1">
              <a:lnSpc>
                <a:spcPct val="90000"/>
              </a:lnSpc>
              <a:defRPr/>
            </a:pPr>
            <a:r>
              <a:rPr lang="en-US" dirty="0" smtClean="0">
                <a:cs typeface="+mn-cs"/>
              </a:rPr>
              <a:t>Universal Design for Learning</a:t>
            </a:r>
          </a:p>
          <a:p>
            <a:pPr lvl="1" eaLnBrk="1" hangingPunct="1">
              <a:lnSpc>
                <a:spcPct val="90000"/>
              </a:lnSpc>
              <a:defRPr/>
            </a:pPr>
            <a:r>
              <a:rPr lang="en-US" dirty="0" smtClean="0"/>
              <a:t>1. Present information and content in different ways</a:t>
            </a:r>
          </a:p>
          <a:p>
            <a:pPr lvl="1" eaLnBrk="1" hangingPunct="1">
              <a:lnSpc>
                <a:spcPct val="90000"/>
              </a:lnSpc>
              <a:defRPr/>
            </a:pPr>
            <a:r>
              <a:rPr lang="en-US" dirty="0" smtClean="0"/>
              <a:t>2. Differentiate the ways that students can express what they know </a:t>
            </a:r>
          </a:p>
          <a:p>
            <a:pPr lvl="1" eaLnBrk="1" hangingPunct="1">
              <a:lnSpc>
                <a:spcPct val="90000"/>
              </a:lnSpc>
              <a:defRPr/>
            </a:pPr>
            <a:r>
              <a:rPr lang="en-US" dirty="0" smtClean="0"/>
              <a:t>3. Stimulate interest and motivation for learning</a:t>
            </a:r>
          </a:p>
          <a:p>
            <a:pPr lvl="1" eaLnBrk="1" hangingPunct="1">
              <a:lnSpc>
                <a:spcPct val="90000"/>
              </a:lnSpc>
              <a:defRPr/>
            </a:pPr>
            <a:r>
              <a:rPr lang="en-US" dirty="0" smtClean="0"/>
              <a:t>(from http://</a:t>
            </a:r>
            <a:r>
              <a:rPr lang="en-US" dirty="0" err="1" smtClean="0"/>
              <a:t>www.cast.org</a:t>
            </a:r>
            <a:r>
              <a:rPr lang="en-US" dirty="0" smtClean="0"/>
              <a:t>/</a:t>
            </a:r>
            <a:r>
              <a:rPr lang="en-US" dirty="0" err="1" smtClean="0"/>
              <a:t>udl</a:t>
            </a:r>
            <a:r>
              <a:rPr lang="en-US" dirty="0" smtClean="0"/>
              <a:t>/)</a:t>
            </a:r>
          </a:p>
          <a:p>
            <a:pPr eaLnBrk="1" hangingPunct="1">
              <a:lnSpc>
                <a:spcPct val="90000"/>
              </a:lnSpc>
              <a:defRPr/>
            </a:pPr>
            <a:r>
              <a:rPr lang="en-US" dirty="0" smtClean="0">
                <a:cs typeface="+mn-cs"/>
              </a:rPr>
              <a:t>That</a:t>
            </a:r>
            <a:r>
              <a:rPr lang="en-US" dirty="0" smtClean="0">
                <a:latin typeface="Arial"/>
                <a:cs typeface="+mn-cs"/>
              </a:rPr>
              <a:t>’</a:t>
            </a:r>
            <a:r>
              <a:rPr lang="en-US" dirty="0" smtClean="0">
                <a:cs typeface="+mn-cs"/>
              </a:rPr>
              <a:t>s awesome, but not really what we are discussing here</a:t>
            </a:r>
          </a:p>
          <a:p>
            <a:pPr eaLnBrk="1" hangingPunct="1">
              <a:lnSpc>
                <a:spcPct val="90000"/>
              </a:lnSpc>
              <a:defRPr/>
            </a:pPr>
            <a:r>
              <a:rPr lang="en-US" dirty="0" smtClean="0">
                <a:cs typeface="+mn-cs"/>
              </a:rPr>
              <a:t>WE are talking about getting universal design concepts, related to technology, into the curriculum</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We’re Organized</a:t>
            </a:r>
            <a:endParaRPr lang="en-US" dirty="0"/>
          </a:p>
        </p:txBody>
      </p:sp>
      <p:sp>
        <p:nvSpPr>
          <p:cNvPr id="3" name="Content Placeholder 2"/>
          <p:cNvSpPr>
            <a:spLocks noGrp="1"/>
          </p:cNvSpPr>
          <p:nvPr>
            <p:ph idx="1"/>
          </p:nvPr>
        </p:nvSpPr>
        <p:spPr/>
        <p:txBody>
          <a:bodyPr/>
          <a:lstStyle/>
          <a:p>
            <a:r>
              <a:rPr lang="en-US" dirty="0" smtClean="0"/>
              <a:t>UW-IT Academic Services</a:t>
            </a:r>
          </a:p>
          <a:p>
            <a:pPr lvl="1"/>
            <a:r>
              <a:rPr lang="en-US" dirty="0" smtClean="0"/>
              <a:t>Associate Vice Provost Phil Reid</a:t>
            </a:r>
          </a:p>
          <a:p>
            <a:pPr lvl="1"/>
            <a:r>
              <a:rPr lang="en-US" dirty="0" smtClean="0"/>
              <a:t>Academic &amp; Collaborative Applications</a:t>
            </a:r>
          </a:p>
          <a:p>
            <a:pPr lvl="1"/>
            <a:r>
              <a:rPr lang="en-US" dirty="0" smtClean="0"/>
              <a:t>Classroom Technology &amp; Events</a:t>
            </a:r>
          </a:p>
          <a:p>
            <a:pPr lvl="1"/>
            <a:r>
              <a:rPr lang="en-US" dirty="0" smtClean="0"/>
              <a:t>Learning Technologies </a:t>
            </a:r>
          </a:p>
          <a:p>
            <a:pPr lvl="1"/>
            <a:r>
              <a:rPr lang="en-US" dirty="0" smtClean="0"/>
              <a:t>Student Program (</a:t>
            </a:r>
            <a:r>
              <a:rPr lang="en-US" dirty="0" err="1" smtClean="0"/>
              <a:t>Kuali</a:t>
            </a:r>
            <a:r>
              <a:rPr lang="en-US" dirty="0" smtClean="0"/>
              <a:t> Student)</a:t>
            </a:r>
          </a:p>
          <a:p>
            <a:pPr lvl="1"/>
            <a:r>
              <a:rPr lang="en-US" dirty="0" smtClean="0"/>
              <a:t>Accessible Technology Services</a:t>
            </a:r>
            <a:endParaRPr lang="en-US" dirty="0"/>
          </a:p>
        </p:txBody>
      </p:sp>
    </p:spTree>
    <p:extLst>
      <p:ext uri="{BB962C8B-B14F-4D97-AF65-F5344CB8AC3E}">
        <p14:creationId xmlns:p14="http://schemas.microsoft.com/office/powerpoint/2010/main" val="28774990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Technology Services</a:t>
            </a:r>
            <a:endParaRPr lang="en-US" dirty="0"/>
          </a:p>
        </p:txBody>
      </p:sp>
      <p:sp>
        <p:nvSpPr>
          <p:cNvPr id="3" name="Content Placeholder 2"/>
          <p:cNvSpPr>
            <a:spLocks noGrp="1"/>
          </p:cNvSpPr>
          <p:nvPr>
            <p:ph idx="1"/>
          </p:nvPr>
        </p:nvSpPr>
        <p:spPr/>
        <p:txBody>
          <a:bodyPr>
            <a:normAutofit/>
          </a:bodyPr>
          <a:lstStyle/>
          <a:p>
            <a:r>
              <a:rPr lang="en-US" dirty="0" smtClean="0"/>
              <a:t>Provides consulting and support to campus community on accessible technology </a:t>
            </a:r>
          </a:p>
          <a:p>
            <a:r>
              <a:rPr lang="en-US" dirty="0" smtClean="0"/>
              <a:t>Delivers trainings</a:t>
            </a:r>
          </a:p>
          <a:p>
            <a:r>
              <a:rPr lang="en-US" dirty="0" smtClean="0"/>
              <a:t>Develops resources: </a:t>
            </a:r>
            <a:br>
              <a:rPr lang="en-US" dirty="0" smtClean="0"/>
            </a:br>
            <a:r>
              <a:rPr lang="en-US" dirty="0" smtClean="0">
                <a:hlinkClick r:id="rId2"/>
              </a:rPr>
              <a:t>http://uw.edu/accessibility</a:t>
            </a:r>
            <a:endParaRPr lang="en-US" dirty="0" smtClean="0"/>
          </a:p>
          <a:p>
            <a:r>
              <a:rPr lang="en-US" dirty="0" smtClean="0"/>
              <a:t>Manages the Access Technology Lab </a:t>
            </a:r>
          </a:p>
          <a:p>
            <a:r>
              <a:rPr lang="en-US" dirty="0" smtClean="0"/>
              <a:t>Works on several grant projects through DO-IT</a:t>
            </a:r>
            <a:br>
              <a:rPr lang="en-US" dirty="0" smtClean="0"/>
            </a:br>
            <a:r>
              <a:rPr lang="en-US" dirty="0" smtClean="0">
                <a:hlinkClick r:id="rId3"/>
              </a:rPr>
              <a:t>http://uw.edu/doit</a:t>
            </a:r>
            <a:r>
              <a:rPr lang="en-US" dirty="0" smtClean="0"/>
              <a:t> </a:t>
            </a:r>
          </a:p>
          <a:p>
            <a:endParaRPr lang="en-US" dirty="0"/>
          </a:p>
        </p:txBody>
      </p:sp>
    </p:spTree>
    <p:extLst>
      <p:ext uri="{BB962C8B-B14F-4D97-AF65-F5344CB8AC3E}">
        <p14:creationId xmlns:p14="http://schemas.microsoft.com/office/powerpoint/2010/main" val="15710970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and we’re hiring!</a:t>
            </a:r>
            <a:endParaRPr lang="en-US" dirty="0"/>
          </a:p>
        </p:txBody>
      </p:sp>
      <p:sp>
        <p:nvSpPr>
          <p:cNvPr id="3" name="Content Placeholder 2"/>
          <p:cNvSpPr>
            <a:spLocks noGrp="1"/>
          </p:cNvSpPr>
          <p:nvPr>
            <p:ph idx="1"/>
          </p:nvPr>
        </p:nvSpPr>
        <p:spPr/>
        <p:txBody>
          <a:bodyPr/>
          <a:lstStyle/>
          <a:p>
            <a:r>
              <a:rPr lang="en-US" dirty="0" smtClean="0"/>
              <a:t>http://</a:t>
            </a:r>
            <a:r>
              <a:rPr lang="en-US" dirty="0" err="1" smtClean="0"/>
              <a:t>tinyurl.com</a:t>
            </a:r>
            <a:r>
              <a:rPr lang="en-US" dirty="0" smtClean="0"/>
              <a:t>/uw-a11y-job</a:t>
            </a:r>
            <a:endParaRPr lang="en-US" dirty="0"/>
          </a:p>
        </p:txBody>
      </p:sp>
    </p:spTree>
    <p:extLst>
      <p:ext uri="{BB962C8B-B14F-4D97-AF65-F5344CB8AC3E}">
        <p14:creationId xmlns:p14="http://schemas.microsoft.com/office/powerpoint/2010/main" val="18698814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help spread the word about Universal Design?</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Collaborate with Learning Technologies</a:t>
            </a:r>
          </a:p>
          <a:p>
            <a:pPr marL="914400" lvl="1" indent="-514350"/>
            <a:r>
              <a:rPr lang="en-US" dirty="0" smtClean="0"/>
              <a:t>Inject </a:t>
            </a:r>
            <a:r>
              <a:rPr lang="en-US" dirty="0"/>
              <a:t>accessibility into training materials for faculty and staff </a:t>
            </a:r>
          </a:p>
          <a:p>
            <a:pPr marL="514350" indent="-514350">
              <a:buFont typeface="+mj-lt"/>
              <a:buAutoNum type="arabicPeriod"/>
            </a:pPr>
            <a:r>
              <a:rPr lang="en-US" dirty="0" smtClean="0"/>
              <a:t>Collaborate with all of UW-IT Academic Services </a:t>
            </a:r>
          </a:p>
          <a:p>
            <a:pPr lvl="1"/>
            <a:r>
              <a:rPr lang="en-US" dirty="0" smtClean="0"/>
              <a:t>Inject </a:t>
            </a:r>
            <a:r>
              <a:rPr lang="en-US" dirty="0"/>
              <a:t>accessibility into online help docs (part of a larger standardization effort</a:t>
            </a:r>
            <a:r>
              <a:rPr lang="en-US" dirty="0" smtClean="0"/>
              <a:t>)</a:t>
            </a:r>
          </a:p>
          <a:p>
            <a:pPr marL="514350" indent="-514350">
              <a:buFont typeface="+mj-lt"/>
              <a:buAutoNum type="arabicPeriod"/>
            </a:pPr>
            <a:r>
              <a:rPr lang="en-US" dirty="0" smtClean="0"/>
              <a:t>Through our grant funding: Develop </a:t>
            </a:r>
            <a:r>
              <a:rPr lang="en-US" dirty="0"/>
              <a:t>our own web design and development </a:t>
            </a:r>
            <a:r>
              <a:rPr lang="en-US" dirty="0" smtClean="0"/>
              <a:t>curriculum</a:t>
            </a:r>
            <a:endParaRPr lang="en-US" dirty="0"/>
          </a:p>
        </p:txBody>
      </p:sp>
    </p:spTree>
    <p:extLst>
      <p:ext uri="{BB962C8B-B14F-4D97-AF65-F5344CB8AC3E}">
        <p14:creationId xmlns:p14="http://schemas.microsoft.com/office/powerpoint/2010/main" val="363219539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883178" y="421869"/>
            <a:ext cx="7139343" cy="1143000"/>
          </a:xfrm>
        </p:spPr>
        <p:txBody>
          <a:bodyPr/>
          <a:lstStyle/>
          <a:p>
            <a:r>
              <a:rPr lang="en-US" sz="4000" dirty="0" smtClean="0">
                <a:solidFill>
                  <a:srgbClr val="000000"/>
                </a:solidFill>
                <a:latin typeface="Helvetica" charset="0"/>
                <a:ea typeface="ヒラギノ角ゴ Pro W3" charset="0"/>
                <a:cs typeface="ヒラギノ角ゴ Pro W3" charset="0"/>
              </a:rPr>
              <a:t>Inject accessibility into training materials for faculty and staff</a:t>
            </a:r>
            <a:endParaRPr lang="en-US" sz="4000" dirty="0">
              <a:solidFill>
                <a:srgbClr val="000000"/>
              </a:solidFill>
              <a:latin typeface="Arial" charset="0"/>
              <a:ea typeface="ヒラギノ角ゴ Pro W3" charset="0"/>
              <a:cs typeface="ヒラギノ角ゴ Pro W3" charset="0"/>
            </a:endParaRPr>
          </a:p>
        </p:txBody>
      </p:sp>
      <p:sp>
        <p:nvSpPr>
          <p:cNvPr id="4" name="Content Placeholder 3"/>
          <p:cNvSpPr>
            <a:spLocks noGrp="1"/>
          </p:cNvSpPr>
          <p:nvPr>
            <p:ph idx="1"/>
          </p:nvPr>
        </p:nvSpPr>
        <p:spPr>
          <a:xfrm>
            <a:off x="685800" y="1981200"/>
            <a:ext cx="8458200" cy="4114800"/>
          </a:xfrm>
        </p:spPr>
        <p:txBody>
          <a:bodyPr/>
          <a:lstStyle/>
          <a:p>
            <a:r>
              <a:rPr lang="en-US" dirty="0" smtClean="0"/>
              <a:t>UW-IT Learning Technologies </a:t>
            </a:r>
          </a:p>
          <a:p>
            <a:pPr lvl="1"/>
            <a:r>
              <a:rPr lang="en-US" dirty="0" smtClean="0"/>
              <a:t>Computing workshops</a:t>
            </a:r>
          </a:p>
          <a:p>
            <a:pPr lvl="2"/>
            <a:r>
              <a:rPr lang="en-US" dirty="0" smtClean="0"/>
              <a:t>Canvas LMS</a:t>
            </a:r>
          </a:p>
          <a:p>
            <a:pPr lvl="2"/>
            <a:r>
              <a:rPr lang="en-US" dirty="0" smtClean="0"/>
              <a:t>Catalyst Web Tools</a:t>
            </a:r>
          </a:p>
          <a:p>
            <a:pPr lvl="2"/>
            <a:r>
              <a:rPr lang="en-US" dirty="0" err="1" smtClean="0"/>
              <a:t>Tegrity</a:t>
            </a:r>
            <a:r>
              <a:rPr lang="en-US" dirty="0" smtClean="0"/>
              <a:t> Lecture Capture</a:t>
            </a:r>
          </a:p>
          <a:p>
            <a:pPr lvl="2"/>
            <a:r>
              <a:rPr lang="en-US" dirty="0" smtClean="0"/>
              <a:t>Google Apps</a:t>
            </a:r>
          </a:p>
          <a:p>
            <a:pPr lvl="1"/>
            <a:r>
              <a:rPr lang="en-US" dirty="0" smtClean="0"/>
              <a:t>Faculty Fellows Program</a:t>
            </a:r>
          </a:p>
          <a:p>
            <a:pPr lvl="2"/>
            <a:r>
              <a:rPr lang="en-US" dirty="0" smtClean="0"/>
              <a:t>New faculty orientation </a:t>
            </a:r>
          </a:p>
          <a:p>
            <a:pPr lvl="2"/>
            <a:r>
              <a:rPr lang="en-US" dirty="0" smtClean="0"/>
              <a:t>One-week intensive program including teaching strategies and education technologies</a:t>
            </a:r>
          </a:p>
          <a:p>
            <a:pPr lvl="2"/>
            <a:endParaRPr lang="en-US" dirty="0" smtClean="0"/>
          </a:p>
          <a:p>
            <a:pPr lvl="2"/>
            <a:endParaRPr lang="en-US" dirty="0"/>
          </a:p>
          <a:p>
            <a:pPr lvl="1"/>
            <a:endParaRPr lang="en-US" dirty="0" smtClean="0"/>
          </a:p>
        </p:txBody>
      </p:sp>
      <p:pic>
        <p:nvPicPr>
          <p:cNvPr id="5" name="Picture 4" descr="red-numb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39"/>
            <a:ext cx="2009905" cy="1607924"/>
          </a:xfrm>
          <a:prstGeom prst="rect">
            <a:avLst/>
          </a:prstGeom>
        </p:spPr>
      </p:pic>
    </p:spTree>
    <p:extLst>
      <p:ext uri="{BB962C8B-B14F-4D97-AF65-F5344CB8AC3E}">
        <p14:creationId xmlns:p14="http://schemas.microsoft.com/office/powerpoint/2010/main" val="2752743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612348" y="267249"/>
            <a:ext cx="6845852" cy="1143000"/>
          </a:xfrm>
        </p:spPr>
        <p:txBody>
          <a:bodyPr/>
          <a:lstStyle/>
          <a:p>
            <a:r>
              <a:rPr lang="en-US" sz="4000" dirty="0" smtClean="0">
                <a:solidFill>
                  <a:srgbClr val="000000"/>
                </a:solidFill>
                <a:latin typeface="Helvetica" charset="0"/>
                <a:ea typeface="ヒラギノ角ゴ Pro W3" charset="0"/>
                <a:cs typeface="ヒラギノ角ゴ Pro W3" charset="0"/>
              </a:rPr>
              <a:t>Inject accessibility into online tutorials and help docs</a:t>
            </a:r>
            <a:endParaRPr lang="en-US" sz="4000" dirty="0">
              <a:solidFill>
                <a:srgbClr val="000000"/>
              </a:solidFill>
              <a:latin typeface="Arial" charset="0"/>
              <a:ea typeface="ヒラギノ角ゴ Pro W3" charset="0"/>
              <a:cs typeface="ヒラギノ角ゴ Pro W3" charset="0"/>
            </a:endParaRPr>
          </a:p>
        </p:txBody>
      </p:sp>
      <p:sp>
        <p:nvSpPr>
          <p:cNvPr id="4" name="Content Placeholder 3"/>
          <p:cNvSpPr>
            <a:spLocks noGrp="1"/>
          </p:cNvSpPr>
          <p:nvPr>
            <p:ph idx="1"/>
          </p:nvPr>
        </p:nvSpPr>
        <p:spPr>
          <a:xfrm>
            <a:off x="685800" y="1649910"/>
            <a:ext cx="7772400" cy="4114800"/>
          </a:xfrm>
        </p:spPr>
        <p:txBody>
          <a:bodyPr/>
          <a:lstStyle/>
          <a:p>
            <a:r>
              <a:rPr lang="en-US" dirty="0" smtClean="0"/>
              <a:t>Academic Services External Document Review Task Force </a:t>
            </a:r>
          </a:p>
          <a:p>
            <a:pPr lvl="1"/>
            <a:r>
              <a:rPr lang="en-US" dirty="0" smtClean="0"/>
              <a:t>Learning Technologies, Instructional Technology Support and Training </a:t>
            </a:r>
          </a:p>
          <a:p>
            <a:pPr lvl="1"/>
            <a:r>
              <a:rPr lang="en-US" dirty="0" smtClean="0"/>
              <a:t>Academic and Collaborative Applications</a:t>
            </a:r>
          </a:p>
          <a:p>
            <a:pPr lvl="1"/>
            <a:r>
              <a:rPr lang="en-US" dirty="0" smtClean="0"/>
              <a:t>Classroom Support Services </a:t>
            </a:r>
          </a:p>
          <a:p>
            <a:pPr lvl="1"/>
            <a:r>
              <a:rPr lang="en-US" dirty="0" smtClean="0"/>
              <a:t>Student Program (</a:t>
            </a:r>
            <a:r>
              <a:rPr lang="en-US" dirty="0" err="1" smtClean="0"/>
              <a:t>Kuali</a:t>
            </a:r>
            <a:r>
              <a:rPr lang="en-US" dirty="0" smtClean="0"/>
              <a:t> Student)</a:t>
            </a:r>
          </a:p>
          <a:p>
            <a:pPr lvl="1"/>
            <a:r>
              <a:rPr lang="en-US" dirty="0" smtClean="0"/>
              <a:t>Communications</a:t>
            </a:r>
          </a:p>
          <a:p>
            <a:pPr lvl="1"/>
            <a:r>
              <a:rPr lang="en-US" dirty="0" smtClean="0"/>
              <a:t>Accessible Technology Services</a:t>
            </a:r>
          </a:p>
        </p:txBody>
      </p:sp>
      <p:pic>
        <p:nvPicPr>
          <p:cNvPr id="5" name="Picture 4" descr="red-numb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44" y="41986"/>
            <a:ext cx="2009905" cy="1607924"/>
          </a:xfrm>
          <a:prstGeom prst="rect">
            <a:avLst/>
          </a:prstGeom>
        </p:spPr>
      </p:pic>
    </p:spTree>
    <p:extLst>
      <p:ext uri="{BB962C8B-B14F-4D97-AF65-F5344CB8AC3E}">
        <p14:creationId xmlns:p14="http://schemas.microsoft.com/office/powerpoint/2010/main" val="1803191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Statement</a:t>
            </a:r>
            <a:endParaRPr lang="en-US" dirty="0"/>
          </a:p>
        </p:txBody>
      </p:sp>
      <p:sp>
        <p:nvSpPr>
          <p:cNvPr id="3" name="Content Placeholder 2"/>
          <p:cNvSpPr>
            <a:spLocks noGrp="1"/>
          </p:cNvSpPr>
          <p:nvPr>
            <p:ph idx="1"/>
          </p:nvPr>
        </p:nvSpPr>
        <p:spPr/>
        <p:txBody>
          <a:bodyPr/>
          <a:lstStyle/>
          <a:p>
            <a:pPr marL="0" indent="0">
              <a:buNone/>
            </a:pPr>
            <a:r>
              <a:rPr lang="en-US" sz="2000" dirty="0"/>
              <a:t>All groups within Academic Services (AS) have web content. The goal of this project is to inventory, review, and support improvements to external-facing documentation of Academic Services, including website content. The activities of the task force should result in improvements to the collection of materials as a whole, making help easier to find for our users and more useful once they find it and the collection of teaching and learning materials more complete, cohesive, and consistent. The task force will also make recommendations to the project sponsor </a:t>
            </a:r>
            <a:r>
              <a:rPr lang="en-US" sz="2000" dirty="0" smtClean="0"/>
              <a:t>[Associate Vice Provost for Academic Technologies] regarding </a:t>
            </a:r>
            <a:r>
              <a:rPr lang="en-US" sz="2000" dirty="0"/>
              <a:t>ongoing work in these areas.</a:t>
            </a:r>
          </a:p>
        </p:txBody>
      </p:sp>
    </p:spTree>
    <p:extLst>
      <p:ext uri="{BB962C8B-B14F-4D97-AF65-F5344CB8AC3E}">
        <p14:creationId xmlns:p14="http://schemas.microsoft.com/office/powerpoint/2010/main" val="1352286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741228" y="609600"/>
            <a:ext cx="6945572" cy="1143000"/>
          </a:xfrm>
        </p:spPr>
        <p:txBody>
          <a:bodyPr/>
          <a:lstStyle/>
          <a:p>
            <a:r>
              <a:rPr lang="en-US" sz="4000" dirty="0">
                <a:solidFill>
                  <a:srgbClr val="000000"/>
                </a:solidFill>
                <a:latin typeface="Helvetica" charset="0"/>
                <a:ea typeface="ヒラギノ角ゴ Pro W3" charset="0"/>
                <a:cs typeface="ヒラギノ角ゴ Pro W3" charset="0"/>
              </a:rPr>
              <a:t>Web Design &amp; Development I Course Curriculum</a:t>
            </a:r>
            <a:endParaRPr lang="en-US" sz="4000" dirty="0">
              <a:solidFill>
                <a:srgbClr val="000000"/>
              </a:solidFill>
              <a:latin typeface="Arial" charset="0"/>
              <a:ea typeface="ヒラギノ角ゴ Pro W3" charset="0"/>
              <a:cs typeface="ヒラギノ角ゴ Pro W3" charset="0"/>
            </a:endParaRPr>
          </a:p>
        </p:txBody>
      </p:sp>
      <p:pic>
        <p:nvPicPr>
          <p:cNvPr id="23554" name="Picture 3" descr="Screen shot from the Web Design &amp; Development I curriculu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4770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p:cNvSpPr txBox="1">
            <a:spLocks noChangeArrowheads="1"/>
          </p:cNvSpPr>
          <p:nvPr/>
        </p:nvSpPr>
        <p:spPr bwMode="auto">
          <a:xfrm>
            <a:off x="533400" y="601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a:r>
              <a:rPr lang="en-US">
                <a:hlinkClick r:id="rId3"/>
              </a:rPr>
              <a:t>http://uw.edu/accesscomputing/webd2</a:t>
            </a:r>
            <a:endParaRPr lang="en-US"/>
          </a:p>
        </p:txBody>
      </p:sp>
      <p:pic>
        <p:nvPicPr>
          <p:cNvPr id="6" name="Picture 5" descr="red-numbe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28" y="160592"/>
            <a:ext cx="1561836" cy="124946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609600"/>
            <a:ext cx="9144000" cy="1143000"/>
          </a:xfrm>
        </p:spPr>
        <p:txBody>
          <a:bodyPr/>
          <a:lstStyle/>
          <a:p>
            <a:r>
              <a:rPr lang="en-US">
                <a:latin typeface="Arial" charset="0"/>
                <a:ea typeface="ヒラギノ角ゴ Pro W3" charset="0"/>
                <a:cs typeface="ヒラギノ角ゴ Pro W3" charset="0"/>
              </a:rPr>
              <a:t>Teaching Respect for Diversity while Teaching Coding</a:t>
            </a:r>
          </a:p>
        </p:txBody>
      </p:sp>
      <p:sp>
        <p:nvSpPr>
          <p:cNvPr id="22530" name="Content Placeholder 2"/>
          <p:cNvSpPr>
            <a:spLocks noGrp="1"/>
          </p:cNvSpPr>
          <p:nvPr>
            <p:ph idx="1"/>
          </p:nvPr>
        </p:nvSpPr>
        <p:spPr/>
        <p:txBody>
          <a:bodyPr/>
          <a:lstStyle/>
          <a:p>
            <a:r>
              <a:rPr lang="en-US" dirty="0" smtClean="0">
                <a:latin typeface="Arial" charset="0"/>
                <a:ea typeface="ヒラギノ角ゴ Pro W3" charset="0"/>
                <a:cs typeface="ヒラギノ角ゴ Pro W3" charset="0"/>
              </a:rPr>
              <a:t>Technology diversity provides </a:t>
            </a:r>
            <a:r>
              <a:rPr lang="en-US" dirty="0">
                <a:latin typeface="Arial" charset="0"/>
                <a:ea typeface="ヒラギノ角ゴ Pro W3" charset="0"/>
                <a:cs typeface="ヒラギノ角ゴ Pro W3" charset="0"/>
              </a:rPr>
              <a:t>technology teachers with a great opportunity! </a:t>
            </a:r>
          </a:p>
          <a:p>
            <a:r>
              <a:rPr lang="en-US" dirty="0">
                <a:latin typeface="Arial" charset="0"/>
                <a:ea typeface="ヒラギノ角ゴ Pro W3" charset="0"/>
                <a:cs typeface="ヒラギノ角ゴ Pro W3" charset="0"/>
              </a:rPr>
              <a:t>There is no technology without </a:t>
            </a:r>
            <a:r>
              <a:rPr lang="en-US" i="1" dirty="0">
                <a:latin typeface="Arial" charset="0"/>
                <a:ea typeface="ヒラギノ角ゴ Pro W3" charset="0"/>
                <a:cs typeface="ヒラギノ角ゴ Pro W3" charset="0"/>
              </a:rPr>
              <a:t>users</a:t>
            </a:r>
            <a:endParaRPr lang="en-US" u="sng" dirty="0">
              <a:latin typeface="Arial" charset="0"/>
              <a:ea typeface="ヒラギノ角ゴ Pro W3" charset="0"/>
              <a:cs typeface="ヒラギノ角ゴ Pro W3" charset="0"/>
            </a:endParaRPr>
          </a:p>
          <a:p>
            <a:r>
              <a:rPr lang="en-US" dirty="0">
                <a:latin typeface="Arial" charset="0"/>
                <a:ea typeface="ヒラギノ角ゴ Pro W3" charset="0"/>
                <a:cs typeface="ヒラギノ角ゴ Pro W3" charset="0"/>
              </a:rPr>
              <a:t>Each user is different </a:t>
            </a:r>
          </a:p>
          <a:p>
            <a:r>
              <a:rPr lang="en-US" dirty="0">
                <a:latin typeface="Arial" charset="0"/>
                <a:ea typeface="ヒラギノ角ゴ Pro W3" charset="0"/>
                <a:cs typeface="ヒラギノ角ゴ Pro W3" charset="0"/>
              </a:rPr>
              <a:t>When learning to code, students should actively consider their </a:t>
            </a:r>
            <a:r>
              <a:rPr lang="en-US" i="1" dirty="0">
                <a:latin typeface="Arial" charset="0"/>
                <a:ea typeface="ヒラギノ角ゴ Pro W3" charset="0"/>
                <a:cs typeface="ヒラギノ角ゴ Pro W3" charset="0"/>
              </a:rPr>
              <a:t>users</a:t>
            </a:r>
            <a:r>
              <a:rPr lang="en-US" dirty="0">
                <a:latin typeface="Arial" charset="0"/>
                <a:ea typeface="ヒラギノ角ゴ Pro W3" charset="0"/>
                <a:cs typeface="ヒラギノ角ゴ Pro W3" charset="0"/>
              </a:rPr>
              <a:t>, including user differences</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14400" y="381000"/>
            <a:ext cx="7772400" cy="1143000"/>
          </a:xfrm>
        </p:spPr>
        <p:txBody>
          <a:bodyPr/>
          <a:lstStyle/>
          <a:p>
            <a:r>
              <a:rPr lang="en-US" sz="4000" dirty="0" smtClean="0">
                <a:solidFill>
                  <a:srgbClr val="000000"/>
                </a:solidFill>
                <a:latin typeface="Arial" charset="0"/>
                <a:ea typeface="ヒラギノ角ゴ Pro W3" charset="0"/>
                <a:cs typeface="ヒラギノ角ゴ Pro W3" charset="0"/>
              </a:rPr>
              <a:t>Curriculum Features</a:t>
            </a:r>
            <a:endParaRPr lang="en-US" sz="4000" dirty="0">
              <a:solidFill>
                <a:srgbClr val="000000"/>
              </a:solidFill>
              <a:latin typeface="Arial" charset="0"/>
              <a:ea typeface="ヒラギノ角ゴ Pro W3" charset="0"/>
              <a:cs typeface="ヒラギノ角ゴ Pro W3" charset="0"/>
            </a:endParaRPr>
          </a:p>
        </p:txBody>
      </p:sp>
      <p:sp>
        <p:nvSpPr>
          <p:cNvPr id="24578" name="Content Placeholder 2"/>
          <p:cNvSpPr>
            <a:spLocks noGrp="1"/>
          </p:cNvSpPr>
          <p:nvPr>
            <p:ph idx="1"/>
          </p:nvPr>
        </p:nvSpPr>
        <p:spPr>
          <a:xfrm>
            <a:off x="381000" y="1524000"/>
            <a:ext cx="8229600" cy="4114800"/>
          </a:xfrm>
        </p:spPr>
        <p:txBody>
          <a:bodyPr/>
          <a:lstStyle/>
          <a:p>
            <a:r>
              <a:rPr lang="en-US">
                <a:latin typeface="Arial" charset="0"/>
                <a:ea typeface="ヒラギノ角ゴ Pro W3" charset="0"/>
                <a:cs typeface="ヒラギノ角ゴ Pro W3" charset="0"/>
              </a:rPr>
              <a:t>Teaches standards-based and accessible web design </a:t>
            </a:r>
          </a:p>
          <a:p>
            <a:r>
              <a:rPr lang="en-US">
                <a:latin typeface="Arial" charset="0"/>
                <a:ea typeface="ヒラギノ角ゴ Pro W3" charset="0"/>
                <a:cs typeface="ヒラギノ角ゴ Pro W3" charset="0"/>
              </a:rPr>
              <a:t>Is platform and vendor-neutral (teaches concepts, not specific tools)</a:t>
            </a:r>
          </a:p>
          <a:p>
            <a:r>
              <a:rPr lang="en-US">
                <a:latin typeface="Arial" charset="0"/>
                <a:ea typeface="ヒラギノ角ゴ Pro W3" charset="0"/>
                <a:cs typeface="ヒラギノ角ゴ Pro W3" charset="0"/>
              </a:rPr>
              <a:t>Standards-based, accessible design is taught early as a core design principle, and reinforced throughout the course</a:t>
            </a:r>
          </a:p>
          <a:p>
            <a:r>
              <a:rPr lang="en-US">
                <a:latin typeface="Arial" charset="0"/>
                <a:ea typeface="ヒラギノ角ゴ Pro W3" charset="0"/>
                <a:cs typeface="ヒラギノ角ゴ Pro W3" charset="0"/>
              </a:rPr>
              <a:t>For assignments students must use valid code &amp; conform to accessibility standards</a:t>
            </a:r>
          </a:p>
          <a:p>
            <a:endParaRPr lang="en-US">
              <a:latin typeface="Arial" charset="0"/>
              <a:ea typeface="ヒラギノ角ゴ Pro W3" charset="0"/>
              <a:cs typeface="ヒラギノ角ゴ Pro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cs typeface="+mj-cs"/>
              </a:rPr>
              <a:t>Second, let</a:t>
            </a:r>
            <a:r>
              <a:rPr lang="en-US" dirty="0" smtClean="0">
                <a:latin typeface="Arial"/>
                <a:cs typeface="+mj-cs"/>
              </a:rPr>
              <a:t>’</a:t>
            </a:r>
            <a:r>
              <a:rPr lang="en-US" dirty="0" smtClean="0">
                <a:cs typeface="+mj-cs"/>
              </a:rPr>
              <a:t>s clarify again…</a:t>
            </a:r>
          </a:p>
        </p:txBody>
      </p:sp>
      <p:sp>
        <p:nvSpPr>
          <p:cNvPr id="29699" name="Rectangle 3"/>
          <p:cNvSpPr>
            <a:spLocks noGrp="1" noChangeArrowheads="1"/>
          </p:cNvSpPr>
          <p:nvPr>
            <p:ph type="body" idx="1"/>
          </p:nvPr>
        </p:nvSpPr>
        <p:spPr/>
        <p:txBody>
          <a:bodyPr/>
          <a:lstStyle/>
          <a:p>
            <a:pPr eaLnBrk="1" hangingPunct="1">
              <a:defRPr/>
            </a:pPr>
            <a:r>
              <a:rPr lang="en-US" smtClean="0">
                <a:cs typeface="+mn-cs"/>
              </a:rPr>
              <a:t>Accessible course content ≠</a:t>
            </a:r>
            <a:br>
              <a:rPr lang="en-US" smtClean="0">
                <a:cs typeface="+mn-cs"/>
              </a:rPr>
            </a:br>
            <a:r>
              <a:rPr lang="en-US" smtClean="0">
                <a:cs typeface="+mn-cs"/>
              </a:rPr>
              <a:t>teaching about accessibility</a:t>
            </a:r>
          </a:p>
          <a:p>
            <a:pPr eaLnBrk="1" hangingPunct="1">
              <a:defRPr/>
            </a:pPr>
            <a:r>
              <a:rPr lang="en-US" smtClean="0">
                <a:cs typeface="+mn-cs"/>
              </a:rPr>
              <a:t>US law requires accessible course content</a:t>
            </a:r>
          </a:p>
          <a:p>
            <a:pPr lvl="1" eaLnBrk="1" hangingPunct="1">
              <a:defRPr/>
            </a:pPr>
            <a:r>
              <a:rPr lang="en-US" smtClean="0"/>
              <a:t>It’s a civil rights issue	</a:t>
            </a:r>
          </a:p>
          <a:p>
            <a:pPr lvl="1" eaLnBrk="1" hangingPunct="1">
              <a:defRPr/>
            </a:pPr>
            <a:r>
              <a:rPr lang="en-US" smtClean="0"/>
              <a:t>Professors cannot choose to have an inaccessible course or inaccessible materials</a:t>
            </a:r>
          </a:p>
          <a:p>
            <a:pPr eaLnBrk="1" hangingPunct="1">
              <a:defRPr/>
            </a:pPr>
            <a:r>
              <a:rPr lang="en-US" smtClean="0">
                <a:cs typeface="+mn-cs"/>
              </a:rPr>
              <a:t>But professors CAN choose to not cover accessibility as a teaching topic (of course, we want to encourage coverage of the topic)</a:t>
            </a:r>
          </a:p>
          <a:p>
            <a:pPr eaLnBrk="1" hangingPunct="1">
              <a:defRPr/>
            </a:pP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14400" y="381000"/>
            <a:ext cx="7772400" cy="1143000"/>
          </a:xfrm>
        </p:spPr>
        <p:txBody>
          <a:bodyPr/>
          <a:lstStyle/>
          <a:p>
            <a:r>
              <a:rPr lang="en-US" sz="4000" dirty="0" smtClean="0">
                <a:solidFill>
                  <a:srgbClr val="000000"/>
                </a:solidFill>
                <a:latin typeface="Arial" charset="0"/>
                <a:ea typeface="ヒラギノ角ゴ Pro W3" charset="0"/>
                <a:cs typeface="ヒラギノ角ゴ Pro W3" charset="0"/>
              </a:rPr>
              <a:t>Course Outline</a:t>
            </a:r>
            <a:endParaRPr lang="en-US" sz="4000" dirty="0">
              <a:solidFill>
                <a:srgbClr val="000000"/>
              </a:solidFill>
              <a:latin typeface="Arial" charset="0"/>
              <a:ea typeface="ヒラギノ角ゴ Pro W3" charset="0"/>
              <a:cs typeface="ヒラギノ角ゴ Pro W3" charset="0"/>
            </a:endParaRPr>
          </a:p>
        </p:txBody>
      </p:sp>
      <p:sp>
        <p:nvSpPr>
          <p:cNvPr id="24578" name="Content Placeholder 2"/>
          <p:cNvSpPr>
            <a:spLocks noGrp="1"/>
          </p:cNvSpPr>
          <p:nvPr>
            <p:ph idx="1"/>
          </p:nvPr>
        </p:nvSpPr>
        <p:spPr>
          <a:xfrm>
            <a:off x="380999" y="1524000"/>
            <a:ext cx="8540225" cy="4764314"/>
          </a:xfrm>
        </p:spPr>
        <p:txBody>
          <a:bodyPr/>
          <a:lstStyle/>
          <a:p>
            <a:pPr marL="514350" indent="-514350">
              <a:buFont typeface="+mj-lt"/>
              <a:buAutoNum type="arabicPeriod"/>
            </a:pPr>
            <a:r>
              <a:rPr lang="en-US" dirty="0" smtClean="0">
                <a:latin typeface="Arial" charset="0"/>
                <a:ea typeface="ヒラギノ角ゴ Pro W3" charset="0"/>
                <a:cs typeface="ヒラギノ角ゴ Pro W3" charset="0"/>
              </a:rPr>
              <a:t>Designing and Planning Web Pages </a:t>
            </a:r>
            <a:endParaRPr lang="en-US" dirty="0" smtClean="0">
              <a:latin typeface="Arial" charset="0"/>
              <a:ea typeface="ヒラギノ角ゴ Pro W3" charset="0"/>
            </a:endParaRPr>
          </a:p>
          <a:p>
            <a:pPr marL="514350" indent="-514350">
              <a:buFont typeface="+mj-lt"/>
              <a:buAutoNum type="arabicPeriod"/>
            </a:pPr>
            <a:r>
              <a:rPr lang="en-US" dirty="0" smtClean="0">
                <a:latin typeface="Arial" charset="0"/>
                <a:ea typeface="ヒラギノ角ゴ Pro W3" charset="0"/>
                <a:cs typeface="ヒラギノ角ゴ Pro W3" charset="0"/>
              </a:rPr>
              <a:t>Creating Content and Stru</a:t>
            </a:r>
            <a:r>
              <a:rPr lang="en-US" dirty="0" smtClean="0">
                <a:latin typeface="Arial" charset="0"/>
                <a:ea typeface="ヒラギノ角ゴ Pro W3" charset="0"/>
              </a:rPr>
              <a:t>cture with HTML</a:t>
            </a:r>
          </a:p>
          <a:p>
            <a:pPr marL="514350" indent="-514350">
              <a:buFont typeface="+mj-lt"/>
              <a:buAutoNum type="arabicPeriod"/>
            </a:pPr>
            <a:r>
              <a:rPr lang="en-US" dirty="0" smtClean="0">
                <a:latin typeface="Arial" charset="0"/>
                <a:ea typeface="ヒラギノ角ゴ Pro W3" charset="0"/>
                <a:cs typeface="ヒラギノ角ゴ Pro W3" charset="0"/>
              </a:rPr>
              <a:t>Formatting Web Pages with Style Sheets</a:t>
            </a:r>
          </a:p>
          <a:p>
            <a:pPr marL="514350" indent="-514350">
              <a:buFont typeface="+mj-lt"/>
              <a:buAutoNum type="arabicPeriod"/>
            </a:pPr>
            <a:r>
              <a:rPr lang="en-US" dirty="0" smtClean="0">
                <a:latin typeface="Arial" charset="0"/>
                <a:ea typeface="ヒラギノ角ゴ Pro W3" charset="0"/>
              </a:rPr>
              <a:t>Graphics</a:t>
            </a:r>
          </a:p>
          <a:p>
            <a:pPr marL="514350" indent="-514350">
              <a:buFont typeface="+mj-lt"/>
              <a:buAutoNum type="arabicPeriod"/>
            </a:pPr>
            <a:r>
              <a:rPr lang="en-US" dirty="0" smtClean="0">
                <a:latin typeface="Arial" charset="0"/>
                <a:ea typeface="ヒラギノ角ゴ Pro W3" charset="0"/>
                <a:cs typeface="ヒラギノ角ゴ Pro W3" charset="0"/>
              </a:rPr>
              <a:t>Scripting</a:t>
            </a:r>
          </a:p>
          <a:p>
            <a:pPr marL="514350" indent="-514350">
              <a:buFont typeface="+mj-lt"/>
              <a:buAutoNum type="arabicPeriod"/>
            </a:pPr>
            <a:r>
              <a:rPr lang="en-US" dirty="0" smtClean="0">
                <a:latin typeface="Arial" charset="0"/>
                <a:ea typeface="ヒラギノ角ゴ Pro W3" charset="0"/>
              </a:rPr>
              <a:t>Quality Control</a:t>
            </a:r>
          </a:p>
          <a:p>
            <a:pPr marL="514350" indent="-514350">
              <a:buFont typeface="+mj-lt"/>
              <a:buAutoNum type="arabicPeriod"/>
            </a:pPr>
            <a:r>
              <a:rPr lang="en-US" dirty="0" smtClean="0">
                <a:latin typeface="Arial" charset="0"/>
                <a:ea typeface="ヒラギノ角ゴ Pro W3" charset="0"/>
              </a:rPr>
              <a:t>Website Management and Authoring Tools</a:t>
            </a:r>
          </a:p>
          <a:p>
            <a:pPr marL="514350" indent="-514350">
              <a:buFont typeface="+mj-lt"/>
              <a:buAutoNum type="arabicPeriod"/>
            </a:pPr>
            <a:r>
              <a:rPr lang="en-US" dirty="0" smtClean="0">
                <a:latin typeface="Arial" charset="0"/>
                <a:ea typeface="ヒラギノ角ゴ Pro W3" charset="0"/>
              </a:rPr>
              <a:t>Client Website</a:t>
            </a:r>
          </a:p>
          <a:p>
            <a:pPr marL="514350" indent="-514350">
              <a:buFont typeface="+mj-lt"/>
              <a:buAutoNum type="arabicPeriod"/>
            </a:pPr>
            <a:endParaRPr lang="en-US" dirty="0" smtClean="0">
              <a:latin typeface="Arial" charset="0"/>
              <a:ea typeface="ヒラギノ角ゴ Pro W3" charset="0"/>
              <a:cs typeface="ヒラギノ角ゴ Pro W3" charset="0"/>
            </a:endParaRPr>
          </a:p>
          <a:p>
            <a:pPr marL="514350" indent="-514350">
              <a:buFont typeface="+mj-lt"/>
              <a:buAutoNum type="arabicPeriod"/>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270338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Arial" charset="0"/>
                <a:ea typeface="ヒラギノ角ゴ Pro W3" charset="0"/>
                <a:cs typeface="ヒラギノ角ゴ Pro W3" charset="0"/>
              </a:rPr>
              <a:t>Not Just a Curriculum, </a:t>
            </a:r>
            <a:br>
              <a:rPr lang="en-US">
                <a:latin typeface="Arial" charset="0"/>
                <a:ea typeface="ヒラギノ角ゴ Pro W3" charset="0"/>
                <a:cs typeface="ヒラギノ角ゴ Pro W3" charset="0"/>
              </a:rPr>
            </a:br>
            <a:r>
              <a:rPr lang="en-US">
                <a:latin typeface="Arial" charset="0"/>
                <a:ea typeface="ヒラギノ角ゴ Pro W3" charset="0"/>
                <a:cs typeface="ヒラギノ角ゴ Pro W3" charset="0"/>
              </a:rPr>
              <a:t>A Community</a:t>
            </a:r>
          </a:p>
        </p:txBody>
      </p:sp>
      <p:sp>
        <p:nvSpPr>
          <p:cNvPr id="54274" name="Content Placeholder 2"/>
          <p:cNvSpPr>
            <a:spLocks noGrp="1"/>
          </p:cNvSpPr>
          <p:nvPr>
            <p:ph idx="1"/>
          </p:nvPr>
        </p:nvSpPr>
        <p:spPr>
          <a:xfrm>
            <a:off x="685799" y="1981200"/>
            <a:ext cx="8061303" cy="4114800"/>
          </a:xfrm>
        </p:spPr>
        <p:txBody>
          <a:bodyPr/>
          <a:lstStyle/>
          <a:p>
            <a:r>
              <a:rPr lang="en-US" dirty="0" smtClean="0">
                <a:latin typeface="Arial" charset="0"/>
                <a:ea typeface="ヒラギノ角ゴ Pro W3" charset="0"/>
              </a:rPr>
              <a:t>Over</a:t>
            </a:r>
            <a:r>
              <a:rPr lang="en-US" dirty="0" smtClean="0">
                <a:latin typeface="Arial" charset="0"/>
                <a:ea typeface="ヒラギノ角ゴ Pro W3" charset="0"/>
                <a:cs typeface="ヒラギノ角ゴ Pro W3" charset="0"/>
              </a:rPr>
              <a:t> </a:t>
            </a:r>
            <a:r>
              <a:rPr lang="en-US" dirty="0">
                <a:latin typeface="Arial" charset="0"/>
                <a:ea typeface="ヒラギノ角ゴ Pro W3" charset="0"/>
                <a:cs typeface="ヒラギノ角ゴ Pro W3" charset="0"/>
              </a:rPr>
              <a:t>4000 registered teachers worldwide </a:t>
            </a:r>
          </a:p>
          <a:p>
            <a:r>
              <a:rPr lang="en-US" dirty="0">
                <a:latin typeface="Arial" charset="0"/>
                <a:ea typeface="ヒラギノ角ゴ Pro W3" charset="0"/>
                <a:cs typeface="ヒラギノ角ゴ Pro W3" charset="0"/>
              </a:rPr>
              <a:t>Discussion list with </a:t>
            </a:r>
            <a:r>
              <a:rPr lang="en-US" dirty="0" smtClean="0">
                <a:latin typeface="Arial" charset="0"/>
                <a:ea typeface="ヒラギノ角ゴ Pro W3" charset="0"/>
                <a:cs typeface="ヒラギノ角ゴ Pro W3" charset="0"/>
              </a:rPr>
              <a:t>400+ subscribers</a:t>
            </a:r>
            <a:endParaRPr lang="en-US" dirty="0">
              <a:latin typeface="Arial" charset="0"/>
              <a:ea typeface="ヒラギノ角ゴ Pro W3" charset="0"/>
              <a:cs typeface="ヒラギノ角ゴ Pro W3" charset="0"/>
            </a:endParaRPr>
          </a:p>
          <a:p>
            <a:r>
              <a:rPr lang="en-US" dirty="0" smtClean="0">
                <a:latin typeface="Arial" charset="0"/>
                <a:ea typeface="ヒラギノ角ゴ Pro W3" charset="0"/>
                <a:cs typeface="ヒラギノ角ゴ Pro W3" charset="0"/>
              </a:rPr>
              <a:t>Students </a:t>
            </a:r>
            <a:r>
              <a:rPr lang="en-US" i="1" dirty="0" smtClean="0">
                <a:latin typeface="Arial" charset="0"/>
                <a:ea typeface="ヒラギノ角ゴ Pro W3" charset="0"/>
                <a:cs typeface="ヒラギノ角ゴ Pro W3" charset="0"/>
              </a:rPr>
              <a:t>and</a:t>
            </a:r>
            <a:r>
              <a:rPr lang="en-US" dirty="0" smtClean="0">
                <a:latin typeface="Arial" charset="0"/>
                <a:ea typeface="ヒラギノ角ゴ Pro W3" charset="0"/>
                <a:cs typeface="ヒラギノ角ゴ Pro W3" charset="0"/>
              </a:rPr>
              <a:t> teachers are learning about standards-based, accessible web design and development</a:t>
            </a:r>
            <a:endParaRPr lang="en-US" dirty="0">
              <a:latin typeface="Arial" charset="0"/>
              <a:ea typeface="ヒラギノ角ゴ Pro W3" charset="0"/>
              <a:cs typeface="ヒラギノ角ゴ Pro W3"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World map with markers placed in the US, India, Canada, Australia, Phillipines, Nigeria, Uganda, South Africa, Sri Lanka, and Pakista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28700"/>
            <a:ext cx="810736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itle 4"/>
          <p:cNvSpPr>
            <a:spLocks noGrp="1"/>
          </p:cNvSpPr>
          <p:nvPr>
            <p:ph type="title"/>
          </p:nvPr>
        </p:nvSpPr>
        <p:spPr>
          <a:xfrm>
            <a:off x="0" y="0"/>
            <a:ext cx="9144000" cy="1143000"/>
          </a:xfrm>
        </p:spPr>
        <p:txBody>
          <a:bodyPr/>
          <a:lstStyle/>
          <a:p>
            <a:r>
              <a:rPr lang="en-US">
                <a:latin typeface="Arial" charset="0"/>
                <a:ea typeface="ヒラギノ角ゴ Pro W3" charset="0"/>
                <a:cs typeface="ヒラギノ角ゴ Pro W3" charset="0"/>
              </a:rPr>
              <a:t>Countries with 10 or more teachers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a:xfrm>
            <a:off x="0" y="0"/>
            <a:ext cx="9144000" cy="1143000"/>
          </a:xfrm>
        </p:spPr>
        <p:txBody>
          <a:bodyPr/>
          <a:lstStyle/>
          <a:p>
            <a:r>
              <a:rPr lang="en-US">
                <a:latin typeface="Arial" charset="0"/>
                <a:ea typeface="ヒラギノ角ゴ Pro W3" charset="0"/>
                <a:cs typeface="ヒラギノ角ゴ Pro W3" charset="0"/>
              </a:rPr>
              <a:t>Teaching the World </a:t>
            </a:r>
            <a:br>
              <a:rPr lang="en-US">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(Countries with one or more teachers)</a:t>
            </a:r>
          </a:p>
        </p:txBody>
      </p:sp>
      <p:pic>
        <p:nvPicPr>
          <p:cNvPr id="57346" name="Picture 1" descr="World map with markers placed in virtually every country in the worl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58900"/>
            <a:ext cx="790575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t>
            </a:r>
            <a:endParaRPr lang="en-US" dirty="0"/>
          </a:p>
        </p:txBody>
      </p:sp>
      <p:sp>
        <p:nvSpPr>
          <p:cNvPr id="3" name="Content Placeholder 2"/>
          <p:cNvSpPr>
            <a:spLocks noGrp="1"/>
          </p:cNvSpPr>
          <p:nvPr>
            <p:ph idx="1"/>
          </p:nvPr>
        </p:nvSpPr>
        <p:spPr/>
        <p:txBody>
          <a:bodyPr/>
          <a:lstStyle/>
          <a:p>
            <a:r>
              <a:rPr lang="en-US" dirty="0" smtClean="0"/>
              <a:t>How (Not) To Teach Web Design &amp; Development</a:t>
            </a:r>
          </a:p>
          <a:p>
            <a:pPr lvl="1"/>
            <a:r>
              <a:rPr lang="en-US" dirty="0" smtClean="0"/>
              <a:t>Wednesday 9:15-10:15</a:t>
            </a:r>
          </a:p>
          <a:p>
            <a:pPr lvl="1"/>
            <a:r>
              <a:rPr lang="en-US" dirty="0" smtClean="0"/>
              <a:t>Meadowbrook II</a:t>
            </a:r>
            <a:endParaRPr lang="en-US" dirty="0"/>
          </a:p>
        </p:txBody>
      </p:sp>
    </p:spTree>
    <p:extLst>
      <p:ext uri="{BB962C8B-B14F-4D97-AF65-F5344CB8AC3E}">
        <p14:creationId xmlns:p14="http://schemas.microsoft.com/office/powerpoint/2010/main" val="3401383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AHG13 UD in Curriculum </a:t>
            </a:r>
            <a:r>
              <a:rPr lang="en-US" i="1" dirty="0" smtClean="0"/>
              <a:t>Un-preconference</a:t>
            </a:r>
            <a:endParaRPr lang="en-US" i="1" dirty="0"/>
          </a:p>
        </p:txBody>
      </p:sp>
    </p:spTree>
    <p:extLst>
      <p:ext uri="{BB962C8B-B14F-4D97-AF65-F5344CB8AC3E}">
        <p14:creationId xmlns:p14="http://schemas.microsoft.com/office/powerpoint/2010/main" val="2054018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Recurring Challenges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Universal design vs. innovation and exploration. Many faculty view them as mutually exclusive. </a:t>
            </a:r>
          </a:p>
          <a:p>
            <a:pPr marL="514350" indent="-514350">
              <a:buFont typeface="+mj-lt"/>
              <a:buAutoNum type="arabicPeriod"/>
            </a:pPr>
            <a:r>
              <a:rPr lang="en-US" dirty="0" smtClean="0"/>
              <a:t>“Why should I invest my scarce time and resources into UD on the slim possibility I might have a student who would benefit?” </a:t>
            </a:r>
          </a:p>
          <a:p>
            <a:endParaRPr lang="en-US" dirty="0"/>
          </a:p>
        </p:txBody>
      </p:sp>
    </p:spTree>
    <p:extLst>
      <p:ext uri="{BB962C8B-B14F-4D97-AF65-F5344CB8AC3E}">
        <p14:creationId xmlns:p14="http://schemas.microsoft.com/office/powerpoint/2010/main" val="290947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Recurring Challenges</a:t>
            </a:r>
            <a:endParaRPr lang="en-US" dirty="0"/>
          </a:p>
        </p:txBody>
      </p:sp>
      <p:sp>
        <p:nvSpPr>
          <p:cNvPr id="3" name="Content Placeholder 2"/>
          <p:cNvSpPr>
            <a:spLocks noGrp="1"/>
          </p:cNvSpPr>
          <p:nvPr>
            <p:ph idx="1"/>
          </p:nvPr>
        </p:nvSpPr>
        <p:spPr>
          <a:xfrm>
            <a:off x="685799" y="1981199"/>
            <a:ext cx="8189957" cy="4340277"/>
          </a:xfrm>
        </p:spPr>
        <p:txBody>
          <a:bodyPr/>
          <a:lstStyle/>
          <a:p>
            <a:pPr marL="514350" indent="-514350">
              <a:buFont typeface="+mj-lt"/>
              <a:buAutoNum type="arabicPeriod" startAt="3"/>
            </a:pPr>
            <a:r>
              <a:rPr lang="en-US" dirty="0" smtClean="0"/>
              <a:t>How to apply </a:t>
            </a:r>
            <a:r>
              <a:rPr lang="en-US" dirty="0"/>
              <a:t>UD in courses constrained by means of delivery, e.g., </a:t>
            </a:r>
            <a:r>
              <a:rPr lang="en-US" dirty="0" smtClean="0"/>
              <a:t>LMS</a:t>
            </a:r>
          </a:p>
          <a:p>
            <a:pPr marL="514350" indent="-514350">
              <a:buFont typeface="+mj-lt"/>
              <a:buAutoNum type="arabicPeriod" startAt="3"/>
            </a:pPr>
            <a:r>
              <a:rPr lang="en-US" dirty="0" smtClean="0"/>
              <a:t>Learning activities </a:t>
            </a:r>
            <a:r>
              <a:rPr lang="en-US" dirty="0" err="1" smtClean="0"/>
              <a:t>vs</a:t>
            </a:r>
            <a:r>
              <a:rPr lang="en-US" dirty="0" smtClean="0"/>
              <a:t> learning outcomes</a:t>
            </a:r>
          </a:p>
          <a:p>
            <a:pPr marL="514350" indent="-514350">
              <a:buFont typeface="+mj-lt"/>
              <a:buAutoNum type="arabicPeriod" startAt="3"/>
            </a:pPr>
            <a:r>
              <a:rPr lang="en-US" dirty="0" smtClean="0"/>
              <a:t>Publicizing and replicating promising practices </a:t>
            </a:r>
          </a:p>
          <a:p>
            <a:pPr marL="514350" indent="-514350">
              <a:buFont typeface="+mj-lt"/>
              <a:buAutoNum type="arabicPeriod" startAt="3"/>
            </a:pPr>
            <a:r>
              <a:rPr lang="en-US" dirty="0" smtClean="0"/>
              <a:t>How to stay connected, bridge efforts, collaborate… where do we go from here?</a:t>
            </a:r>
            <a:endParaRPr lang="en-US" dirty="0"/>
          </a:p>
          <a:p>
            <a:endParaRPr lang="en-US" dirty="0"/>
          </a:p>
        </p:txBody>
      </p:sp>
    </p:spTree>
    <p:extLst>
      <p:ext uri="{BB962C8B-B14F-4D97-AF65-F5344CB8AC3E}">
        <p14:creationId xmlns:p14="http://schemas.microsoft.com/office/powerpoint/2010/main" val="308393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2238"/>
            <a:ext cx="7543800" cy="1173162"/>
          </a:xfrm>
        </p:spPr>
        <p:txBody>
          <a:bodyPr/>
          <a:lstStyle/>
          <a:p>
            <a:pPr eaLnBrk="1" hangingPunct="1">
              <a:defRPr/>
            </a:pPr>
            <a:r>
              <a:rPr lang="en-US" smtClean="0">
                <a:cs typeface="+mj-cs"/>
              </a:rPr>
              <a:t>Diversity of user needs</a:t>
            </a:r>
          </a:p>
        </p:txBody>
      </p:sp>
      <p:sp>
        <p:nvSpPr>
          <p:cNvPr id="21507" name="Rectangle 3"/>
          <p:cNvSpPr>
            <a:spLocks noGrp="1" noChangeArrowheads="1"/>
          </p:cNvSpPr>
          <p:nvPr>
            <p:ph type="body" idx="1"/>
          </p:nvPr>
        </p:nvSpPr>
        <p:spPr>
          <a:xfrm>
            <a:off x="457200" y="1719263"/>
            <a:ext cx="8229600" cy="4910137"/>
          </a:xfrm>
        </p:spPr>
        <p:txBody>
          <a:bodyPr/>
          <a:lstStyle/>
          <a:p>
            <a:pPr eaLnBrk="1" hangingPunct="1">
              <a:lnSpc>
                <a:spcPct val="90000"/>
              </a:lnSpc>
              <a:defRPr/>
            </a:pPr>
            <a:r>
              <a:rPr lang="en-US" dirty="0" smtClean="0">
                <a:cs typeface="+mn-cs"/>
              </a:rPr>
              <a:t>We are talking about diversity of user needs, in terms of interface and design requirements</a:t>
            </a:r>
          </a:p>
          <a:p>
            <a:pPr eaLnBrk="1" hangingPunct="1">
              <a:lnSpc>
                <a:spcPct val="90000"/>
              </a:lnSpc>
              <a:defRPr/>
            </a:pPr>
            <a:r>
              <a:rPr lang="en-US" dirty="0" smtClean="0">
                <a:cs typeface="+mn-cs"/>
              </a:rPr>
              <a:t>There is one unique aspect to teaching about user diversity in our context:</a:t>
            </a:r>
          </a:p>
          <a:p>
            <a:pPr lvl="1" eaLnBrk="1" hangingPunct="1">
              <a:lnSpc>
                <a:spcPct val="90000"/>
              </a:lnSpc>
              <a:defRPr/>
            </a:pPr>
            <a:r>
              <a:rPr lang="en-US" dirty="0" smtClean="0"/>
              <a:t>LEGAL REQUIREMENTS</a:t>
            </a:r>
          </a:p>
          <a:p>
            <a:pPr eaLnBrk="1" hangingPunct="1">
              <a:lnSpc>
                <a:spcPct val="90000"/>
              </a:lnSpc>
              <a:defRPr/>
            </a:pPr>
            <a:r>
              <a:rPr lang="en-US" dirty="0" smtClean="0">
                <a:cs typeface="+mn-cs"/>
              </a:rPr>
              <a:t>While we should be broad in our discussions about universal design, we should remain true to that core point: legal requirements</a:t>
            </a:r>
          </a:p>
          <a:p>
            <a:pPr eaLnBrk="1" hangingPunct="1">
              <a:lnSpc>
                <a:spcPct val="90000"/>
              </a:lnSpc>
              <a:defRPr/>
            </a:pPr>
            <a:r>
              <a:rPr lang="en-US" dirty="0" smtClean="0">
                <a:cs typeface="+mn-cs"/>
              </a:rPr>
              <a:t>Be specific: WHICH laws?</a:t>
            </a:r>
          </a:p>
          <a:p>
            <a:pPr eaLnBrk="1" hangingPunct="1">
              <a:lnSpc>
                <a:spcPct val="90000"/>
              </a:lnSpc>
              <a:defRPr/>
            </a:pPr>
            <a:r>
              <a:rPr lang="en-US" dirty="0" smtClean="0">
                <a:cs typeface="+mn-cs"/>
              </a:rPr>
              <a:t>It</a:t>
            </a:r>
            <a:r>
              <a:rPr lang="en-US" dirty="0" smtClean="0">
                <a:latin typeface="Arial"/>
                <a:cs typeface="+mn-cs"/>
              </a:rPr>
              <a:t>’</a:t>
            </a:r>
            <a:r>
              <a:rPr lang="en-US" dirty="0" smtClean="0">
                <a:cs typeface="+mn-cs"/>
              </a:rPr>
              <a:t>s not just an issue of design and creativity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2238"/>
            <a:ext cx="7543800" cy="1020762"/>
          </a:xfrm>
        </p:spPr>
        <p:txBody>
          <a:bodyPr/>
          <a:lstStyle/>
          <a:p>
            <a:pPr eaLnBrk="1" hangingPunct="1">
              <a:defRPr/>
            </a:pPr>
            <a:r>
              <a:rPr lang="en-US" smtClean="0">
                <a:cs typeface="+mj-cs"/>
              </a:rPr>
              <a:t>Who needs to be involved</a:t>
            </a:r>
          </a:p>
        </p:txBody>
      </p:sp>
      <p:sp>
        <p:nvSpPr>
          <p:cNvPr id="22532" name="Oval 4"/>
          <p:cNvSpPr>
            <a:spLocks noChangeArrowheads="1"/>
          </p:cNvSpPr>
          <p:nvPr/>
        </p:nvSpPr>
        <p:spPr bwMode="auto">
          <a:xfrm>
            <a:off x="5105400" y="3810000"/>
            <a:ext cx="2286000" cy="2362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533" name="Oval 5"/>
          <p:cNvSpPr>
            <a:spLocks noChangeArrowheads="1"/>
          </p:cNvSpPr>
          <p:nvPr/>
        </p:nvSpPr>
        <p:spPr bwMode="auto">
          <a:xfrm>
            <a:off x="3200400" y="1219200"/>
            <a:ext cx="2286000" cy="2362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534" name="Oval 6"/>
          <p:cNvSpPr>
            <a:spLocks noChangeArrowheads="1"/>
          </p:cNvSpPr>
          <p:nvPr/>
        </p:nvSpPr>
        <p:spPr bwMode="auto">
          <a:xfrm>
            <a:off x="1524000" y="3810000"/>
            <a:ext cx="2286000" cy="2362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535" name="Text Box 7"/>
          <p:cNvSpPr txBox="1">
            <a:spLocks noChangeArrowheads="1"/>
          </p:cNvSpPr>
          <p:nvPr/>
        </p:nvSpPr>
        <p:spPr bwMode="auto">
          <a:xfrm>
            <a:off x="3581400" y="1752600"/>
            <a:ext cx="152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en-US">
                <a:solidFill>
                  <a:srgbClr val="000000"/>
                </a:solidFill>
                <a:latin typeface="Arial" charset="0"/>
                <a:ea typeface="ＭＳ Ｐゴシック" charset="0"/>
                <a:cs typeface="ＭＳ Ｐゴシック" charset="0"/>
              </a:rPr>
              <a:t>Disability Student Services Office</a:t>
            </a:r>
          </a:p>
        </p:txBody>
      </p:sp>
      <p:sp>
        <p:nvSpPr>
          <p:cNvPr id="22536" name="Text Box 8"/>
          <p:cNvSpPr txBox="1">
            <a:spLocks noChangeArrowheads="1"/>
          </p:cNvSpPr>
          <p:nvPr/>
        </p:nvSpPr>
        <p:spPr bwMode="auto">
          <a:xfrm>
            <a:off x="1981200" y="4114800"/>
            <a:ext cx="1371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en-US">
                <a:solidFill>
                  <a:srgbClr val="000000"/>
                </a:solidFill>
                <a:latin typeface="Arial" charset="0"/>
                <a:ea typeface="ＭＳ Ｐゴシック" charset="0"/>
                <a:cs typeface="ＭＳ Ｐゴシック" charset="0"/>
              </a:rPr>
              <a:t>CIO and the Office of Information Technology Services</a:t>
            </a:r>
          </a:p>
        </p:txBody>
      </p:sp>
      <p:sp>
        <p:nvSpPr>
          <p:cNvPr id="22537" name="Text Box 9"/>
          <p:cNvSpPr txBox="1">
            <a:spLocks noChangeArrowheads="1"/>
          </p:cNvSpPr>
          <p:nvPr/>
        </p:nvSpPr>
        <p:spPr bwMode="auto">
          <a:xfrm>
            <a:off x="5334000" y="4191000"/>
            <a:ext cx="18288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en-US" dirty="0">
                <a:solidFill>
                  <a:srgbClr val="000000"/>
                </a:solidFill>
                <a:latin typeface="Arial" charset="0"/>
                <a:ea typeface="ＭＳ Ｐゴシック" charset="0"/>
                <a:cs typeface="ＭＳ Ｐゴシック" charset="0"/>
              </a:rPr>
              <a:t>Division of Academic Affairs, and the </a:t>
            </a:r>
            <a:r>
              <a:rPr lang="en-US" dirty="0" err="1">
                <a:solidFill>
                  <a:srgbClr val="000000"/>
                </a:solidFill>
                <a:latin typeface="Arial" charset="0"/>
                <a:ea typeface="ＭＳ Ｐゴシック" charset="0"/>
                <a:cs typeface="ＭＳ Ｐゴシック" charset="0"/>
              </a:rPr>
              <a:t>Depts</a:t>
            </a:r>
            <a:r>
              <a:rPr lang="en-US" dirty="0">
                <a:solidFill>
                  <a:srgbClr val="000000"/>
                </a:solidFill>
                <a:latin typeface="Arial" charset="0"/>
                <a:ea typeface="ＭＳ Ｐゴシック" charset="0"/>
                <a:cs typeface="ＭＳ Ｐゴシック" charset="0"/>
              </a:rPr>
              <a:t> of CS/IS/IT</a:t>
            </a:r>
          </a:p>
        </p:txBody>
      </p:sp>
      <p:sp>
        <p:nvSpPr>
          <p:cNvPr id="22538" name="Line 10"/>
          <p:cNvSpPr>
            <a:spLocks noChangeShapeType="1"/>
          </p:cNvSpPr>
          <p:nvPr/>
        </p:nvSpPr>
        <p:spPr bwMode="auto">
          <a:xfrm flipV="1">
            <a:off x="3276600" y="34290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539" name="Line 11"/>
          <p:cNvSpPr>
            <a:spLocks noChangeShapeType="1"/>
          </p:cNvSpPr>
          <p:nvPr/>
        </p:nvSpPr>
        <p:spPr bwMode="auto">
          <a:xfrm flipH="1" flipV="1">
            <a:off x="5029200" y="33528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22540" name="Line 12"/>
          <p:cNvSpPr>
            <a:spLocks noChangeShapeType="1"/>
          </p:cNvSpPr>
          <p:nvPr/>
        </p:nvSpPr>
        <p:spPr bwMode="auto">
          <a:xfrm>
            <a:off x="3810000" y="51816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2238"/>
            <a:ext cx="7543800" cy="868362"/>
          </a:xfrm>
        </p:spPr>
        <p:txBody>
          <a:bodyPr/>
          <a:lstStyle/>
          <a:p>
            <a:pPr eaLnBrk="1" hangingPunct="1">
              <a:defRPr/>
            </a:pPr>
            <a:r>
              <a:rPr lang="en-US" dirty="0" smtClean="0">
                <a:cs typeface="+mj-cs"/>
              </a:rPr>
              <a:t>Which classes to start with:</a:t>
            </a:r>
          </a:p>
        </p:txBody>
      </p:sp>
      <p:sp>
        <p:nvSpPr>
          <p:cNvPr id="20483" name="Rectangle 3"/>
          <p:cNvSpPr>
            <a:spLocks noGrp="1" noChangeArrowheads="1"/>
          </p:cNvSpPr>
          <p:nvPr>
            <p:ph type="body" idx="1"/>
          </p:nvPr>
        </p:nvSpPr>
        <p:spPr>
          <a:xfrm>
            <a:off x="457200" y="1295400"/>
            <a:ext cx="8229600" cy="5334000"/>
          </a:xfrm>
        </p:spPr>
        <p:txBody>
          <a:bodyPr/>
          <a:lstStyle/>
          <a:p>
            <a:pPr eaLnBrk="1" hangingPunct="1">
              <a:defRPr/>
            </a:pPr>
            <a:r>
              <a:rPr lang="en-US" dirty="0" smtClean="0">
                <a:cs typeface="+mn-cs"/>
              </a:rPr>
              <a:t>Human-Computer Interaction</a:t>
            </a:r>
          </a:p>
          <a:p>
            <a:pPr eaLnBrk="1" hangingPunct="1">
              <a:defRPr/>
            </a:pPr>
            <a:r>
              <a:rPr lang="en-US" dirty="0" smtClean="0">
                <a:cs typeface="+mn-cs"/>
              </a:rPr>
              <a:t>Web Design</a:t>
            </a:r>
          </a:p>
          <a:p>
            <a:pPr eaLnBrk="1" hangingPunct="1">
              <a:defRPr/>
            </a:pPr>
            <a:r>
              <a:rPr lang="en-US" dirty="0" smtClean="0">
                <a:cs typeface="+mn-cs"/>
              </a:rPr>
              <a:t>Systems Analysis and Design</a:t>
            </a:r>
          </a:p>
          <a:p>
            <a:pPr eaLnBrk="1" hangingPunct="1">
              <a:defRPr/>
            </a:pPr>
            <a:r>
              <a:rPr lang="en-US" dirty="0" smtClean="0">
                <a:cs typeface="+mn-cs"/>
              </a:rPr>
              <a:t>Software Engineering</a:t>
            </a:r>
          </a:p>
          <a:p>
            <a:pPr eaLnBrk="1" hangingPunct="1">
              <a:defRPr/>
            </a:pPr>
            <a:r>
              <a:rPr lang="en-US" dirty="0" smtClean="0">
                <a:cs typeface="+mn-cs"/>
              </a:rPr>
              <a:t>You can naturally discuss user diversity in terms of interface and design requirements</a:t>
            </a:r>
          </a:p>
          <a:p>
            <a:pPr eaLnBrk="1" hangingPunct="1">
              <a:defRPr/>
            </a:pPr>
            <a:r>
              <a:rPr lang="en-US" dirty="0" smtClean="0">
                <a:cs typeface="+mn-cs"/>
              </a:rPr>
              <a:t>Don</a:t>
            </a:r>
            <a:r>
              <a:rPr lang="en-US" dirty="0" smtClean="0">
                <a:latin typeface="Arial"/>
                <a:cs typeface="+mn-cs"/>
              </a:rPr>
              <a:t>’</a:t>
            </a:r>
            <a:r>
              <a:rPr lang="en-US" dirty="0" smtClean="0">
                <a:cs typeface="+mn-cs"/>
              </a:rPr>
              <a:t>t forget, reach out to: Instructional Technology, Special Education, Design, Engineering, Speech Pathology, and Occupational Therapy (SIG on Disability)</a:t>
            </a:r>
          </a:p>
        </p:txBody>
      </p:sp>
    </p:spTree>
  </p:cSld>
  <p:clrMapOvr>
    <a:masterClrMapping/>
  </p:clrMapOvr>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2351</TotalTime>
  <Words>3106</Words>
  <Application>Microsoft Macintosh PowerPoint</Application>
  <PresentationFormat>On-screen Show (4:3)</PresentationFormat>
  <Paragraphs>407</Paragraphs>
  <Slides>67</Slides>
  <Notes>3</Notes>
  <HiddenSlides>0</HiddenSlides>
  <MMClips>0</MMClips>
  <ScaleCrop>false</ScaleCrop>
  <HeadingPairs>
    <vt:vector size="4" baseType="variant">
      <vt:variant>
        <vt:lpstr>Theme</vt:lpstr>
      </vt:variant>
      <vt:variant>
        <vt:i4>5</vt:i4>
      </vt:variant>
      <vt:variant>
        <vt:lpstr>Slide Titles</vt:lpstr>
      </vt:variant>
      <vt:variant>
        <vt:i4>67</vt:i4>
      </vt:variant>
    </vt:vector>
  </HeadingPairs>
  <TitlesOfParts>
    <vt:vector size="72" baseType="lpstr">
      <vt:lpstr>Office Theme</vt:lpstr>
      <vt:lpstr>Blank Presentation</vt:lpstr>
      <vt:lpstr>Network</vt:lpstr>
      <vt:lpstr>Grid</vt:lpstr>
      <vt:lpstr>Ion</vt:lpstr>
      <vt:lpstr>Integrating Universal Design Into the University Curriculum</vt:lpstr>
      <vt:lpstr>Sharing Good Ideas with the World</vt:lpstr>
      <vt:lpstr>Agenda</vt:lpstr>
      <vt:lpstr>Integrating Universal Design for Technology into YOUR Curriculum</vt:lpstr>
      <vt:lpstr>First, let’s clarify…</vt:lpstr>
      <vt:lpstr>Second, let’s clarify again…</vt:lpstr>
      <vt:lpstr>Diversity of user needs</vt:lpstr>
      <vt:lpstr>Who needs to be involved</vt:lpstr>
      <vt:lpstr>Which classes to start with:</vt:lpstr>
      <vt:lpstr>Human-Computer Interaction Course</vt:lpstr>
      <vt:lpstr>Web Design Course</vt:lpstr>
      <vt:lpstr>Systems Analysis and Design &amp; Software Engineering Courses</vt:lpstr>
      <vt:lpstr>A course on universal design?</vt:lpstr>
      <vt:lpstr>Inaccessible design matters…</vt:lpstr>
      <vt:lpstr>Class Project ideas</vt:lpstr>
      <vt:lpstr>Students may not, conceptually, “get it”</vt:lpstr>
      <vt:lpstr>Don’t forget to emphasize</vt:lpstr>
      <vt:lpstr>Could we do this better? </vt:lpstr>
      <vt:lpstr>Information and Diverse Populations-U. of Maryland</vt:lpstr>
      <vt:lpstr>Let’s talk more broadly: Curriculum Models</vt:lpstr>
      <vt:lpstr>CS 2008 Model</vt:lpstr>
      <vt:lpstr>IS 2010 Model</vt:lpstr>
      <vt:lpstr>IT 2008 Model</vt:lpstr>
      <vt:lpstr>Also mentioned in IT 2008…</vt:lpstr>
      <vt:lpstr>Yes---some attention for the topic!</vt:lpstr>
      <vt:lpstr>That’s the key problem</vt:lpstr>
      <vt:lpstr>Together, we can make a difference!!  But it will take time! Start pushing now!  Any questions?</vt:lpstr>
      <vt:lpstr>Strategies for Promoting the Integration of Universal Design into University Curriculum</vt:lpstr>
      <vt:lpstr>PowerPoint Presentation</vt:lpstr>
      <vt:lpstr>PowerPoint Presentation</vt:lpstr>
      <vt:lpstr>PowerPoint Presentation</vt:lpstr>
      <vt:lpstr>PowerPoint Presentation</vt:lpstr>
      <vt:lpstr>Practical Inclusive Design Teaching – a Dundee case Study</vt:lpstr>
      <vt:lpstr>David Sloan</vt:lpstr>
      <vt:lpstr>Dundee Case Study</vt:lpstr>
      <vt:lpstr>Universal Design in the Curriculum</vt:lpstr>
      <vt:lpstr>Practical Inclusive Design</vt:lpstr>
      <vt:lpstr>Context and constraints</vt:lpstr>
      <vt:lpstr>PowerPoint Presentation</vt:lpstr>
      <vt:lpstr>Curriculum</vt:lpstr>
      <vt:lpstr>Learning activities</vt:lpstr>
      <vt:lpstr>Assessment</vt:lpstr>
      <vt:lpstr>Success?</vt:lpstr>
      <vt:lpstr>Web Technology MSc  Assistive Technologies and Universal Design</vt:lpstr>
      <vt:lpstr>Web Technology MSc - Assistive Technologies and Universal Design</vt:lpstr>
      <vt:lpstr>How the course covers issues</vt:lpstr>
      <vt:lpstr>Main issues arising for course leaders </vt:lpstr>
      <vt:lpstr>Successes</vt:lpstr>
      <vt:lpstr>Examples from the  University of Washington</vt:lpstr>
      <vt:lpstr>How We’re Organized</vt:lpstr>
      <vt:lpstr>Accessible Technology Services</vt:lpstr>
      <vt:lpstr>Oh, and we’re hiring!</vt:lpstr>
      <vt:lpstr>How can we help spread the word about Universal Design?</vt:lpstr>
      <vt:lpstr>Inject accessibility into training materials for faculty and staff</vt:lpstr>
      <vt:lpstr>Inject accessibility into online tutorials and help docs</vt:lpstr>
      <vt:lpstr>Goal Statement</vt:lpstr>
      <vt:lpstr>Web Design &amp; Development I Course Curriculum</vt:lpstr>
      <vt:lpstr>Teaching Respect for Diversity while Teaching Coding</vt:lpstr>
      <vt:lpstr>Curriculum Features</vt:lpstr>
      <vt:lpstr>Course Outline</vt:lpstr>
      <vt:lpstr>Not Just a Curriculum,  A Community</vt:lpstr>
      <vt:lpstr>Countries with 10 or more teachers</vt:lpstr>
      <vt:lpstr>Teaching the World  (Countries with one or more teachers)</vt:lpstr>
      <vt:lpstr>For More Information… </vt:lpstr>
      <vt:lpstr>The AHG13 UD in Curriculum Un-preconference</vt:lpstr>
      <vt:lpstr>Recurring Challenges</vt:lpstr>
      <vt:lpstr>More Recurring Challenges</vt:lpstr>
    </vt:vector>
  </TitlesOfParts>
  <Company>University of Washington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Universal Design into the University Curriculum</dc:title>
  <dc:creator>Terrill Thompson</dc:creator>
  <dc:description>Slides for preconference session at Accessing Higher Ground, July 5, 2013, Westminster Colorado</dc:description>
  <cp:lastModifiedBy>Terrill Thompson</cp:lastModifiedBy>
  <cp:revision>60</cp:revision>
  <dcterms:created xsi:type="dcterms:W3CDTF">2013-10-21T15:11:23Z</dcterms:created>
  <dcterms:modified xsi:type="dcterms:W3CDTF">2013-11-05T20:13:39Z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ies>
</file>