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9"/>
  </p:notesMasterIdLst>
  <p:handoutMasterIdLst>
    <p:handoutMasterId r:id="rId60"/>
  </p:handoutMasterIdLst>
  <p:sldIdLst>
    <p:sldId id="630" r:id="rId2"/>
    <p:sldId id="644" r:id="rId3"/>
    <p:sldId id="633" r:id="rId4"/>
    <p:sldId id="634" r:id="rId5"/>
    <p:sldId id="635" r:id="rId6"/>
    <p:sldId id="636" r:id="rId7"/>
    <p:sldId id="637" r:id="rId8"/>
    <p:sldId id="638" r:id="rId9"/>
    <p:sldId id="639" r:id="rId10"/>
    <p:sldId id="640" r:id="rId11"/>
    <p:sldId id="641" r:id="rId12"/>
    <p:sldId id="642" r:id="rId13"/>
    <p:sldId id="643" r:id="rId14"/>
    <p:sldId id="645" r:id="rId15"/>
    <p:sldId id="646" r:id="rId16"/>
    <p:sldId id="647" r:id="rId17"/>
    <p:sldId id="648" r:id="rId18"/>
    <p:sldId id="649" r:id="rId19"/>
    <p:sldId id="650" r:id="rId20"/>
    <p:sldId id="651" r:id="rId21"/>
    <p:sldId id="652" r:id="rId22"/>
    <p:sldId id="653" r:id="rId23"/>
    <p:sldId id="655" r:id="rId24"/>
    <p:sldId id="656" r:id="rId25"/>
    <p:sldId id="657" r:id="rId26"/>
    <p:sldId id="658" r:id="rId27"/>
    <p:sldId id="659" r:id="rId28"/>
    <p:sldId id="660" r:id="rId29"/>
    <p:sldId id="661" r:id="rId30"/>
    <p:sldId id="662" r:id="rId31"/>
    <p:sldId id="663" r:id="rId32"/>
    <p:sldId id="664" r:id="rId33"/>
    <p:sldId id="665" r:id="rId34"/>
    <p:sldId id="666" r:id="rId35"/>
    <p:sldId id="667" r:id="rId36"/>
    <p:sldId id="668" r:id="rId37"/>
    <p:sldId id="669" r:id="rId38"/>
    <p:sldId id="670" r:id="rId39"/>
    <p:sldId id="671" r:id="rId40"/>
    <p:sldId id="672" r:id="rId41"/>
    <p:sldId id="673" r:id="rId42"/>
    <p:sldId id="674" r:id="rId43"/>
    <p:sldId id="675" r:id="rId44"/>
    <p:sldId id="676" r:id="rId45"/>
    <p:sldId id="677" r:id="rId46"/>
    <p:sldId id="678" r:id="rId47"/>
    <p:sldId id="679" r:id="rId48"/>
    <p:sldId id="680" r:id="rId49"/>
    <p:sldId id="681" r:id="rId50"/>
    <p:sldId id="682" r:id="rId51"/>
    <p:sldId id="683" r:id="rId52"/>
    <p:sldId id="684" r:id="rId53"/>
    <p:sldId id="685" r:id="rId54"/>
    <p:sldId id="686" r:id="rId55"/>
    <p:sldId id="687" r:id="rId56"/>
    <p:sldId id="688" r:id="rId57"/>
    <p:sldId id="689" r:id="rId58"/>
  </p:sldIdLst>
  <p:sldSz cx="9144000" cy="6858000" type="screen4x3"/>
  <p:notesSz cx="9028113"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33CC33"/>
    <a:srgbClr val="35FFD9"/>
    <a:srgbClr val="00ECBF"/>
    <a:srgbClr val="00FFCC"/>
    <a:srgbClr val="FF9900"/>
    <a:srgbClr val="0066FF"/>
    <a:srgbClr val="FF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6" autoAdjust="0"/>
    <p:restoredTop sz="94607" autoAdjust="0"/>
  </p:normalViewPr>
  <p:slideViewPr>
    <p:cSldViewPr>
      <p:cViewPr>
        <p:scale>
          <a:sx n="75" d="100"/>
          <a:sy n="75" d="100"/>
        </p:scale>
        <p:origin x="-78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288"/>
    </p:cViewPr>
  </p:sorterViewPr>
  <p:notesViewPr>
    <p:cSldViewPr>
      <p:cViewPr varScale="1">
        <p:scale>
          <a:sx n="85" d="100"/>
          <a:sy n="85" d="100"/>
        </p:scale>
        <p:origin x="-1026" y="-84"/>
      </p:cViewPr>
      <p:guideLst>
        <p:guide orient="horz" pos="2161"/>
        <p:guide pos="2843"/>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hdr" sz="quarter"/>
          </p:nvPr>
        </p:nvSpPr>
        <p:spPr bwMode="auto">
          <a:xfrm>
            <a:off x="0" y="0"/>
            <a:ext cx="3911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40323" name="Rectangle 3"/>
          <p:cNvSpPr>
            <a:spLocks noGrp="1" noChangeArrowheads="1"/>
          </p:cNvSpPr>
          <p:nvPr>
            <p:ph type="dt" sz="quarter" idx="1"/>
          </p:nvPr>
        </p:nvSpPr>
        <p:spPr bwMode="auto">
          <a:xfrm>
            <a:off x="5116513" y="0"/>
            <a:ext cx="3911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40327" name="Text Box 7"/>
          <p:cNvSpPr txBox="1">
            <a:spLocks noChangeArrowheads="1"/>
          </p:cNvSpPr>
          <p:nvPr/>
        </p:nvSpPr>
        <p:spPr bwMode="auto">
          <a:xfrm>
            <a:off x="8059738" y="6650038"/>
            <a:ext cx="842962" cy="204787"/>
          </a:xfrm>
          <a:prstGeom prst="rect">
            <a:avLst/>
          </a:prstGeom>
          <a:noFill/>
          <a:ln w="9525">
            <a:noFill/>
            <a:miter lim="800000"/>
            <a:headEnd/>
            <a:tailEnd/>
          </a:ln>
          <a:effectLst/>
        </p:spPr>
        <p:txBody>
          <a:bodyPr anchor="b"/>
          <a:lstStyle/>
          <a:p>
            <a:pPr algn="r">
              <a:spcBef>
                <a:spcPct val="50000"/>
              </a:spcBef>
            </a:pPr>
            <a:r>
              <a:rPr lang="en-US" sz="1000"/>
              <a:t>3 - </a:t>
            </a:r>
            <a:fld id="{8B0DCCF3-DA0B-4BE6-867A-C1B876795D34}" type="slidenum">
              <a:rPr lang="en-US" sz="1000"/>
              <a:pPr algn="r">
                <a:spcBef>
                  <a:spcPct val="50000"/>
                </a:spcBef>
              </a:pPr>
              <a:t>‹#›</a:t>
            </a:fld>
            <a:endParaRPr lang="en-US" sz="1000"/>
          </a:p>
        </p:txBody>
      </p:sp>
      <p:sp>
        <p:nvSpPr>
          <p:cNvPr id="440328" name="Text Box 8"/>
          <p:cNvSpPr txBox="1">
            <a:spLocks noChangeArrowheads="1"/>
          </p:cNvSpPr>
          <p:nvPr/>
        </p:nvSpPr>
        <p:spPr bwMode="auto">
          <a:xfrm>
            <a:off x="533400" y="6553200"/>
            <a:ext cx="6008688" cy="206375"/>
          </a:xfrm>
          <a:prstGeom prst="rect">
            <a:avLst/>
          </a:prstGeom>
          <a:noFill/>
          <a:ln w="12700">
            <a:noFill/>
            <a:miter lim="800000"/>
            <a:headEnd/>
            <a:tailEnd/>
          </a:ln>
          <a:effectLst/>
        </p:spPr>
        <p:txBody>
          <a:bodyPr wrap="none" lIns="90488" tIns="44450" rIns="90488" bIns="44450" anchor="b"/>
          <a:lstStyle/>
          <a:p>
            <a:pPr eaLnBrk="0" hangingPunct="0"/>
            <a:r>
              <a:rPr lang="en-US" sz="1000" dirty="0" smtClean="0"/>
              <a:t>2010   </a:t>
            </a:r>
            <a:r>
              <a:rPr lang="en-US" sz="1000" dirty="0"/>
              <a:t>Foster Business School     Accounting </a:t>
            </a:r>
            <a:r>
              <a:rPr lang="en-US" sz="1000" dirty="0" smtClean="0"/>
              <a:t>320    </a:t>
            </a:r>
            <a:r>
              <a:rPr lang="en-US" sz="1000" i="1" dirty="0" err="1"/>
              <a:t>L.DuCharme</a:t>
            </a:r>
            <a:endParaRPr lang="en-US" sz="1000" i="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911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2467" name="Rectangle 3"/>
          <p:cNvSpPr>
            <a:spLocks noGrp="1" noChangeArrowheads="1"/>
          </p:cNvSpPr>
          <p:nvPr>
            <p:ph type="dt" idx="1"/>
          </p:nvPr>
        </p:nvSpPr>
        <p:spPr bwMode="auto">
          <a:xfrm>
            <a:off x="5116513" y="0"/>
            <a:ext cx="3911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2468" name="Rectangle 4"/>
          <p:cNvSpPr>
            <a:spLocks noChangeArrowheads="1" noTextEdit="1"/>
          </p:cNvSpPr>
          <p:nvPr>
            <p:ph type="sldImg" idx="2"/>
          </p:nvPr>
        </p:nvSpPr>
        <p:spPr bwMode="auto">
          <a:xfrm>
            <a:off x="2800350" y="514350"/>
            <a:ext cx="3429000" cy="2571750"/>
          </a:xfrm>
          <a:prstGeom prst="rect">
            <a:avLst/>
          </a:prstGeom>
          <a:noFill/>
          <a:ln w="9525">
            <a:solidFill>
              <a:srgbClr val="000000"/>
            </a:solidFill>
            <a:miter lim="800000"/>
            <a:headEnd/>
            <a:tailEnd/>
          </a:ln>
          <a:effectLst/>
        </p:spPr>
      </p:sp>
      <p:sp>
        <p:nvSpPr>
          <p:cNvPr id="62469" name="Rectangle 5"/>
          <p:cNvSpPr>
            <a:spLocks noGrp="1" noChangeArrowheads="1"/>
          </p:cNvSpPr>
          <p:nvPr>
            <p:ph type="body" sz="quarter" idx="3"/>
          </p:nvPr>
        </p:nvSpPr>
        <p:spPr bwMode="auto">
          <a:xfrm>
            <a:off x="1203325" y="3257550"/>
            <a:ext cx="662146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70" name="Rectangle 6"/>
          <p:cNvSpPr>
            <a:spLocks noGrp="1" noChangeArrowheads="1"/>
          </p:cNvSpPr>
          <p:nvPr>
            <p:ph type="ftr" sz="quarter" idx="4"/>
          </p:nvPr>
        </p:nvSpPr>
        <p:spPr bwMode="auto">
          <a:xfrm>
            <a:off x="0" y="6515100"/>
            <a:ext cx="3911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2471" name="Rectangle 7"/>
          <p:cNvSpPr>
            <a:spLocks noGrp="1" noChangeArrowheads="1"/>
          </p:cNvSpPr>
          <p:nvPr>
            <p:ph type="sldNum" sz="quarter" idx="5"/>
          </p:nvPr>
        </p:nvSpPr>
        <p:spPr bwMode="auto">
          <a:xfrm>
            <a:off x="5116513" y="6515100"/>
            <a:ext cx="3911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64E3C56-AD53-4D9A-A252-C637AC03402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E3937A-549D-410C-8401-99419F08472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601E0A-B669-4041-8081-B611DE5083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25A753-FB25-4A09-A428-64A34D42D30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387A39-0183-4CD2-A11F-085FB6E95A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FC5D88-C46A-400C-AE7A-F2BEAFDD1D6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4BD9D2-30CE-4C9A-91AE-0769303080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BE7CAFB-CB2A-4925-BE73-59F541CAFEA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15B4DD-8C85-4F8C-8F9D-E8C162407B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7B75C2E-00DB-402C-BC78-B8340F1DA3A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4E9E0C-CD14-48EA-978C-34588847F45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ADA21E-BC66-4DD4-94A4-7EB2DD3EBEF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4935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93572" name="Rectangle 4"/>
          <p:cNvSpPr>
            <a:spLocks noGrp="1" noChangeArrowheads="1"/>
          </p:cNvSpPr>
          <p:nvPr>
            <p:ph type="dt" sz="half" idx="2"/>
          </p:nvPr>
        </p:nvSpPr>
        <p:spPr bwMode="auto">
          <a:xfrm>
            <a:off x="685800" y="6248400"/>
            <a:ext cx="6019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93573" name="Rectangle 5"/>
          <p:cNvSpPr>
            <a:spLocks noGrp="1" noChangeArrowheads="1"/>
          </p:cNvSpPr>
          <p:nvPr>
            <p:ph type="ftr" sz="quarter" idx="3"/>
          </p:nvPr>
        </p:nvSpPr>
        <p:spPr bwMode="auto">
          <a:xfrm>
            <a:off x="6858000" y="6248400"/>
            <a:ext cx="76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93574" name="Rectangle 6"/>
          <p:cNvSpPr>
            <a:spLocks noGrp="1" noChangeArrowheads="1"/>
          </p:cNvSpPr>
          <p:nvPr>
            <p:ph type="sldNum" sz="quarter" idx="4"/>
          </p:nvPr>
        </p:nvSpPr>
        <p:spPr bwMode="auto">
          <a:xfrm>
            <a:off x="7696200" y="6248400"/>
            <a:ext cx="76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7E9F1E3-6C25-405E-BF24-C6F5B32BAE48}" type="slidenum">
              <a:rPr lang="en-US"/>
              <a:pPr/>
              <a:t>‹#›</a:t>
            </a:fld>
            <a:endParaRPr lang="en-US"/>
          </a:p>
        </p:txBody>
      </p:sp>
      <p:cxnSp>
        <p:nvCxnSpPr>
          <p:cNvPr id="493575" name="AutoShape 7"/>
          <p:cNvCxnSpPr>
            <a:cxnSpLocks noChangeShapeType="1"/>
          </p:cNvCxnSpPr>
          <p:nvPr/>
        </p:nvCxnSpPr>
        <p:spPr bwMode="auto">
          <a:xfrm>
            <a:off x="0" y="1854200"/>
            <a:ext cx="9144000" cy="0"/>
          </a:xfrm>
          <a:prstGeom prst="straightConnector1">
            <a:avLst/>
          </a:prstGeom>
          <a:noFill/>
          <a:ln w="38100">
            <a:solidFill>
              <a:schemeClr val="tx1"/>
            </a:solidFill>
            <a:round/>
            <a:headEnd/>
            <a:tailEnd/>
          </a:ln>
          <a:effectLst/>
        </p:spPr>
      </p:cxnSp>
      <p:cxnSp>
        <p:nvCxnSpPr>
          <p:cNvPr id="493577" name="AutoShape 9"/>
          <p:cNvCxnSpPr>
            <a:cxnSpLocks noChangeShapeType="1"/>
          </p:cNvCxnSpPr>
          <p:nvPr/>
        </p:nvCxnSpPr>
        <p:spPr bwMode="auto">
          <a:xfrm>
            <a:off x="0" y="1752600"/>
            <a:ext cx="9144000" cy="0"/>
          </a:xfrm>
          <a:prstGeom prst="straightConnector1">
            <a:avLst/>
          </a:prstGeom>
          <a:noFill/>
          <a:ln w="44450">
            <a:solidFill>
              <a:schemeClr val="tx1"/>
            </a:solidFill>
            <a:round/>
            <a:headEnd/>
            <a:tailEnd/>
          </a:ln>
          <a:effectLst/>
        </p:spPr>
      </p:cxnSp>
      <p:sp>
        <p:nvSpPr>
          <p:cNvPr id="493578" name="Text Box 10"/>
          <p:cNvSpPr txBox="1">
            <a:spLocks noChangeArrowheads="1"/>
          </p:cNvSpPr>
          <p:nvPr/>
        </p:nvSpPr>
        <p:spPr bwMode="auto">
          <a:xfrm>
            <a:off x="1066800" y="6270625"/>
            <a:ext cx="5486400" cy="457200"/>
          </a:xfrm>
          <a:prstGeom prst="rect">
            <a:avLst/>
          </a:prstGeom>
          <a:noFill/>
          <a:ln w="12700">
            <a:noFill/>
            <a:miter lim="800000"/>
            <a:headEnd/>
            <a:tailEnd/>
          </a:ln>
          <a:effectLst/>
        </p:spPr>
        <p:txBody>
          <a:bodyPr wrap="none" lIns="90488" tIns="44450" rIns="90488" bIns="44450" anchor="b"/>
          <a:lstStyle/>
          <a:p>
            <a:pPr eaLnBrk="0" hangingPunct="0"/>
            <a:r>
              <a:rPr lang="en-US" sz="1200" dirty="0" smtClean="0"/>
              <a:t>2010  </a:t>
            </a:r>
            <a:r>
              <a:rPr lang="en-US" sz="1200" dirty="0"/>
              <a:t>Foster Business School      </a:t>
            </a:r>
            <a:r>
              <a:rPr lang="en-US" sz="1200" dirty="0" err="1" smtClean="0"/>
              <a:t>Acctg</a:t>
            </a:r>
            <a:r>
              <a:rPr lang="en-US" sz="1200" dirty="0" smtClean="0"/>
              <a:t>. 320  AIS                      </a:t>
            </a:r>
            <a:r>
              <a:rPr lang="en-US" sz="1200" i="1" dirty="0" err="1" smtClean="0"/>
              <a:t>L.DuCharme</a:t>
            </a:r>
            <a:r>
              <a:rPr lang="en-US" sz="1600" dirty="0" smtClean="0"/>
              <a:t> </a:t>
            </a:r>
            <a:endParaRPr lang="en-US" sz="1600" dirty="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9282D14-F9A2-43A1-979C-44FDE2ED7D96}" type="slidenum">
              <a:rPr lang="en-US"/>
              <a:pPr/>
              <a:t>1</a:t>
            </a:fld>
            <a:endParaRPr lang="en-US"/>
          </a:p>
        </p:txBody>
      </p:sp>
      <p:sp>
        <p:nvSpPr>
          <p:cNvPr id="498690" name="Rectangle 2"/>
          <p:cNvSpPr>
            <a:spLocks noGrp="1" noChangeArrowheads="1"/>
          </p:cNvSpPr>
          <p:nvPr>
            <p:ph type="title"/>
          </p:nvPr>
        </p:nvSpPr>
        <p:spPr/>
        <p:txBody>
          <a:bodyPr/>
          <a:lstStyle/>
          <a:p>
            <a:r>
              <a:rPr lang="en-US" sz="4800" dirty="0" smtClean="0"/>
              <a:t>AIS Development Strategies</a:t>
            </a:r>
            <a:endParaRPr lang="en-US" sz="4800" dirty="0"/>
          </a:p>
        </p:txBody>
      </p:sp>
      <p:sp>
        <p:nvSpPr>
          <p:cNvPr id="498691" name="Rectangle 3"/>
          <p:cNvSpPr>
            <a:spLocks noGrp="1" noChangeArrowheads="1"/>
          </p:cNvSpPr>
          <p:nvPr>
            <p:ph type="body" idx="1"/>
          </p:nvPr>
        </p:nvSpPr>
        <p:spPr/>
        <p:txBody>
          <a:bodyPr/>
          <a:lstStyle/>
          <a:p>
            <a:pPr algn="ctr">
              <a:buNone/>
            </a:pPr>
            <a:r>
              <a:rPr lang="en-US" sz="4400" dirty="0" smtClean="0"/>
              <a:t>Chapter 19</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Selecting a Vendor</a:t>
            </a:r>
            <a:endParaRPr lang="en-US" b="1"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Is the software applicable to your business?  How long will it meet your needs?  Will the </a:t>
            </a:r>
            <a:r>
              <a:rPr lang="en-US" dirty="0" smtClean="0">
                <a:solidFill>
                  <a:schemeClr val="tx1"/>
                </a:solidFill>
                <a:latin typeface="+mn-lt"/>
                <a:ea typeface="+mn-ea"/>
                <a:cs typeface="+mn-cs"/>
              </a:rPr>
              <a:t>vendor be </a:t>
            </a:r>
            <a:r>
              <a:rPr lang="en-US" dirty="0">
                <a:solidFill>
                  <a:schemeClr val="tx1"/>
                </a:solidFill>
                <a:latin typeface="+mn-lt"/>
                <a:ea typeface="+mn-ea"/>
                <a:cs typeface="+mn-cs"/>
              </a:rPr>
              <a:t>around? </a:t>
            </a:r>
            <a:endParaRPr lang="en-US" dirty="0" smtClean="0">
              <a:solidFill>
                <a:schemeClr val="tx1"/>
              </a:solidFill>
              <a:latin typeface="+mn-lt"/>
              <a:ea typeface="+mn-ea"/>
              <a:cs typeface="+mn-cs"/>
            </a:endParaRPr>
          </a:p>
          <a:p>
            <a:endParaRPr lang="en-US" sz="1200" dirty="0" smtClean="0">
              <a:solidFill>
                <a:schemeClr val="tx1"/>
              </a:solidFill>
              <a:latin typeface="+mn-lt"/>
              <a:ea typeface="+mn-ea"/>
              <a:cs typeface="+mn-cs"/>
            </a:endParaRPr>
          </a:p>
          <a:p>
            <a:r>
              <a:rPr lang="en-US" dirty="0" smtClean="0"/>
              <a:t>Finding a vendor: </a:t>
            </a:r>
            <a:r>
              <a:rPr lang="en-US" sz="2400" dirty="0" smtClean="0"/>
              <a:t>Look in phone book, Obtain referrals, Scan computer or trade magazines, Attend conferences, Use search organizations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Acquiring hardware and software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1">
              <a:buNone/>
            </a:pPr>
            <a:r>
              <a:rPr lang="en-US" dirty="0" smtClean="0"/>
              <a:t>Once AIS requirements have been defined, the organization can buy software and hardware.</a:t>
            </a:r>
          </a:p>
          <a:p>
            <a:pPr lvl="1">
              <a:buNone/>
            </a:pPr>
            <a:r>
              <a:rPr lang="en-US" dirty="0" smtClean="0"/>
              <a:t>Companies needing only a PC and some office software can usually complete their own research and make a selection.</a:t>
            </a:r>
          </a:p>
          <a:p>
            <a:pPr>
              <a:buNone/>
            </a:pPr>
            <a:r>
              <a:rPr lang="en-US" dirty="0" smtClean="0"/>
              <a:t>    </a:t>
            </a:r>
            <a:r>
              <a:rPr lang="en-US" sz="2800" dirty="0" smtClean="0"/>
              <a:t>When buying large or complex systems, a </a:t>
            </a:r>
            <a:r>
              <a:rPr lang="en-US" sz="2800" b="1" i="1" dirty="0" smtClean="0">
                <a:solidFill>
                  <a:srgbClr val="CC0000"/>
                </a:solidFill>
              </a:rPr>
              <a:t>request for proposal</a:t>
            </a:r>
            <a:r>
              <a:rPr lang="en-US" sz="2800" dirty="0" smtClean="0"/>
              <a:t> (RFP) should be prepared.</a:t>
            </a:r>
            <a:endParaRPr lang="en-US" sz="2800"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CC0000"/>
                </a:solidFill>
              </a:rPr>
              <a:t>R</a:t>
            </a:r>
            <a:r>
              <a:rPr lang="en-US" b="1" i="1" dirty="0" smtClean="0">
                <a:solidFill>
                  <a:srgbClr val="CC0000"/>
                </a:solidFill>
              </a:rPr>
              <a:t>equest for proposal</a:t>
            </a:r>
            <a:r>
              <a:rPr lang="en-US" dirty="0" smtClean="0"/>
              <a:t> (RFP)</a:t>
            </a:r>
            <a:endParaRPr lang="en-US" dirty="0"/>
          </a:p>
        </p:txBody>
      </p:sp>
      <p:sp>
        <p:nvSpPr>
          <p:cNvPr id="3" name="Content Placeholder 2"/>
          <p:cNvSpPr>
            <a:spLocks noGrp="1"/>
          </p:cNvSpPr>
          <p:nvPr>
            <p:ph idx="1"/>
          </p:nvPr>
        </p:nvSpPr>
        <p:spPr/>
        <p:txBody>
          <a:bodyPr/>
          <a:lstStyle/>
          <a:p>
            <a:pPr lvl="1">
              <a:buNone/>
            </a:pPr>
            <a:r>
              <a:rPr lang="en-US" dirty="0" smtClean="0"/>
              <a:t>The RFP is an invitation to bidders to propose a system by a specific date.</a:t>
            </a:r>
          </a:p>
          <a:p>
            <a:pPr lvl="1">
              <a:buNone/>
            </a:pPr>
            <a:r>
              <a:rPr lang="en-US" dirty="0">
                <a:solidFill>
                  <a:schemeClr val="tx1"/>
                </a:solidFill>
                <a:latin typeface="+mn-lt"/>
              </a:rPr>
              <a:t>The more information a company provides to a vendor, the better the company’s chances of receiving a system that meets its requirements</a:t>
            </a:r>
            <a:r>
              <a:rPr lang="en-US" dirty="0" smtClean="0">
                <a:solidFill>
                  <a:schemeClr val="tx1"/>
                </a:solidFill>
                <a:latin typeface="+mn-lt"/>
              </a:rPr>
              <a:t>. </a:t>
            </a:r>
            <a:r>
              <a:rPr lang="en-US" dirty="0" smtClean="0"/>
              <a:t>Be sure to distinguish between mandatory and desirable requirements.</a:t>
            </a:r>
            <a:r>
              <a:rPr lang="en-US" dirty="0"/>
              <a:t> </a:t>
            </a:r>
            <a:r>
              <a:rPr lang="en-US" dirty="0" smtClean="0"/>
              <a:t> (General RFPs)</a:t>
            </a:r>
            <a:endParaRPr lang="en-US" dirty="0" smtClean="0"/>
          </a:p>
          <a:p>
            <a:pPr lvl="1">
              <a:buNone/>
            </a:pPr>
            <a:r>
              <a:rPr lang="en-US" dirty="0" smtClean="0"/>
              <a:t>Each proposal is evaluated.</a:t>
            </a:r>
          </a:p>
          <a:p>
            <a:pPr lvl="1">
              <a:buNone/>
            </a:pPr>
            <a:r>
              <a:rPr lang="en-US" dirty="0" smtClean="0"/>
              <a:t>Finalists are investigated in depth.</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b="1" dirty="0" smtClean="0"/>
              <a:t/>
            </a:r>
            <a:br>
              <a:rPr lang="en-US" b="1" dirty="0" smtClean="0"/>
            </a:br>
            <a:r>
              <a:rPr lang="en-US" b="1" dirty="0" smtClean="0"/>
              <a:t>Evaluating proposals and selecting a system</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1">
              <a:lnSpc>
                <a:spcPct val="90000"/>
              </a:lnSpc>
            </a:pPr>
            <a:r>
              <a:rPr lang="en-US" sz="2400" dirty="0" smtClean="0"/>
              <a:t>Eliminate any proposals that:</a:t>
            </a:r>
          </a:p>
          <a:p>
            <a:pPr lvl="2">
              <a:lnSpc>
                <a:spcPct val="90000"/>
              </a:lnSpc>
            </a:pPr>
            <a:r>
              <a:rPr lang="en-US" sz="2000" dirty="0" smtClean="0"/>
              <a:t>Are missing important information.</a:t>
            </a:r>
          </a:p>
          <a:p>
            <a:pPr lvl="2">
              <a:lnSpc>
                <a:spcPct val="90000"/>
              </a:lnSpc>
            </a:pPr>
            <a:r>
              <a:rPr lang="en-US" sz="2000" dirty="0" smtClean="0"/>
              <a:t>Fail to meet minimum requirements.</a:t>
            </a:r>
          </a:p>
          <a:p>
            <a:pPr lvl="2">
              <a:lnSpc>
                <a:spcPct val="90000"/>
              </a:lnSpc>
            </a:pPr>
            <a:r>
              <a:rPr lang="en-US" sz="2000" dirty="0" smtClean="0"/>
              <a:t>Are ambiguous.</a:t>
            </a:r>
          </a:p>
          <a:p>
            <a:pPr lvl="1">
              <a:lnSpc>
                <a:spcPct val="90000"/>
              </a:lnSpc>
            </a:pPr>
            <a:r>
              <a:rPr lang="en-US" sz="2400" dirty="0" smtClean="0"/>
              <a:t>Those that pass the preliminary screening should be compared with the proposed AIS requirements to determine:</a:t>
            </a:r>
          </a:p>
          <a:p>
            <a:pPr lvl="2">
              <a:lnSpc>
                <a:spcPct val="90000"/>
              </a:lnSpc>
            </a:pPr>
            <a:r>
              <a:rPr lang="en-US" sz="2000" dirty="0" smtClean="0"/>
              <a:t>If they meet all </a:t>
            </a:r>
            <a:r>
              <a:rPr lang="en-US" sz="2000" b="1" i="1" dirty="0" smtClean="0"/>
              <a:t>mandatory</a:t>
            </a:r>
            <a:r>
              <a:rPr lang="en-US" sz="2000" dirty="0" smtClean="0"/>
              <a:t> requirements.</a:t>
            </a:r>
          </a:p>
          <a:p>
            <a:pPr lvl="2">
              <a:lnSpc>
                <a:spcPct val="90000"/>
              </a:lnSpc>
            </a:pPr>
            <a:r>
              <a:rPr lang="en-US" sz="2000" dirty="0" smtClean="0"/>
              <a:t>How many </a:t>
            </a:r>
            <a:r>
              <a:rPr lang="en-US" sz="2000" b="1" i="1" dirty="0" smtClean="0"/>
              <a:t>desirable</a:t>
            </a:r>
            <a:r>
              <a:rPr lang="en-US" sz="2000" dirty="0" smtClean="0"/>
              <a:t> requirements they meet.</a:t>
            </a:r>
          </a:p>
          <a:p>
            <a:pPr lvl="1">
              <a:lnSpc>
                <a:spcPct val="90000"/>
              </a:lnSpc>
            </a:pPr>
            <a:r>
              <a:rPr lang="en-US" sz="2400" dirty="0" smtClean="0"/>
              <a:t>Finalists can be invited to demo their system using company-supplied data.</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Evaluating proposals (</a:t>
            </a:r>
            <a:r>
              <a:rPr lang="en-US" b="1" dirty="0" err="1" smtClean="0"/>
              <a:t>contin</a:t>
            </a:r>
            <a:r>
              <a:rPr lang="en-US" b="1" dirty="0" smtClean="0"/>
              <a:t>.)</a:t>
            </a:r>
            <a:endParaRPr lang="en-US" dirty="0"/>
          </a:p>
        </p:txBody>
      </p:sp>
      <p:sp>
        <p:nvSpPr>
          <p:cNvPr id="3" name="Content Placeholder 2"/>
          <p:cNvSpPr>
            <a:spLocks noGrp="1"/>
          </p:cNvSpPr>
          <p:nvPr>
            <p:ph idx="1"/>
          </p:nvPr>
        </p:nvSpPr>
        <p:spPr/>
        <p:txBody>
          <a:bodyPr/>
          <a:lstStyle/>
          <a:p>
            <a:r>
              <a:rPr lang="en-US" b="1" dirty="0" smtClean="0"/>
              <a:t>In reviewing the proposals, you need to evaluate:</a:t>
            </a:r>
          </a:p>
          <a:p>
            <a:pPr lvl="1"/>
            <a:r>
              <a:rPr lang="en-US" sz="3200" dirty="0" smtClean="0"/>
              <a:t>Hardware</a:t>
            </a:r>
          </a:p>
          <a:p>
            <a:pPr lvl="1"/>
            <a:r>
              <a:rPr lang="en-US" sz="3200" dirty="0" smtClean="0"/>
              <a:t>Software</a:t>
            </a:r>
          </a:p>
          <a:p>
            <a:pPr lvl="1"/>
            <a:r>
              <a:rPr lang="en-US" sz="3200" dirty="0" smtClean="0"/>
              <a:t>Vendors</a:t>
            </a:r>
            <a:endParaRPr lang="en-US" sz="3200"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Evaluation</a:t>
            </a: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15</a:t>
            </a:fld>
            <a:endParaRPr lang="en-US"/>
          </a:p>
        </p:txBody>
      </p:sp>
      <p:sp>
        <p:nvSpPr>
          <p:cNvPr id="5" name="Rectangle 3"/>
          <p:cNvSpPr>
            <a:spLocks noGrp="1" noChangeArrowheads="1"/>
          </p:cNvSpPr>
          <p:nvPr>
            <p:ph idx="1"/>
          </p:nvPr>
        </p:nvSpPr>
        <p:spPr/>
        <p:txBody>
          <a:bodyPr/>
          <a:lstStyle/>
          <a:p>
            <a:pPr>
              <a:lnSpc>
                <a:spcPct val="90000"/>
              </a:lnSpc>
            </a:pPr>
            <a:r>
              <a:rPr lang="en-US" sz="2800" b="1" dirty="0"/>
              <a:t>Criteria to evaluate hardware include</a:t>
            </a:r>
            <a:r>
              <a:rPr lang="en-US" sz="2800" b="1" dirty="0" smtClean="0"/>
              <a:t>:</a:t>
            </a:r>
          </a:p>
          <a:p>
            <a:pPr>
              <a:lnSpc>
                <a:spcPct val="90000"/>
              </a:lnSpc>
            </a:pPr>
            <a:endParaRPr lang="en-US" sz="2800" dirty="0"/>
          </a:p>
        </p:txBody>
      </p:sp>
      <p:sp>
        <p:nvSpPr>
          <p:cNvPr id="6" name="Rectangle 4"/>
          <p:cNvSpPr>
            <a:spLocks noChangeArrowheads="1"/>
          </p:cNvSpPr>
          <p:nvPr/>
        </p:nvSpPr>
        <p:spPr bwMode="auto">
          <a:xfrm>
            <a:off x="685800" y="2514600"/>
            <a:ext cx="3886200" cy="2895600"/>
          </a:xfrm>
          <a:prstGeom prst="rect">
            <a:avLst/>
          </a:prstGeom>
          <a:gradFill rotWithShape="1">
            <a:gsLst>
              <a:gs pos="0">
                <a:srgbClr val="000080">
                  <a:gamma/>
                  <a:shade val="46275"/>
                  <a:invGamma/>
                </a:srgbClr>
              </a:gs>
              <a:gs pos="100000">
                <a:srgbClr val="000080"/>
              </a:gs>
            </a:gsLst>
            <a:lin ang="5400000" scaled="1"/>
          </a:gradFill>
          <a:ln w="28575" algn="ctr">
            <a:noFill/>
            <a:miter lim="800000"/>
            <a:headEnd/>
            <a:tailEnd/>
          </a:ln>
          <a:effectLst/>
        </p:spPr>
        <p:txBody>
          <a:bodyPr/>
          <a:lstStyle/>
          <a:p>
            <a:pPr marL="342900" indent="-342900">
              <a:lnSpc>
                <a:spcPct val="90000"/>
              </a:lnSpc>
              <a:spcBef>
                <a:spcPct val="20000"/>
              </a:spcBef>
              <a:buFontTx/>
              <a:buChar char="•"/>
            </a:pPr>
            <a:r>
              <a:rPr lang="en-US" sz="2000" dirty="0">
                <a:solidFill>
                  <a:srgbClr val="FFFF99"/>
                </a:solidFill>
              </a:rPr>
              <a:t>Cost</a:t>
            </a:r>
          </a:p>
          <a:p>
            <a:pPr marL="342900" indent="-342900">
              <a:lnSpc>
                <a:spcPct val="90000"/>
              </a:lnSpc>
              <a:spcBef>
                <a:spcPct val="20000"/>
              </a:spcBef>
              <a:buFontTx/>
              <a:buChar char="•"/>
            </a:pPr>
            <a:r>
              <a:rPr lang="en-US" sz="2000" dirty="0">
                <a:solidFill>
                  <a:srgbClr val="FFFF99"/>
                </a:solidFill>
              </a:rPr>
              <a:t>Ability to run required software</a:t>
            </a:r>
          </a:p>
          <a:p>
            <a:pPr marL="342900" indent="-342900">
              <a:lnSpc>
                <a:spcPct val="90000"/>
              </a:lnSpc>
              <a:spcBef>
                <a:spcPct val="20000"/>
              </a:spcBef>
              <a:buFontTx/>
              <a:buChar char="•"/>
            </a:pPr>
            <a:r>
              <a:rPr lang="en-US" sz="2000" dirty="0">
                <a:solidFill>
                  <a:srgbClr val="FFFF99"/>
                </a:solidFill>
              </a:rPr>
              <a:t>Processing speed and capabilities</a:t>
            </a:r>
          </a:p>
          <a:p>
            <a:pPr marL="342900" indent="-342900">
              <a:lnSpc>
                <a:spcPct val="90000"/>
              </a:lnSpc>
              <a:spcBef>
                <a:spcPct val="20000"/>
              </a:spcBef>
              <a:buFontTx/>
              <a:buChar char="•"/>
            </a:pPr>
            <a:r>
              <a:rPr lang="en-US" sz="2000" dirty="0">
                <a:solidFill>
                  <a:srgbClr val="FFFF99"/>
                </a:solidFill>
              </a:rPr>
              <a:t>Secondary storage capability</a:t>
            </a:r>
          </a:p>
          <a:p>
            <a:pPr marL="342900" indent="-342900">
              <a:lnSpc>
                <a:spcPct val="90000"/>
              </a:lnSpc>
              <a:spcBef>
                <a:spcPct val="20000"/>
              </a:spcBef>
              <a:buFontTx/>
              <a:buChar char="•"/>
            </a:pPr>
            <a:r>
              <a:rPr lang="en-US" sz="2000" dirty="0">
                <a:solidFill>
                  <a:srgbClr val="FFFF99"/>
                </a:solidFill>
              </a:rPr>
              <a:t>Input and output speeds</a:t>
            </a:r>
          </a:p>
          <a:p>
            <a:pPr marL="342900" indent="-342900">
              <a:lnSpc>
                <a:spcPct val="90000"/>
              </a:lnSpc>
              <a:spcBef>
                <a:spcPct val="20000"/>
              </a:spcBef>
              <a:buFontTx/>
              <a:buChar char="•"/>
            </a:pPr>
            <a:r>
              <a:rPr lang="en-US" sz="2000" dirty="0">
                <a:solidFill>
                  <a:srgbClr val="FFFF99"/>
                </a:solidFill>
              </a:rPr>
              <a:t>Communication capabilities</a:t>
            </a:r>
          </a:p>
          <a:p>
            <a:pPr marL="342900" indent="-342900">
              <a:lnSpc>
                <a:spcPct val="90000"/>
              </a:lnSpc>
              <a:spcBef>
                <a:spcPct val="20000"/>
              </a:spcBef>
              <a:buFontTx/>
              <a:buChar char="•"/>
            </a:pPr>
            <a:r>
              <a:rPr lang="en-US" sz="2000" dirty="0">
                <a:solidFill>
                  <a:srgbClr val="FFFF99"/>
                </a:solidFill>
              </a:rPr>
              <a:t>Expandability</a:t>
            </a:r>
          </a:p>
          <a:p>
            <a:pPr marL="342900" indent="-342900">
              <a:lnSpc>
                <a:spcPct val="90000"/>
              </a:lnSpc>
              <a:spcBef>
                <a:spcPct val="20000"/>
              </a:spcBef>
              <a:buFontTx/>
              <a:buChar char="•"/>
            </a:pPr>
            <a:r>
              <a:rPr lang="en-US" sz="2000" dirty="0" err="1">
                <a:solidFill>
                  <a:srgbClr val="FFFF99"/>
                </a:solidFill>
              </a:rPr>
              <a:t>Recency</a:t>
            </a:r>
            <a:r>
              <a:rPr lang="en-US" sz="2000" dirty="0">
                <a:solidFill>
                  <a:srgbClr val="FFFF99"/>
                </a:solidFill>
              </a:rPr>
              <a:t> of technology</a:t>
            </a:r>
          </a:p>
        </p:txBody>
      </p:sp>
      <p:sp>
        <p:nvSpPr>
          <p:cNvPr id="7" name="Rectangle 5"/>
          <p:cNvSpPr>
            <a:spLocks noChangeArrowheads="1"/>
          </p:cNvSpPr>
          <p:nvPr/>
        </p:nvSpPr>
        <p:spPr bwMode="auto">
          <a:xfrm>
            <a:off x="4648200" y="2438400"/>
            <a:ext cx="3886200" cy="3810000"/>
          </a:xfrm>
          <a:prstGeom prst="rect">
            <a:avLst/>
          </a:prstGeom>
          <a:gradFill rotWithShape="1">
            <a:gsLst>
              <a:gs pos="0">
                <a:srgbClr val="000080">
                  <a:gamma/>
                  <a:shade val="46275"/>
                  <a:invGamma/>
                </a:srgbClr>
              </a:gs>
              <a:gs pos="100000">
                <a:srgbClr val="000080"/>
              </a:gs>
            </a:gsLst>
            <a:lin ang="5400000" scaled="1"/>
          </a:gradFill>
          <a:ln w="28575" algn="ctr">
            <a:noFill/>
            <a:miter lim="800000"/>
            <a:headEnd/>
            <a:tailEnd/>
          </a:ln>
          <a:effectLst/>
        </p:spPr>
        <p:txBody>
          <a:bodyPr/>
          <a:lstStyle/>
          <a:p>
            <a:pPr marL="342900" indent="-342900">
              <a:lnSpc>
                <a:spcPct val="90000"/>
              </a:lnSpc>
              <a:spcBef>
                <a:spcPct val="20000"/>
              </a:spcBef>
              <a:buFontTx/>
              <a:buChar char="•"/>
            </a:pPr>
            <a:r>
              <a:rPr lang="en-US" sz="2000" dirty="0">
                <a:solidFill>
                  <a:srgbClr val="FFFF99"/>
                </a:solidFill>
              </a:rPr>
              <a:t>Availability</a:t>
            </a:r>
          </a:p>
          <a:p>
            <a:pPr marL="342900" indent="-342900">
              <a:lnSpc>
                <a:spcPct val="90000"/>
              </a:lnSpc>
              <a:spcBef>
                <a:spcPct val="20000"/>
              </a:spcBef>
              <a:buFontTx/>
              <a:buChar char="•"/>
            </a:pPr>
            <a:r>
              <a:rPr lang="en-US" sz="2000" dirty="0">
                <a:solidFill>
                  <a:srgbClr val="FFFF99"/>
                </a:solidFill>
              </a:rPr>
              <a:t>Compatibility with existing hardware, software, and peripherals</a:t>
            </a:r>
          </a:p>
          <a:p>
            <a:pPr marL="342900" indent="-342900">
              <a:lnSpc>
                <a:spcPct val="90000"/>
              </a:lnSpc>
              <a:spcBef>
                <a:spcPct val="20000"/>
              </a:spcBef>
              <a:buFontTx/>
              <a:buChar char="•"/>
            </a:pPr>
            <a:r>
              <a:rPr lang="en-US" sz="2000" dirty="0">
                <a:solidFill>
                  <a:srgbClr val="FFFF99"/>
                </a:solidFill>
              </a:rPr>
              <a:t>Performance compared to competitors</a:t>
            </a:r>
          </a:p>
          <a:p>
            <a:pPr marL="342900" indent="-342900">
              <a:lnSpc>
                <a:spcPct val="90000"/>
              </a:lnSpc>
              <a:spcBef>
                <a:spcPct val="20000"/>
              </a:spcBef>
              <a:buFontTx/>
              <a:buChar char="•"/>
            </a:pPr>
            <a:r>
              <a:rPr lang="en-US" sz="2000" dirty="0">
                <a:solidFill>
                  <a:srgbClr val="FFFF99"/>
                </a:solidFill>
              </a:rPr>
              <a:t>Cost and availability of support and maintenance</a:t>
            </a:r>
          </a:p>
          <a:p>
            <a:pPr marL="342900" indent="-342900">
              <a:lnSpc>
                <a:spcPct val="90000"/>
              </a:lnSpc>
              <a:spcBef>
                <a:spcPct val="20000"/>
              </a:spcBef>
              <a:buFontTx/>
              <a:buChar char="•"/>
            </a:pPr>
            <a:r>
              <a:rPr lang="en-US" sz="2000" dirty="0">
                <a:solidFill>
                  <a:srgbClr val="FFFF99"/>
                </a:solidFill>
              </a:rPr>
              <a:t>Warrantees and guarantees</a:t>
            </a:r>
          </a:p>
          <a:p>
            <a:pPr marL="342900" indent="-342900">
              <a:lnSpc>
                <a:spcPct val="90000"/>
              </a:lnSpc>
              <a:spcBef>
                <a:spcPct val="20000"/>
              </a:spcBef>
              <a:buFontTx/>
              <a:buChar char="•"/>
            </a:pPr>
            <a:r>
              <a:rPr lang="en-US" sz="2000" dirty="0">
                <a:solidFill>
                  <a:srgbClr val="FFFF99"/>
                </a:solidFill>
              </a:rPr>
              <a:t>Financing arrangements</a:t>
            </a:r>
          </a:p>
          <a:p>
            <a:pPr marL="342900" indent="-342900">
              <a:lnSpc>
                <a:spcPct val="90000"/>
              </a:lnSpc>
              <a:spcBef>
                <a:spcPct val="20000"/>
              </a:spcBef>
              <a:buFontTx/>
              <a:buChar char="•"/>
            </a:pPr>
            <a:r>
              <a:rPr lang="en-US" sz="2000" dirty="0">
                <a:solidFill>
                  <a:srgbClr val="FFFF99"/>
                </a:solidFill>
              </a:rPr>
              <a:t>Ability to meet mandatory requirements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up)">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up)">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up)">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up)">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up)">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up)">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wipe(up)">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wipe(up)">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Effect transition="in" filter="wipe(up)">
                                      <p:cBhvr>
                                        <p:cTn id="52" dur="500"/>
                                        <p:tgtEl>
                                          <p:spTgt spid="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7">
                                            <p:txEl>
                                              <p:pRg st="1" end="1"/>
                                            </p:txEl>
                                          </p:spTgt>
                                        </p:tgtEl>
                                        <p:attrNameLst>
                                          <p:attrName>style.visibility</p:attrName>
                                        </p:attrNameLst>
                                      </p:cBhvr>
                                      <p:to>
                                        <p:strVal val="visible"/>
                                      </p:to>
                                    </p:set>
                                    <p:animEffect transition="in" filter="wipe(up)">
                                      <p:cBhvr>
                                        <p:cTn id="57" dur="500"/>
                                        <p:tgtEl>
                                          <p:spTgt spid="7">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7">
                                            <p:txEl>
                                              <p:pRg st="2" end="2"/>
                                            </p:txEl>
                                          </p:spTgt>
                                        </p:tgtEl>
                                        <p:attrNameLst>
                                          <p:attrName>style.visibility</p:attrName>
                                        </p:attrNameLst>
                                      </p:cBhvr>
                                      <p:to>
                                        <p:strVal val="visible"/>
                                      </p:to>
                                    </p:set>
                                    <p:animEffect transition="in" filter="wipe(up)">
                                      <p:cBhvr>
                                        <p:cTn id="62" dur="500"/>
                                        <p:tgtEl>
                                          <p:spTgt spid="7">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7">
                                            <p:txEl>
                                              <p:pRg st="3" end="3"/>
                                            </p:txEl>
                                          </p:spTgt>
                                        </p:tgtEl>
                                        <p:attrNameLst>
                                          <p:attrName>style.visibility</p:attrName>
                                        </p:attrNameLst>
                                      </p:cBhvr>
                                      <p:to>
                                        <p:strVal val="visible"/>
                                      </p:to>
                                    </p:set>
                                    <p:animEffect transition="in" filter="wipe(up)">
                                      <p:cBhvr>
                                        <p:cTn id="67" dur="500"/>
                                        <p:tgtEl>
                                          <p:spTgt spid="7">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7">
                                            <p:txEl>
                                              <p:pRg st="4" end="4"/>
                                            </p:txEl>
                                          </p:spTgt>
                                        </p:tgtEl>
                                        <p:attrNameLst>
                                          <p:attrName>style.visibility</p:attrName>
                                        </p:attrNameLst>
                                      </p:cBhvr>
                                      <p:to>
                                        <p:strVal val="visible"/>
                                      </p:to>
                                    </p:set>
                                    <p:animEffect transition="in" filter="wipe(up)">
                                      <p:cBhvr>
                                        <p:cTn id="72" dur="500"/>
                                        <p:tgtEl>
                                          <p:spTgt spid="7">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7">
                                            <p:txEl>
                                              <p:pRg st="5" end="5"/>
                                            </p:txEl>
                                          </p:spTgt>
                                        </p:tgtEl>
                                        <p:attrNameLst>
                                          <p:attrName>style.visibility</p:attrName>
                                        </p:attrNameLst>
                                      </p:cBhvr>
                                      <p:to>
                                        <p:strVal val="visible"/>
                                      </p:to>
                                    </p:set>
                                    <p:animEffect transition="in" filter="wipe(up)">
                                      <p:cBhvr>
                                        <p:cTn id="77" dur="500"/>
                                        <p:tgtEl>
                                          <p:spTgt spid="7">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7">
                                            <p:txEl>
                                              <p:pRg st="6" end="6"/>
                                            </p:txEl>
                                          </p:spTgt>
                                        </p:tgtEl>
                                        <p:attrNameLst>
                                          <p:attrName>style.visibility</p:attrName>
                                        </p:attrNameLst>
                                      </p:cBhvr>
                                      <p:to>
                                        <p:strVal val="visible"/>
                                      </p:to>
                                    </p:set>
                                    <p:animEffect transition="in" filter="wipe(up)">
                                      <p:cBhvr>
                                        <p:cTn id="8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5" autoUpdateAnimBg="0"/>
      <p:bldP spid="6" grpId="0" build="p" bldLvl="5" autoUpdateAnimBg="0"/>
      <p:bldP spid="7"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Evaluation</a:t>
            </a: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16</a:t>
            </a:fld>
            <a:endParaRPr lang="en-US"/>
          </a:p>
        </p:txBody>
      </p:sp>
      <p:sp>
        <p:nvSpPr>
          <p:cNvPr id="10" name="Rectangle 3"/>
          <p:cNvSpPr>
            <a:spLocks noGrp="1" noChangeArrowheads="1"/>
          </p:cNvSpPr>
          <p:nvPr>
            <p:ph idx="1"/>
          </p:nvPr>
        </p:nvSpPr>
        <p:spPr/>
        <p:txBody>
          <a:bodyPr/>
          <a:lstStyle/>
          <a:p>
            <a:pPr>
              <a:lnSpc>
                <a:spcPct val="90000"/>
              </a:lnSpc>
            </a:pPr>
            <a:r>
              <a:rPr lang="en-US" sz="2800" b="1" dirty="0"/>
              <a:t>Criteria to evaluate </a:t>
            </a:r>
            <a:r>
              <a:rPr lang="en-US" sz="2800" b="1" dirty="0" smtClean="0"/>
              <a:t>software include:</a:t>
            </a:r>
          </a:p>
          <a:p>
            <a:pPr>
              <a:lnSpc>
                <a:spcPct val="90000"/>
              </a:lnSpc>
            </a:pPr>
            <a:endParaRPr lang="en-US" sz="2800" dirty="0" smtClean="0">
              <a:solidFill>
                <a:srgbClr val="FFFF99"/>
              </a:solidFill>
            </a:endParaRPr>
          </a:p>
          <a:p>
            <a:pPr>
              <a:lnSpc>
                <a:spcPct val="90000"/>
              </a:lnSpc>
              <a:buNone/>
            </a:pPr>
            <a:endParaRPr lang="en-US" sz="2800" dirty="0" smtClean="0">
              <a:solidFill>
                <a:srgbClr val="FFFF99"/>
              </a:solidFill>
            </a:endParaRPr>
          </a:p>
          <a:p>
            <a:pPr>
              <a:lnSpc>
                <a:spcPct val="90000"/>
              </a:lnSpc>
            </a:pPr>
            <a:endParaRPr lang="en-US" sz="2800" b="1" dirty="0" smtClean="0"/>
          </a:p>
          <a:p>
            <a:pPr>
              <a:lnSpc>
                <a:spcPct val="90000"/>
              </a:lnSpc>
            </a:pPr>
            <a:endParaRPr lang="en-US" sz="2800" dirty="0"/>
          </a:p>
        </p:txBody>
      </p:sp>
      <p:sp>
        <p:nvSpPr>
          <p:cNvPr id="11" name="Rectangle 4"/>
          <p:cNvSpPr>
            <a:spLocks noChangeArrowheads="1"/>
          </p:cNvSpPr>
          <p:nvPr/>
        </p:nvSpPr>
        <p:spPr bwMode="auto">
          <a:xfrm>
            <a:off x="685800" y="2743200"/>
            <a:ext cx="3886200" cy="3124200"/>
          </a:xfrm>
          <a:prstGeom prst="rect">
            <a:avLst/>
          </a:prstGeom>
          <a:gradFill rotWithShape="1">
            <a:gsLst>
              <a:gs pos="0">
                <a:srgbClr val="000080">
                  <a:gamma/>
                  <a:shade val="46275"/>
                  <a:invGamma/>
                </a:srgbClr>
              </a:gs>
              <a:gs pos="100000">
                <a:srgbClr val="000080"/>
              </a:gs>
            </a:gsLst>
            <a:lin ang="5400000" scaled="1"/>
          </a:gradFill>
          <a:ln w="28575" algn="ctr">
            <a:noFill/>
            <a:miter lim="800000"/>
            <a:headEnd/>
            <a:tailEnd/>
          </a:ln>
          <a:effectLst/>
        </p:spPr>
        <p:txBody>
          <a:bodyPr/>
          <a:lstStyle/>
          <a:p>
            <a:pPr marL="342900" indent="-342900">
              <a:lnSpc>
                <a:spcPct val="90000"/>
              </a:lnSpc>
              <a:spcBef>
                <a:spcPct val="20000"/>
              </a:spcBef>
              <a:buFontTx/>
              <a:buChar char="•"/>
            </a:pPr>
            <a:r>
              <a:rPr lang="en-US" sz="2000" dirty="0">
                <a:solidFill>
                  <a:srgbClr val="FFFF99"/>
                </a:solidFill>
              </a:rPr>
              <a:t>Conformity with specifications</a:t>
            </a:r>
          </a:p>
          <a:p>
            <a:pPr marL="342900" indent="-342900">
              <a:lnSpc>
                <a:spcPct val="90000"/>
              </a:lnSpc>
              <a:spcBef>
                <a:spcPct val="20000"/>
              </a:spcBef>
              <a:buFontTx/>
              <a:buChar char="•"/>
            </a:pPr>
            <a:r>
              <a:rPr lang="en-US" sz="2000" dirty="0">
                <a:solidFill>
                  <a:srgbClr val="FFFF99"/>
                </a:solidFill>
              </a:rPr>
              <a:t>Need for modification</a:t>
            </a:r>
          </a:p>
          <a:p>
            <a:pPr marL="342900" indent="-342900">
              <a:lnSpc>
                <a:spcPct val="90000"/>
              </a:lnSpc>
              <a:spcBef>
                <a:spcPct val="20000"/>
              </a:spcBef>
              <a:buFontTx/>
              <a:buChar char="•"/>
            </a:pPr>
            <a:r>
              <a:rPr lang="en-US" sz="2000" dirty="0">
                <a:solidFill>
                  <a:srgbClr val="FFFF99"/>
                </a:solidFill>
              </a:rPr>
              <a:t>Performance (speed, accuracy, reliability)</a:t>
            </a:r>
          </a:p>
          <a:p>
            <a:pPr marL="342900" indent="-342900">
              <a:lnSpc>
                <a:spcPct val="90000"/>
              </a:lnSpc>
              <a:spcBef>
                <a:spcPct val="20000"/>
              </a:spcBef>
              <a:buFontTx/>
              <a:buChar char="•"/>
            </a:pPr>
            <a:r>
              <a:rPr lang="en-US" sz="2000" dirty="0">
                <a:solidFill>
                  <a:srgbClr val="FFFF99"/>
                </a:solidFill>
              </a:rPr>
              <a:t>Use by other companies</a:t>
            </a:r>
          </a:p>
          <a:p>
            <a:pPr marL="342900" indent="-342900">
              <a:lnSpc>
                <a:spcPct val="90000"/>
              </a:lnSpc>
              <a:spcBef>
                <a:spcPct val="20000"/>
              </a:spcBef>
              <a:buFontTx/>
              <a:buChar char="•"/>
            </a:pPr>
            <a:r>
              <a:rPr lang="en-US" sz="2000" dirty="0">
                <a:solidFill>
                  <a:srgbClr val="FFFF99"/>
                </a:solidFill>
              </a:rPr>
              <a:t>Satisfaction of other users</a:t>
            </a:r>
          </a:p>
          <a:p>
            <a:pPr marL="342900" indent="-342900">
              <a:lnSpc>
                <a:spcPct val="90000"/>
              </a:lnSpc>
              <a:spcBef>
                <a:spcPct val="20000"/>
              </a:spcBef>
              <a:buFontTx/>
              <a:buChar char="•"/>
            </a:pPr>
            <a:r>
              <a:rPr lang="en-US" sz="2000" dirty="0">
                <a:solidFill>
                  <a:srgbClr val="FFFF99"/>
                </a:solidFill>
              </a:rPr>
              <a:t>Documentation</a:t>
            </a:r>
          </a:p>
          <a:p>
            <a:pPr marL="342900" indent="-342900">
              <a:lnSpc>
                <a:spcPct val="90000"/>
              </a:lnSpc>
              <a:spcBef>
                <a:spcPct val="20000"/>
              </a:spcBef>
              <a:buFontTx/>
              <a:buChar char="•"/>
            </a:pPr>
            <a:r>
              <a:rPr lang="en-US" sz="2000" dirty="0">
                <a:solidFill>
                  <a:srgbClr val="FFFF99"/>
                </a:solidFill>
              </a:rPr>
              <a:t>Compatibility with existing software</a:t>
            </a:r>
          </a:p>
        </p:txBody>
      </p:sp>
      <p:sp>
        <p:nvSpPr>
          <p:cNvPr id="12" name="Rectangle 5"/>
          <p:cNvSpPr>
            <a:spLocks noChangeArrowheads="1"/>
          </p:cNvSpPr>
          <p:nvPr/>
        </p:nvSpPr>
        <p:spPr bwMode="auto">
          <a:xfrm>
            <a:off x="4648200" y="2743200"/>
            <a:ext cx="3886200" cy="3124200"/>
          </a:xfrm>
          <a:prstGeom prst="rect">
            <a:avLst/>
          </a:prstGeom>
          <a:gradFill rotWithShape="1">
            <a:gsLst>
              <a:gs pos="0">
                <a:srgbClr val="000080">
                  <a:gamma/>
                  <a:shade val="46275"/>
                  <a:invGamma/>
                </a:srgbClr>
              </a:gs>
              <a:gs pos="100000">
                <a:srgbClr val="000080"/>
              </a:gs>
            </a:gsLst>
            <a:lin ang="5400000" scaled="1"/>
          </a:gradFill>
          <a:ln w="28575" algn="ctr">
            <a:noFill/>
            <a:miter lim="800000"/>
            <a:headEnd/>
            <a:tailEnd/>
          </a:ln>
          <a:effectLst/>
        </p:spPr>
        <p:txBody>
          <a:bodyPr/>
          <a:lstStyle/>
          <a:p>
            <a:pPr marL="342900" indent="-342900">
              <a:lnSpc>
                <a:spcPct val="90000"/>
              </a:lnSpc>
              <a:spcBef>
                <a:spcPct val="20000"/>
              </a:spcBef>
              <a:buFontTx/>
              <a:buChar char="•"/>
            </a:pPr>
            <a:r>
              <a:rPr lang="en-US" sz="2000" dirty="0">
                <a:solidFill>
                  <a:srgbClr val="FFFF99"/>
                </a:solidFill>
              </a:rPr>
              <a:t>User-friendliness</a:t>
            </a:r>
          </a:p>
          <a:p>
            <a:pPr marL="342900" indent="-342900">
              <a:lnSpc>
                <a:spcPct val="90000"/>
              </a:lnSpc>
              <a:spcBef>
                <a:spcPct val="20000"/>
              </a:spcBef>
              <a:buFontTx/>
              <a:buChar char="•"/>
            </a:pPr>
            <a:r>
              <a:rPr lang="en-US" sz="2000" dirty="0">
                <a:solidFill>
                  <a:srgbClr val="FFFF99"/>
                </a:solidFill>
              </a:rPr>
              <a:t>Ability to be demonstrated and test-driven</a:t>
            </a:r>
          </a:p>
          <a:p>
            <a:pPr marL="342900" indent="-342900">
              <a:lnSpc>
                <a:spcPct val="90000"/>
              </a:lnSpc>
              <a:spcBef>
                <a:spcPct val="20000"/>
              </a:spcBef>
              <a:buFontTx/>
              <a:buChar char="•"/>
            </a:pPr>
            <a:r>
              <a:rPr lang="en-US" sz="2000" dirty="0">
                <a:solidFill>
                  <a:srgbClr val="FFFF99"/>
                </a:solidFill>
              </a:rPr>
              <a:t>Warranties</a:t>
            </a:r>
          </a:p>
          <a:p>
            <a:pPr marL="342900" indent="-342900">
              <a:lnSpc>
                <a:spcPct val="90000"/>
              </a:lnSpc>
              <a:spcBef>
                <a:spcPct val="20000"/>
              </a:spcBef>
              <a:buFontTx/>
              <a:buChar char="•"/>
            </a:pPr>
            <a:r>
              <a:rPr lang="en-US" sz="2000" dirty="0">
                <a:solidFill>
                  <a:srgbClr val="FFFF99"/>
                </a:solidFill>
              </a:rPr>
              <a:t>Flexibility and maintainability</a:t>
            </a:r>
          </a:p>
          <a:p>
            <a:pPr marL="342900" indent="-342900">
              <a:lnSpc>
                <a:spcPct val="90000"/>
              </a:lnSpc>
              <a:spcBef>
                <a:spcPct val="20000"/>
              </a:spcBef>
              <a:buFontTx/>
              <a:buChar char="•"/>
            </a:pPr>
            <a:r>
              <a:rPr lang="en-US" sz="2000" dirty="0">
                <a:solidFill>
                  <a:srgbClr val="FFFF99"/>
                </a:solidFill>
              </a:rPr>
              <a:t>Capability for online inquiry of files and records</a:t>
            </a:r>
          </a:p>
          <a:p>
            <a:pPr marL="342900" indent="-342900">
              <a:lnSpc>
                <a:spcPct val="90000"/>
              </a:lnSpc>
              <a:spcBef>
                <a:spcPct val="20000"/>
              </a:spcBef>
              <a:buFontTx/>
              <a:buChar char="•"/>
            </a:pPr>
            <a:r>
              <a:rPr lang="en-US" sz="2000" dirty="0">
                <a:solidFill>
                  <a:srgbClr val="FFFF99"/>
                </a:solidFill>
              </a:rPr>
              <a:t>Vendor upgrades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up)">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up)">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wipe(up)">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wipe(up)">
                                      <p:cBhvr>
                                        <p:cTn id="32" dur="500"/>
                                        <p:tgtEl>
                                          <p:spTgt spid="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Effect transition="in" filter="wipe(up)">
                                      <p:cBhvr>
                                        <p:cTn id="37" dur="500"/>
                                        <p:tgtEl>
                                          <p:spTgt spid="1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1">
                                            <p:txEl>
                                              <p:pRg st="6" end="6"/>
                                            </p:txEl>
                                          </p:spTgt>
                                        </p:tgtEl>
                                        <p:attrNameLst>
                                          <p:attrName>style.visibility</p:attrName>
                                        </p:attrNameLst>
                                      </p:cBhvr>
                                      <p:to>
                                        <p:strVal val="visible"/>
                                      </p:to>
                                    </p:set>
                                    <p:animEffect transition="in" filter="wipe(up)">
                                      <p:cBhvr>
                                        <p:cTn id="42" dur="500"/>
                                        <p:tgtEl>
                                          <p:spTgt spid="1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2">
                                            <p:txEl>
                                              <p:pRg st="0" end="0"/>
                                            </p:txEl>
                                          </p:spTgt>
                                        </p:tgtEl>
                                        <p:attrNameLst>
                                          <p:attrName>style.visibility</p:attrName>
                                        </p:attrNameLst>
                                      </p:cBhvr>
                                      <p:to>
                                        <p:strVal val="visible"/>
                                      </p:to>
                                    </p:set>
                                    <p:animEffect transition="in" filter="wipe(up)">
                                      <p:cBhvr>
                                        <p:cTn id="47" dur="500"/>
                                        <p:tgtEl>
                                          <p:spTgt spid="12">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2">
                                            <p:txEl>
                                              <p:pRg st="1" end="1"/>
                                            </p:txEl>
                                          </p:spTgt>
                                        </p:tgtEl>
                                        <p:attrNameLst>
                                          <p:attrName>style.visibility</p:attrName>
                                        </p:attrNameLst>
                                      </p:cBhvr>
                                      <p:to>
                                        <p:strVal val="visible"/>
                                      </p:to>
                                    </p:set>
                                    <p:animEffect transition="in" filter="wipe(up)">
                                      <p:cBhvr>
                                        <p:cTn id="52" dur="500"/>
                                        <p:tgtEl>
                                          <p:spTgt spid="12">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2">
                                            <p:txEl>
                                              <p:pRg st="2" end="2"/>
                                            </p:txEl>
                                          </p:spTgt>
                                        </p:tgtEl>
                                        <p:attrNameLst>
                                          <p:attrName>style.visibility</p:attrName>
                                        </p:attrNameLst>
                                      </p:cBhvr>
                                      <p:to>
                                        <p:strVal val="visible"/>
                                      </p:to>
                                    </p:set>
                                    <p:animEffect transition="in" filter="wipe(up)">
                                      <p:cBhvr>
                                        <p:cTn id="57" dur="500"/>
                                        <p:tgtEl>
                                          <p:spTgt spid="12">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2">
                                            <p:txEl>
                                              <p:pRg st="3" end="3"/>
                                            </p:txEl>
                                          </p:spTgt>
                                        </p:tgtEl>
                                        <p:attrNameLst>
                                          <p:attrName>style.visibility</p:attrName>
                                        </p:attrNameLst>
                                      </p:cBhvr>
                                      <p:to>
                                        <p:strVal val="visible"/>
                                      </p:to>
                                    </p:set>
                                    <p:animEffect transition="in" filter="wipe(up)">
                                      <p:cBhvr>
                                        <p:cTn id="62" dur="500"/>
                                        <p:tgtEl>
                                          <p:spTgt spid="12">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2">
                                            <p:txEl>
                                              <p:pRg st="4" end="4"/>
                                            </p:txEl>
                                          </p:spTgt>
                                        </p:tgtEl>
                                        <p:attrNameLst>
                                          <p:attrName>style.visibility</p:attrName>
                                        </p:attrNameLst>
                                      </p:cBhvr>
                                      <p:to>
                                        <p:strVal val="visible"/>
                                      </p:to>
                                    </p:set>
                                    <p:animEffect transition="in" filter="wipe(up)">
                                      <p:cBhvr>
                                        <p:cTn id="67" dur="500"/>
                                        <p:tgtEl>
                                          <p:spTgt spid="12">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2">
                                            <p:txEl>
                                              <p:pRg st="5" end="5"/>
                                            </p:txEl>
                                          </p:spTgt>
                                        </p:tgtEl>
                                        <p:attrNameLst>
                                          <p:attrName>style.visibility</p:attrName>
                                        </p:attrNameLst>
                                      </p:cBhvr>
                                      <p:to>
                                        <p:strVal val="visible"/>
                                      </p:to>
                                    </p:set>
                                    <p:animEffect transition="in" filter="wipe(up)">
                                      <p:cBhvr>
                                        <p:cTn id="72"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5" autoUpdateAnimBg="0"/>
      <p:bldP spid="11" grpId="0" build="p" bldLvl="5" autoUpdateAnimBg="0"/>
      <p:bldP spid="12"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Evaluation</a:t>
            </a: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17</a:t>
            </a:fld>
            <a:endParaRPr lang="en-US"/>
          </a:p>
        </p:txBody>
      </p:sp>
      <p:sp>
        <p:nvSpPr>
          <p:cNvPr id="6" name="Content Placeholder 5"/>
          <p:cNvSpPr>
            <a:spLocks noGrp="1"/>
          </p:cNvSpPr>
          <p:nvPr>
            <p:ph idx="1"/>
          </p:nvPr>
        </p:nvSpPr>
        <p:spPr/>
        <p:txBody>
          <a:bodyPr/>
          <a:lstStyle/>
          <a:p>
            <a:r>
              <a:rPr lang="en-US" b="1" dirty="0" smtClean="0"/>
              <a:t>Criteria to evaluate vendors include:</a:t>
            </a:r>
            <a:endParaRPr lang="en-US" dirty="0" smtClean="0"/>
          </a:p>
          <a:p>
            <a:endParaRPr lang="en-US" dirty="0"/>
          </a:p>
        </p:txBody>
      </p:sp>
      <p:sp>
        <p:nvSpPr>
          <p:cNvPr id="7" name="Rectangle 4"/>
          <p:cNvSpPr>
            <a:spLocks noChangeArrowheads="1"/>
          </p:cNvSpPr>
          <p:nvPr/>
        </p:nvSpPr>
        <p:spPr bwMode="auto">
          <a:xfrm>
            <a:off x="685800" y="2819400"/>
            <a:ext cx="3886200" cy="3352800"/>
          </a:xfrm>
          <a:prstGeom prst="rect">
            <a:avLst/>
          </a:prstGeom>
          <a:gradFill rotWithShape="1">
            <a:gsLst>
              <a:gs pos="0">
                <a:srgbClr val="000080">
                  <a:gamma/>
                  <a:shade val="46275"/>
                  <a:invGamma/>
                </a:srgbClr>
              </a:gs>
              <a:gs pos="100000">
                <a:srgbClr val="000080"/>
              </a:gs>
            </a:gsLst>
            <a:lin ang="5400000" scaled="1"/>
          </a:gradFill>
          <a:ln w="28575" algn="ctr">
            <a:noFill/>
            <a:miter lim="800000"/>
            <a:headEnd/>
            <a:tailEnd/>
          </a:ln>
          <a:effectLst/>
        </p:spPr>
        <p:txBody>
          <a:bodyPr/>
          <a:lstStyle/>
          <a:p>
            <a:pPr marL="342900" indent="-342900">
              <a:lnSpc>
                <a:spcPct val="90000"/>
              </a:lnSpc>
              <a:spcBef>
                <a:spcPct val="20000"/>
              </a:spcBef>
              <a:buFontTx/>
              <a:buChar char="•"/>
            </a:pPr>
            <a:r>
              <a:rPr lang="en-US" sz="2000" dirty="0">
                <a:solidFill>
                  <a:srgbClr val="FFFF99"/>
                </a:solidFill>
              </a:rPr>
              <a:t>Size</a:t>
            </a:r>
          </a:p>
          <a:p>
            <a:pPr marL="342900" indent="-342900">
              <a:lnSpc>
                <a:spcPct val="90000"/>
              </a:lnSpc>
              <a:spcBef>
                <a:spcPct val="20000"/>
              </a:spcBef>
              <a:buFontTx/>
              <a:buChar char="•"/>
            </a:pPr>
            <a:r>
              <a:rPr lang="en-US" sz="2000" dirty="0">
                <a:solidFill>
                  <a:srgbClr val="FFFF99"/>
                </a:solidFill>
              </a:rPr>
              <a:t>Financial stability and security</a:t>
            </a:r>
          </a:p>
          <a:p>
            <a:pPr marL="342900" indent="-342900">
              <a:lnSpc>
                <a:spcPct val="90000"/>
              </a:lnSpc>
              <a:spcBef>
                <a:spcPct val="20000"/>
              </a:spcBef>
              <a:buFontTx/>
              <a:buChar char="•"/>
            </a:pPr>
            <a:r>
              <a:rPr lang="en-US" sz="2000" dirty="0">
                <a:solidFill>
                  <a:srgbClr val="FFFF99"/>
                </a:solidFill>
              </a:rPr>
              <a:t>Experience</a:t>
            </a:r>
          </a:p>
          <a:p>
            <a:pPr marL="342900" indent="-342900">
              <a:lnSpc>
                <a:spcPct val="90000"/>
              </a:lnSpc>
              <a:spcBef>
                <a:spcPct val="20000"/>
              </a:spcBef>
              <a:buFontTx/>
              <a:buChar char="•"/>
            </a:pPr>
            <a:r>
              <a:rPr lang="en-US" sz="2000" dirty="0">
                <a:solidFill>
                  <a:srgbClr val="FFFF99"/>
                </a:solidFill>
              </a:rPr>
              <a:t>Quality of support and warranties</a:t>
            </a:r>
          </a:p>
          <a:p>
            <a:pPr marL="342900" indent="-342900">
              <a:lnSpc>
                <a:spcPct val="90000"/>
              </a:lnSpc>
              <a:spcBef>
                <a:spcPct val="20000"/>
              </a:spcBef>
              <a:buFontTx/>
              <a:buChar char="•"/>
            </a:pPr>
            <a:r>
              <a:rPr lang="en-US" sz="2000" dirty="0">
                <a:solidFill>
                  <a:srgbClr val="FFFF99"/>
                </a:solidFill>
              </a:rPr>
              <a:t>Regularity of updates</a:t>
            </a:r>
          </a:p>
          <a:p>
            <a:pPr marL="342900" indent="-342900">
              <a:lnSpc>
                <a:spcPct val="90000"/>
              </a:lnSpc>
              <a:spcBef>
                <a:spcPct val="20000"/>
              </a:spcBef>
              <a:buFontTx/>
              <a:buChar char="•"/>
            </a:pPr>
            <a:r>
              <a:rPr lang="en-US" sz="2000" dirty="0">
                <a:solidFill>
                  <a:srgbClr val="FFFF99"/>
                </a:solidFill>
              </a:rPr>
              <a:t>Ability to provide financing</a:t>
            </a:r>
          </a:p>
          <a:p>
            <a:pPr marL="342900" indent="-342900">
              <a:lnSpc>
                <a:spcPct val="90000"/>
              </a:lnSpc>
              <a:spcBef>
                <a:spcPct val="20000"/>
              </a:spcBef>
              <a:buFontTx/>
              <a:buChar char="•"/>
            </a:pPr>
            <a:r>
              <a:rPr lang="en-US" sz="2000" dirty="0">
                <a:solidFill>
                  <a:srgbClr val="FFFF99"/>
                </a:solidFill>
              </a:rPr>
              <a:t>Willingness to sign contract</a:t>
            </a:r>
          </a:p>
          <a:p>
            <a:pPr marL="342900" indent="-342900">
              <a:lnSpc>
                <a:spcPct val="90000"/>
              </a:lnSpc>
              <a:spcBef>
                <a:spcPct val="20000"/>
              </a:spcBef>
              <a:buFontTx/>
              <a:buChar char="•"/>
            </a:pPr>
            <a:r>
              <a:rPr lang="en-US" sz="2000" dirty="0">
                <a:solidFill>
                  <a:srgbClr val="FFFF99"/>
                </a:solidFill>
              </a:rPr>
              <a:t>Willingness to provide references</a:t>
            </a:r>
          </a:p>
        </p:txBody>
      </p:sp>
      <p:sp>
        <p:nvSpPr>
          <p:cNvPr id="8" name="Rectangle 5"/>
          <p:cNvSpPr>
            <a:spLocks noChangeArrowheads="1"/>
          </p:cNvSpPr>
          <p:nvPr/>
        </p:nvSpPr>
        <p:spPr bwMode="auto">
          <a:xfrm>
            <a:off x="4572000" y="2819400"/>
            <a:ext cx="3886200" cy="3352800"/>
          </a:xfrm>
          <a:prstGeom prst="rect">
            <a:avLst/>
          </a:prstGeom>
          <a:gradFill rotWithShape="1">
            <a:gsLst>
              <a:gs pos="0">
                <a:srgbClr val="000080">
                  <a:gamma/>
                  <a:shade val="46275"/>
                  <a:invGamma/>
                </a:srgbClr>
              </a:gs>
              <a:gs pos="100000">
                <a:srgbClr val="000080"/>
              </a:gs>
            </a:gsLst>
            <a:lin ang="5400000" scaled="1"/>
          </a:gradFill>
          <a:ln w="28575" algn="ctr">
            <a:noFill/>
            <a:miter lim="800000"/>
            <a:headEnd/>
            <a:tailEnd/>
          </a:ln>
          <a:effectLst/>
        </p:spPr>
        <p:txBody>
          <a:bodyPr/>
          <a:lstStyle/>
          <a:p>
            <a:pPr marL="342900" indent="-342900">
              <a:lnSpc>
                <a:spcPct val="90000"/>
              </a:lnSpc>
              <a:spcBef>
                <a:spcPct val="20000"/>
              </a:spcBef>
              <a:buFontTx/>
              <a:buChar char="•"/>
            </a:pPr>
            <a:r>
              <a:rPr lang="en-US" sz="2000" dirty="0">
                <a:solidFill>
                  <a:srgbClr val="FFFF99"/>
                </a:solidFill>
              </a:rPr>
              <a:t>Reputation for reliability and dependability</a:t>
            </a:r>
          </a:p>
          <a:p>
            <a:pPr marL="342900" indent="-342900">
              <a:lnSpc>
                <a:spcPct val="90000"/>
              </a:lnSpc>
              <a:spcBef>
                <a:spcPct val="20000"/>
              </a:spcBef>
              <a:buFontTx/>
              <a:buChar char="•"/>
            </a:pPr>
            <a:r>
              <a:rPr lang="en-US" sz="2000" dirty="0">
                <a:solidFill>
                  <a:srgbClr val="FFFF99"/>
                </a:solidFill>
              </a:rPr>
              <a:t>Hardware and software support and maintenance</a:t>
            </a:r>
          </a:p>
          <a:p>
            <a:pPr marL="342900" indent="-342900">
              <a:lnSpc>
                <a:spcPct val="90000"/>
              </a:lnSpc>
              <a:spcBef>
                <a:spcPct val="20000"/>
              </a:spcBef>
              <a:buFontTx/>
              <a:buChar char="•"/>
            </a:pPr>
            <a:r>
              <a:rPr lang="en-US" sz="2000" dirty="0">
                <a:solidFill>
                  <a:srgbClr val="FFFF99"/>
                </a:solidFill>
              </a:rPr>
              <a:t>Implementation and installation support</a:t>
            </a:r>
          </a:p>
          <a:p>
            <a:pPr marL="342900" indent="-342900">
              <a:lnSpc>
                <a:spcPct val="90000"/>
              </a:lnSpc>
              <a:spcBef>
                <a:spcPct val="20000"/>
              </a:spcBef>
              <a:buFontTx/>
              <a:buChar char="•"/>
            </a:pPr>
            <a:r>
              <a:rPr lang="en-US" sz="2000" dirty="0">
                <a:solidFill>
                  <a:srgbClr val="FFFF99"/>
                </a:solidFill>
              </a:rPr>
              <a:t>Quality and responsiveness of personnel</a:t>
            </a:r>
          </a:p>
          <a:p>
            <a:pPr marL="342900" indent="-342900">
              <a:lnSpc>
                <a:spcPct val="90000"/>
              </a:lnSpc>
              <a:spcBef>
                <a:spcPct val="20000"/>
              </a:spcBef>
              <a:buFontTx/>
              <a:buChar char="•"/>
            </a:pPr>
            <a:r>
              <a:rPr lang="en-US" sz="2000" dirty="0">
                <a:solidFill>
                  <a:srgbClr val="FFFF99"/>
                </a:solidFill>
              </a:rPr>
              <a:t>Willingness to provide training</a:t>
            </a:r>
          </a:p>
          <a:p>
            <a:pPr marL="342900" indent="-342900">
              <a:lnSpc>
                <a:spcPct val="90000"/>
              </a:lnSpc>
              <a:spcBef>
                <a:spcPct val="20000"/>
              </a:spcBef>
              <a:buFontTx/>
              <a:buChar char="•"/>
            </a:pPr>
            <a:r>
              <a:rPr lang="en-US" sz="2000" dirty="0">
                <a:solidFill>
                  <a:srgbClr val="FFFF99"/>
                </a:solidFill>
              </a:rPr>
              <a:t>Responsiveness and timeliness of support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up)">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up)">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wipe(up)">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Effect transition="in" filter="wipe(up)">
                                      <p:cBhvr>
                                        <p:cTn id="47" dur="500"/>
                                        <p:tgtEl>
                                          <p:spTgt spid="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8">
                                            <p:txEl>
                                              <p:pRg st="1" end="1"/>
                                            </p:txEl>
                                          </p:spTgt>
                                        </p:tgtEl>
                                        <p:attrNameLst>
                                          <p:attrName>style.visibility</p:attrName>
                                        </p:attrNameLst>
                                      </p:cBhvr>
                                      <p:to>
                                        <p:strVal val="visible"/>
                                      </p:to>
                                    </p:set>
                                    <p:animEffect transition="in" filter="wipe(up)">
                                      <p:cBhvr>
                                        <p:cTn id="52" dur="500"/>
                                        <p:tgtEl>
                                          <p:spTgt spid="8">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8">
                                            <p:txEl>
                                              <p:pRg st="2" end="2"/>
                                            </p:txEl>
                                          </p:spTgt>
                                        </p:tgtEl>
                                        <p:attrNameLst>
                                          <p:attrName>style.visibility</p:attrName>
                                        </p:attrNameLst>
                                      </p:cBhvr>
                                      <p:to>
                                        <p:strVal val="visible"/>
                                      </p:to>
                                    </p:set>
                                    <p:animEffect transition="in" filter="wipe(up)">
                                      <p:cBhvr>
                                        <p:cTn id="57" dur="500"/>
                                        <p:tgtEl>
                                          <p:spTgt spid="8">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8">
                                            <p:txEl>
                                              <p:pRg st="3" end="3"/>
                                            </p:txEl>
                                          </p:spTgt>
                                        </p:tgtEl>
                                        <p:attrNameLst>
                                          <p:attrName>style.visibility</p:attrName>
                                        </p:attrNameLst>
                                      </p:cBhvr>
                                      <p:to>
                                        <p:strVal val="visible"/>
                                      </p:to>
                                    </p:set>
                                    <p:animEffect transition="in" filter="wipe(up)">
                                      <p:cBhvr>
                                        <p:cTn id="62" dur="500"/>
                                        <p:tgtEl>
                                          <p:spTgt spid="8">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8">
                                            <p:txEl>
                                              <p:pRg st="4" end="4"/>
                                            </p:txEl>
                                          </p:spTgt>
                                        </p:tgtEl>
                                        <p:attrNameLst>
                                          <p:attrName>style.visibility</p:attrName>
                                        </p:attrNameLst>
                                      </p:cBhvr>
                                      <p:to>
                                        <p:strVal val="visible"/>
                                      </p:to>
                                    </p:set>
                                    <p:animEffect transition="in" filter="wipe(up)">
                                      <p:cBhvr>
                                        <p:cTn id="67" dur="500"/>
                                        <p:tgtEl>
                                          <p:spTgt spid="8">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8">
                                            <p:txEl>
                                              <p:pRg st="5" end="5"/>
                                            </p:txEl>
                                          </p:spTgt>
                                        </p:tgtEl>
                                        <p:attrNameLst>
                                          <p:attrName>style.visibility</p:attrName>
                                        </p:attrNameLst>
                                      </p:cBhvr>
                                      <p:to>
                                        <p:strVal val="visible"/>
                                      </p:to>
                                    </p:set>
                                    <p:animEffect transition="in" filter="wipe(up)">
                                      <p:cBhvr>
                                        <p:cTn id="7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autoUpdateAnimBg="0"/>
      <p:bldP spid="8"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Performance</a:t>
            </a:r>
            <a:endParaRPr lang="en-US" dirty="0"/>
          </a:p>
        </p:txBody>
      </p:sp>
      <p:sp>
        <p:nvSpPr>
          <p:cNvPr id="3" name="Content Placeholder 2"/>
          <p:cNvSpPr>
            <a:spLocks noGrp="1"/>
          </p:cNvSpPr>
          <p:nvPr>
            <p:ph idx="1"/>
          </p:nvPr>
        </p:nvSpPr>
        <p:spPr/>
        <p:txBody>
          <a:bodyPr/>
          <a:lstStyle/>
          <a:p>
            <a:pPr>
              <a:buNone/>
            </a:pPr>
            <a:r>
              <a:rPr lang="en-US" dirty="0" smtClean="0"/>
              <a:t>Approaches to comparing system performance:</a:t>
            </a:r>
          </a:p>
          <a:p>
            <a:pPr lvl="1"/>
            <a:r>
              <a:rPr lang="en-US" dirty="0" smtClean="0"/>
              <a:t>Benchmark problem</a:t>
            </a:r>
          </a:p>
          <a:p>
            <a:pPr lvl="1"/>
            <a:r>
              <a:rPr lang="en-US" dirty="0" smtClean="0"/>
              <a:t>Point scoring</a:t>
            </a:r>
          </a:p>
          <a:p>
            <a:pPr lvl="1"/>
            <a:r>
              <a:rPr lang="en-US" dirty="0" smtClean="0"/>
              <a:t>Requirements costing</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Benchmarking</a:t>
            </a:r>
            <a:endParaRPr lang="en-US" dirty="0"/>
          </a:p>
        </p:txBody>
      </p:sp>
      <p:sp>
        <p:nvSpPr>
          <p:cNvPr id="3" name="Content Placeholder 2"/>
          <p:cNvSpPr>
            <a:spLocks noGrp="1"/>
          </p:cNvSpPr>
          <p:nvPr>
            <p:ph idx="1"/>
          </p:nvPr>
        </p:nvSpPr>
        <p:spPr/>
        <p:txBody>
          <a:bodyPr/>
          <a:lstStyle/>
          <a:p>
            <a:pPr>
              <a:buNone/>
            </a:pPr>
            <a:r>
              <a:rPr lang="en-US" dirty="0" smtClean="0"/>
              <a:t>Benchmark problem</a:t>
            </a:r>
          </a:p>
          <a:p>
            <a:pPr lvl="1"/>
            <a:r>
              <a:rPr lang="en-US" dirty="0" smtClean="0"/>
              <a:t>The new AIS performs a data processing task with input, processing, and output jobs typical of what would be required of the new system.</a:t>
            </a:r>
          </a:p>
          <a:p>
            <a:pPr lvl="1"/>
            <a:r>
              <a:rPr lang="en-US" dirty="0" smtClean="0"/>
              <a:t>Processing times are calculated and compared.</a:t>
            </a:r>
          </a:p>
          <a:p>
            <a:pPr lvl="1"/>
            <a:r>
              <a:rPr lang="en-US" dirty="0" smtClean="0"/>
              <a:t>The AIS with the lowest time is judged most efficient.</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a:buNone/>
            </a:pPr>
            <a:r>
              <a:rPr lang="en-US" dirty="0" smtClean="0"/>
              <a:t>Today we will cover:</a:t>
            </a:r>
          </a:p>
          <a:p>
            <a:pPr>
              <a:buNone/>
            </a:pPr>
            <a:r>
              <a:rPr lang="en-US" dirty="0" smtClean="0"/>
              <a:t>  (1) Three ways to obtain a new IS:</a:t>
            </a:r>
          </a:p>
          <a:p>
            <a:pPr>
              <a:buNone/>
            </a:pPr>
            <a:r>
              <a:rPr lang="en-US" dirty="0"/>
              <a:t> </a:t>
            </a:r>
            <a:r>
              <a:rPr lang="en-US" dirty="0" smtClean="0"/>
              <a:t>           </a:t>
            </a:r>
            <a:r>
              <a:rPr lang="en-US" sz="2400" dirty="0" smtClean="0"/>
              <a:t>Purchase Software, Develop in-house, Outsource</a:t>
            </a:r>
          </a:p>
          <a:p>
            <a:pPr>
              <a:buNone/>
            </a:pPr>
            <a:endParaRPr lang="en-US" sz="1800" dirty="0" smtClean="0"/>
          </a:p>
          <a:p>
            <a:pPr>
              <a:buNone/>
            </a:pPr>
            <a:r>
              <a:rPr lang="en-US" dirty="0"/>
              <a:t>  </a:t>
            </a:r>
            <a:r>
              <a:rPr lang="en-US" dirty="0" smtClean="0"/>
              <a:t>(2) Three ways to improve the development </a:t>
            </a:r>
          </a:p>
          <a:p>
            <a:pPr>
              <a:buNone/>
            </a:pPr>
            <a:r>
              <a:rPr lang="en-US" dirty="0"/>
              <a:t> </a:t>
            </a:r>
            <a:r>
              <a:rPr lang="en-US" dirty="0" smtClean="0"/>
              <a:t>        process:</a:t>
            </a:r>
          </a:p>
          <a:p>
            <a:pPr>
              <a:buNone/>
            </a:pPr>
            <a:r>
              <a:rPr lang="en-US" sz="2400" dirty="0"/>
              <a:t> </a:t>
            </a:r>
            <a:r>
              <a:rPr lang="en-US" sz="2400" dirty="0" smtClean="0"/>
              <a:t>                Business process reengineering (BPR), Prototyping, Computer-aided software engr. (CASE) tools</a:t>
            </a:r>
            <a:endParaRPr lang="en-US" sz="2400"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Scoring</a:t>
            </a:r>
            <a:endParaRPr lang="en-US" dirty="0"/>
          </a:p>
        </p:txBody>
      </p:sp>
      <p:sp>
        <p:nvSpPr>
          <p:cNvPr id="3" name="Content Placeholder 2"/>
          <p:cNvSpPr>
            <a:spLocks noGrp="1"/>
          </p:cNvSpPr>
          <p:nvPr>
            <p:ph idx="1"/>
          </p:nvPr>
        </p:nvSpPr>
        <p:spPr/>
        <p:txBody>
          <a:bodyPr/>
          <a:lstStyle/>
          <a:p>
            <a:pPr lvl="1"/>
            <a:r>
              <a:rPr lang="en-US" dirty="0" smtClean="0"/>
              <a:t>A weight is assigned to each criterion used to evaluate the system, based on the relative importance of that criterion.</a:t>
            </a:r>
          </a:p>
          <a:p>
            <a:pPr lvl="1"/>
            <a:r>
              <a:rPr lang="en-US" dirty="0" smtClean="0"/>
              <a:t>Each criterion is rated for each product.</a:t>
            </a:r>
          </a:p>
          <a:p>
            <a:pPr lvl="1"/>
            <a:r>
              <a:rPr lang="en-US" dirty="0" smtClean="0"/>
              <a:t>Each rating is multiplied times the weight assigned to the criterion to develop a weighted score.</a:t>
            </a:r>
          </a:p>
          <a:p>
            <a:pPr lvl="1"/>
            <a:r>
              <a:rPr lang="en-US" dirty="0" smtClean="0"/>
              <a:t>The weighted scores are added for each product.</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Scoring -- Example</a:t>
            </a:r>
            <a:endParaRPr lang="en-US" dirty="0"/>
          </a:p>
        </p:txBody>
      </p:sp>
      <p:sp>
        <p:nvSpPr>
          <p:cNvPr id="3" name="Content Placeholder 2"/>
          <p:cNvSpPr>
            <a:spLocks noGrp="1"/>
          </p:cNvSpPr>
          <p:nvPr>
            <p:ph idx="1"/>
          </p:nvPr>
        </p:nvSpPr>
        <p:spPr/>
        <p:txBody>
          <a:bodyPr/>
          <a:lstStyle/>
          <a:p>
            <a:pPr lvl="1"/>
            <a:r>
              <a:rPr lang="en-US" sz="2400" dirty="0" smtClean="0"/>
              <a:t>O’Neil Co. is evaluating systems offered by three different vendors: Able Co., Baker Co., and Cook Co.</a:t>
            </a:r>
          </a:p>
          <a:p>
            <a:pPr lvl="1"/>
            <a:r>
              <a:rPr lang="en-US" sz="2400" dirty="0" smtClean="0"/>
              <a:t>O’Neil has determined three criteria that they will use to evaluate the different systems: cost, speed, and vendor reliability.</a:t>
            </a:r>
          </a:p>
          <a:p>
            <a:pPr lvl="1"/>
            <a:r>
              <a:rPr lang="en-US" sz="2400" dirty="0" smtClean="0"/>
              <a:t>They have provided the following weights to each criteria, with vendor reliability being the most critical:</a:t>
            </a:r>
          </a:p>
          <a:p>
            <a:pPr lvl="2"/>
            <a:r>
              <a:rPr lang="en-US" sz="2000" dirty="0" smtClean="0"/>
              <a:t>Vendor reliability—9</a:t>
            </a:r>
          </a:p>
          <a:p>
            <a:pPr lvl="2"/>
            <a:r>
              <a:rPr lang="en-US" sz="2000" dirty="0" smtClean="0"/>
              <a:t>Cost—6</a:t>
            </a:r>
          </a:p>
          <a:p>
            <a:pPr lvl="2"/>
            <a:r>
              <a:rPr lang="en-US" sz="2000" dirty="0" smtClean="0"/>
              <a:t>Speed—4</a:t>
            </a: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Scoring -- Example</a:t>
            </a: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22</a:t>
            </a:fld>
            <a:endParaRPr lang="en-US"/>
          </a:p>
        </p:txBody>
      </p:sp>
      <p:sp>
        <p:nvSpPr>
          <p:cNvPr id="5" name="Rectangle 3"/>
          <p:cNvSpPr>
            <a:spLocks noGrp="1" noChangeArrowheads="1"/>
          </p:cNvSpPr>
          <p:nvPr>
            <p:ph idx="1"/>
          </p:nvPr>
        </p:nvSpPr>
        <p:spPr/>
        <p:txBody>
          <a:bodyPr/>
          <a:lstStyle/>
          <a:p>
            <a:pPr>
              <a:lnSpc>
                <a:spcPct val="90000"/>
              </a:lnSpc>
              <a:buNone/>
            </a:pPr>
            <a:r>
              <a:rPr lang="en-US" sz="2400" dirty="0" smtClean="0"/>
              <a:t>O’Neil examined </a:t>
            </a:r>
            <a:r>
              <a:rPr lang="en-US" sz="2400" dirty="0"/>
              <a:t>the packages offered by the three vendors and rated them based on these three criteria. Ratings were from 1</a:t>
            </a:r>
            <a:r>
              <a:rPr lang="en-US" sz="2400" dirty="0">
                <a:cs typeface="Arial" charset="0"/>
              </a:rPr>
              <a:t>–</a:t>
            </a:r>
            <a:r>
              <a:rPr lang="en-US" sz="2400" dirty="0"/>
              <a:t>5 with 5 being the highest </a:t>
            </a:r>
            <a:r>
              <a:rPr lang="en-US" sz="2400" dirty="0" smtClean="0"/>
              <a:t>score.</a:t>
            </a:r>
          </a:p>
          <a:p>
            <a:pPr>
              <a:buNone/>
            </a:pPr>
            <a:endParaRPr lang="en-US" sz="2400" dirty="0">
              <a:solidFill>
                <a:schemeClr val="tx1"/>
              </a:solidFill>
              <a:latin typeface="+mn-lt"/>
              <a:ea typeface="+mn-ea"/>
              <a:cs typeface="+mn-cs"/>
            </a:endParaRPr>
          </a:p>
          <a:p>
            <a:pPr>
              <a:lnSpc>
                <a:spcPct val="90000"/>
              </a:lnSpc>
              <a:buNone/>
            </a:pPr>
            <a:endParaRPr lang="en-US" sz="2400" dirty="0"/>
          </a:p>
        </p:txBody>
      </p:sp>
      <p:graphicFrame>
        <p:nvGraphicFramePr>
          <p:cNvPr id="7" name="Group 127"/>
          <p:cNvGraphicFramePr>
            <a:graphicFrameLocks noGrp="1"/>
          </p:cNvGraphicFramePr>
          <p:nvPr/>
        </p:nvGraphicFramePr>
        <p:xfrm>
          <a:off x="685800" y="3047999"/>
          <a:ext cx="7848600" cy="1676401"/>
        </p:xfrm>
        <a:graphic>
          <a:graphicData uri="http://schemas.openxmlformats.org/drawingml/2006/table">
            <a:tbl>
              <a:tblPr/>
              <a:tblGrid>
                <a:gridCol w="2665562"/>
                <a:gridCol w="1851085"/>
                <a:gridCol w="1628955"/>
                <a:gridCol w="1702998"/>
              </a:tblGrid>
              <a:tr h="4020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rPr>
                        <a:t>Criteria</a:t>
                      </a:r>
                      <a:endParaRPr kumimoji="0" lang="en-US" sz="32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Times New Roman" pitchFamily="18" charset="0"/>
                          <a:cs typeface="Arial" charset="0"/>
                        </a:rPr>
                        <a:t>Able Co.</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Times New Roman" pitchFamily="18" charset="0"/>
                          <a:cs typeface="Arial" charset="0"/>
                        </a:rPr>
                        <a:t>Baker Co.</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Times New Roman" pitchFamily="18" charset="0"/>
                          <a:cs typeface="Arial" charset="0"/>
                        </a:rPr>
                        <a:t>Cook Co.</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020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Vendor reliability (9)</a:t>
                      </a:r>
                      <a:endParaRPr kumimoji="0" lang="en-US" sz="32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5</a:t>
                      </a:r>
                      <a:endParaRPr kumimoji="0" lang="en-US" sz="32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020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Cost (6)</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70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Speed (4)</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4</a:t>
                      </a:r>
                      <a:endParaRPr kumimoji="0" lang="en-US" sz="32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US" sz="32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8" name="Table 7"/>
          <p:cNvGraphicFramePr>
            <a:graphicFrameLocks noGrp="1"/>
          </p:cNvGraphicFramePr>
          <p:nvPr/>
        </p:nvGraphicFramePr>
        <p:xfrm>
          <a:off x="685800" y="4724400"/>
          <a:ext cx="7620000" cy="1981200"/>
        </p:xfrm>
        <a:graphic>
          <a:graphicData uri="http://schemas.openxmlformats.org/drawingml/2006/table">
            <a:tbl>
              <a:tblPr firstRow="1" bandRow="1">
                <a:tableStyleId>{5C22544A-7EE6-4342-B048-85BDC9FD1C3A}</a:tableStyleId>
              </a:tblPr>
              <a:tblGrid>
                <a:gridCol w="2514600"/>
                <a:gridCol w="1524000"/>
                <a:gridCol w="1828800"/>
                <a:gridCol w="1752600"/>
              </a:tblGrid>
              <a:tr h="36576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WEIGHTED SCORES</a:t>
                      </a:r>
                    </a:p>
                  </a:txBody>
                  <a:tcPr horzOverflow="overflow"/>
                </a:tc>
                <a:tc hMerge="1">
                  <a:txBody>
                    <a:bodyPr/>
                    <a:lstStyle/>
                    <a:p>
                      <a:endParaRPr lang="en-US"/>
                    </a:p>
                  </a:txBody>
                  <a:tcPr/>
                </a:tc>
                <a:tc hMerge="1">
                  <a:txBody>
                    <a:bodyPr/>
                    <a:lstStyle/>
                    <a:p>
                      <a:endParaRPr lang="en-US"/>
                    </a:p>
                  </a:txBody>
                  <a:tcPr/>
                </a:tc>
                <a:tc hMerge="1">
                  <a:txBody>
                    <a:bodyPr/>
                    <a:lstStyle/>
                    <a:p>
                      <a:endParaRPr lang="en-US"/>
                    </a:p>
                  </a:txBody>
                  <a:tcPr/>
                </a:tc>
              </a:tr>
              <a:tr h="3657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Times New Roman" pitchFamily="18" charset="0"/>
                          <a:cs typeface="Arial" charset="0"/>
                        </a:rPr>
                        <a:t>Criteria</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Times New Roman" pitchFamily="18" charset="0"/>
                          <a:cs typeface="Arial" charset="0"/>
                        </a:rPr>
                        <a:t>Able Co.</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Times New Roman" pitchFamily="18" charset="0"/>
                          <a:cs typeface="Arial" charset="0"/>
                        </a:rPr>
                        <a:t>Baker Co.</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Times New Roman" pitchFamily="18" charset="0"/>
                          <a:cs typeface="Arial" charset="0"/>
                        </a:rPr>
                        <a:t>Cook Co.</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Vendor reliability (9)</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45</a:t>
                      </a:r>
                      <a:endParaRPr kumimoji="0" lang="en-US" sz="32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Cost (6)</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30</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Speed (4)</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3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8</a:t>
                      </a:r>
                      <a:endParaRPr kumimoji="0" lang="en-US" sz="32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Scoring -- Example</a:t>
            </a:r>
            <a:endParaRPr lang="en-US" dirty="0"/>
          </a:p>
        </p:txBody>
      </p:sp>
      <p:sp>
        <p:nvSpPr>
          <p:cNvPr id="3" name="Content Placeholder 2"/>
          <p:cNvSpPr>
            <a:spLocks noGrp="1"/>
          </p:cNvSpPr>
          <p:nvPr>
            <p:ph idx="1"/>
          </p:nvPr>
        </p:nvSpPr>
        <p:spPr/>
        <p:txBody>
          <a:bodyPr/>
          <a:lstStyle/>
          <a:p>
            <a:pPr>
              <a:lnSpc>
                <a:spcPct val="80000"/>
              </a:lnSpc>
              <a:buNone/>
            </a:pPr>
            <a:r>
              <a:rPr lang="en-US" sz="2800" dirty="0" smtClean="0"/>
              <a:t>The weighted scores for each company are summed:</a:t>
            </a:r>
          </a:p>
          <a:p>
            <a:pPr lvl="1">
              <a:lnSpc>
                <a:spcPct val="80000"/>
              </a:lnSpc>
            </a:pPr>
            <a:r>
              <a:rPr lang="en-US" sz="2400" dirty="0" smtClean="0"/>
              <a:t>Able = 60 points</a:t>
            </a:r>
          </a:p>
          <a:p>
            <a:pPr lvl="1">
              <a:lnSpc>
                <a:spcPct val="80000"/>
              </a:lnSpc>
            </a:pPr>
            <a:r>
              <a:rPr lang="en-US" sz="2400" dirty="0" smtClean="0"/>
              <a:t>Baker = 79 points</a:t>
            </a:r>
          </a:p>
          <a:p>
            <a:pPr lvl="1">
              <a:lnSpc>
                <a:spcPct val="80000"/>
              </a:lnSpc>
            </a:pPr>
            <a:r>
              <a:rPr lang="en-US" sz="2400" dirty="0" smtClean="0"/>
              <a:t>Cook = 68 points</a:t>
            </a:r>
          </a:p>
          <a:p>
            <a:pPr>
              <a:lnSpc>
                <a:spcPct val="80000"/>
              </a:lnSpc>
              <a:buNone/>
            </a:pPr>
            <a:endParaRPr lang="en-US" sz="2800" dirty="0" smtClean="0"/>
          </a:p>
          <a:p>
            <a:pPr>
              <a:lnSpc>
                <a:spcPct val="80000"/>
              </a:lnSpc>
              <a:buNone/>
            </a:pPr>
            <a:r>
              <a:rPr lang="en-US" sz="2800" dirty="0" smtClean="0"/>
              <a:t>Based on the preceding scores, the bid would probably be awarded to Baker Co.</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Scoring -- Example</a:t>
            </a:r>
            <a:endParaRPr lang="en-US" dirty="0"/>
          </a:p>
        </p:txBody>
      </p:sp>
      <p:sp>
        <p:nvSpPr>
          <p:cNvPr id="3" name="Content Placeholder 2"/>
          <p:cNvSpPr>
            <a:spLocks noGrp="1"/>
          </p:cNvSpPr>
          <p:nvPr>
            <p:ph idx="1"/>
          </p:nvPr>
        </p:nvSpPr>
        <p:spPr/>
        <p:txBody>
          <a:bodyPr/>
          <a:lstStyle/>
          <a:p>
            <a:pPr>
              <a:buNone/>
            </a:pPr>
            <a:r>
              <a:rPr lang="en-US" dirty="0" smtClean="0"/>
              <a:t>The preceding example is a simplification. In a real-life scenario, several factors would be different:</a:t>
            </a:r>
          </a:p>
          <a:p>
            <a:pPr lvl="1"/>
            <a:r>
              <a:rPr lang="en-US" dirty="0" smtClean="0"/>
              <a:t>There would probably be many more criteria being considered.</a:t>
            </a:r>
          </a:p>
          <a:p>
            <a:pPr lvl="1"/>
            <a:r>
              <a:rPr lang="en-US" dirty="0" smtClean="0"/>
              <a:t>Several people would be rating the criteria, and the final scores for each vendor would probably be a composite of those individual scores.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costing</a:t>
            </a:r>
            <a:endParaRPr lang="en-US" dirty="0"/>
          </a:p>
        </p:txBody>
      </p:sp>
      <p:sp>
        <p:nvSpPr>
          <p:cNvPr id="3" name="Content Placeholder 2"/>
          <p:cNvSpPr>
            <a:spLocks noGrp="1"/>
          </p:cNvSpPr>
          <p:nvPr>
            <p:ph idx="1"/>
          </p:nvPr>
        </p:nvSpPr>
        <p:spPr/>
        <p:txBody>
          <a:bodyPr/>
          <a:lstStyle/>
          <a:p>
            <a:pPr lvl="1">
              <a:buFont typeface="Wingdings" pitchFamily="2" charset="2"/>
              <a:buChar char="v"/>
            </a:pPr>
            <a:r>
              <a:rPr lang="en-US" sz="2400" dirty="0" smtClean="0"/>
              <a:t>Estimates cost of purchasing or developing features that are </a:t>
            </a:r>
            <a:r>
              <a:rPr lang="en-US" sz="2400" b="1" i="1" dirty="0" smtClean="0"/>
              <a:t>not</a:t>
            </a:r>
            <a:r>
              <a:rPr lang="en-US" sz="2400" dirty="0" smtClean="0"/>
              <a:t> included in a particular AIS.</a:t>
            </a:r>
          </a:p>
          <a:p>
            <a:pPr lvl="1">
              <a:buFont typeface="Wingdings" pitchFamily="2" charset="2"/>
              <a:buChar char="v"/>
            </a:pPr>
            <a:r>
              <a:rPr lang="en-US" sz="2400" dirty="0" smtClean="0"/>
              <a:t>The total AIS cost is calculated by adding the acquisition cost to the purchasing and development costs.</a:t>
            </a:r>
          </a:p>
          <a:p>
            <a:pPr lvl="1">
              <a:buFont typeface="Wingdings" pitchFamily="2" charset="2"/>
              <a:buChar char="v"/>
            </a:pPr>
            <a:r>
              <a:rPr lang="en-US" sz="2400" dirty="0" smtClean="0"/>
              <a:t>Total cost = cost of system with </a:t>
            </a:r>
            <a:r>
              <a:rPr lang="en-US" sz="2400" b="1" i="1" dirty="0" smtClean="0"/>
              <a:t>all</a:t>
            </a:r>
            <a:r>
              <a:rPr lang="en-US" sz="2400" dirty="0" smtClean="0"/>
              <a:t> required features.</a:t>
            </a:r>
          </a:p>
          <a:p>
            <a:pPr lvl="1">
              <a:buFont typeface="Wingdings" pitchFamily="2" charset="2"/>
              <a:buChar char="v"/>
            </a:pPr>
            <a:r>
              <a:rPr lang="en-US" sz="2400" dirty="0" smtClean="0"/>
              <a:t>Focus is on having lowest cost while meeting requirements (efficiency).</a:t>
            </a:r>
            <a:endParaRPr lang="en-US" sz="2400" dirty="0" smtClean="0"/>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Test-drive</a:t>
            </a:r>
            <a:endParaRPr lang="en-US" dirty="0"/>
          </a:p>
        </p:txBody>
      </p:sp>
      <p:sp>
        <p:nvSpPr>
          <p:cNvPr id="3" name="Content Placeholder 2"/>
          <p:cNvSpPr>
            <a:spLocks noGrp="1"/>
          </p:cNvSpPr>
          <p:nvPr>
            <p:ph idx="1"/>
          </p:nvPr>
        </p:nvSpPr>
        <p:spPr/>
        <p:txBody>
          <a:bodyPr/>
          <a:lstStyle/>
          <a:p>
            <a:pPr>
              <a:buNone/>
            </a:pPr>
            <a:r>
              <a:rPr lang="en-US" dirty="0"/>
              <a:t>V</a:t>
            </a:r>
            <a:r>
              <a:rPr lang="en-US" dirty="0" smtClean="0"/>
              <a:t>erify that the AIS that looks best on paper is actually the best in practice:</a:t>
            </a:r>
          </a:p>
          <a:p>
            <a:pPr lvl="1">
              <a:buFont typeface="Wingdings" pitchFamily="2" charset="2"/>
              <a:buChar char="§"/>
            </a:pPr>
            <a:r>
              <a:rPr lang="en-US" dirty="0" smtClean="0"/>
              <a:t>Test-drive the software.</a:t>
            </a:r>
          </a:p>
          <a:p>
            <a:pPr lvl="1">
              <a:buFont typeface="Wingdings" pitchFamily="2" charset="2"/>
              <a:buChar char="§"/>
            </a:pPr>
            <a:r>
              <a:rPr lang="en-US" dirty="0" smtClean="0"/>
              <a:t>Contact other users for references.</a:t>
            </a:r>
          </a:p>
          <a:p>
            <a:pPr lvl="1">
              <a:buFont typeface="Wingdings" pitchFamily="2" charset="2"/>
              <a:buChar char="§"/>
            </a:pPr>
            <a:r>
              <a:rPr lang="en-US" dirty="0" smtClean="0"/>
              <a:t>Evaluate vendor personnel.</a:t>
            </a:r>
          </a:p>
          <a:p>
            <a:pPr lvl="1">
              <a:buFont typeface="Wingdings" pitchFamily="2" charset="2"/>
              <a:buChar char="§"/>
            </a:pPr>
            <a:r>
              <a:rPr lang="en-US" dirty="0" smtClean="0"/>
              <a:t>Confirm details of the proposal.</a:t>
            </a: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In-house </a:t>
            </a:r>
            <a:endParaRPr lang="en-US" dirty="0"/>
          </a:p>
        </p:txBody>
      </p:sp>
      <p:sp>
        <p:nvSpPr>
          <p:cNvPr id="3" name="Content Placeholder 2"/>
          <p:cNvSpPr>
            <a:spLocks noGrp="1"/>
          </p:cNvSpPr>
          <p:nvPr>
            <p:ph idx="1"/>
          </p:nvPr>
        </p:nvSpPr>
        <p:spPr/>
        <p:txBody>
          <a:bodyPr/>
          <a:lstStyle/>
          <a:p>
            <a:pPr>
              <a:buNone/>
            </a:pPr>
            <a:r>
              <a:rPr lang="en-US" sz="2800" dirty="0">
                <a:solidFill>
                  <a:schemeClr val="tx1"/>
                </a:solidFill>
                <a:latin typeface="+mn-lt"/>
                <a:ea typeface="+mn-ea"/>
                <a:cs typeface="+mn-cs"/>
              </a:rPr>
              <a:t>Developing </a:t>
            </a:r>
            <a:r>
              <a:rPr lang="en-US" sz="2800" b="1" dirty="0">
                <a:solidFill>
                  <a:schemeClr val="tx1"/>
                </a:solidFill>
                <a:latin typeface="+mn-lt"/>
                <a:ea typeface="+mn-ea"/>
                <a:cs typeface="+mn-cs"/>
              </a:rPr>
              <a:t>custom software</a:t>
            </a:r>
            <a:r>
              <a:rPr lang="en-US" sz="2800" dirty="0">
                <a:solidFill>
                  <a:schemeClr val="tx1"/>
                </a:solidFill>
                <a:latin typeface="+mn-lt"/>
                <a:ea typeface="+mn-ea"/>
                <a:cs typeface="+mn-cs"/>
              </a:rPr>
              <a:t> is difficult, but some companies prefer this approach—particularly if the company is large, has unique needs, and believes their systems provide a competitive advantage.</a:t>
            </a:r>
          </a:p>
          <a:p>
            <a:pPr>
              <a:buNone/>
            </a:pPr>
            <a:r>
              <a:rPr lang="en-US" sz="2800" dirty="0" smtClean="0"/>
              <a:t>    (1) software developed by IS staff.</a:t>
            </a:r>
          </a:p>
          <a:p>
            <a:pPr>
              <a:buNone/>
            </a:pPr>
            <a:r>
              <a:rPr lang="en-US" sz="2800" dirty="0"/>
              <a:t>	</a:t>
            </a:r>
            <a:r>
              <a:rPr lang="en-US" sz="2800" dirty="0" smtClean="0"/>
              <a:t>(2) software developed by End users.</a:t>
            </a:r>
          </a:p>
          <a:p>
            <a:pPr>
              <a:buNone/>
            </a:pPr>
            <a:r>
              <a:rPr lang="en-US" sz="2800" dirty="0" smtClean="0"/>
              <a:t>Accountants help contribute by being project supervisors, users, or development team members.</a:t>
            </a:r>
            <a:endParaRPr lang="en-US" sz="2800"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End-user-Developed Software</a:t>
            </a:r>
            <a:endParaRPr lang="en-US" dirty="0"/>
          </a:p>
        </p:txBody>
      </p:sp>
      <p:sp>
        <p:nvSpPr>
          <p:cNvPr id="3" name="Content Placeholder 2"/>
          <p:cNvSpPr>
            <a:spLocks noGrp="1"/>
          </p:cNvSpPr>
          <p:nvPr>
            <p:ph idx="1"/>
          </p:nvPr>
        </p:nvSpPr>
        <p:spPr/>
        <p:txBody>
          <a:bodyPr/>
          <a:lstStyle/>
          <a:p>
            <a:r>
              <a:rPr lang="en-US" dirty="0" smtClean="0"/>
              <a:t>One approach to developing software in-house is to take the lion’s share of the effort out of the hands of the IS department and place it in the laps of the ultimate information users.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End-user-developed software</a:t>
            </a:r>
            <a:br>
              <a:rPr lang="en-US" dirty="0" smtClean="0"/>
            </a:br>
            <a:endParaRPr lang="en-US" dirty="0"/>
          </a:p>
        </p:txBody>
      </p:sp>
      <p:sp>
        <p:nvSpPr>
          <p:cNvPr id="3" name="Content Placeholder 2"/>
          <p:cNvSpPr>
            <a:spLocks noGrp="1"/>
          </p:cNvSpPr>
          <p:nvPr>
            <p:ph idx="1"/>
          </p:nvPr>
        </p:nvSpPr>
        <p:spPr/>
        <p:txBody>
          <a:bodyPr/>
          <a:lstStyle/>
          <a:p>
            <a:pPr lvl="1"/>
            <a:r>
              <a:rPr lang="en-US" sz="2400" dirty="0" smtClean="0"/>
              <a:t>End-user computing (EUC) is the hands-on development, use, and control of computer-based information systems by users.</a:t>
            </a:r>
          </a:p>
          <a:p>
            <a:pPr lvl="1"/>
            <a:r>
              <a:rPr lang="en-US" sz="2400" dirty="0" smtClean="0"/>
              <a:t>With EUC, individuals use IT to meet their own IS needs rather than rely on systems professionals.</a:t>
            </a:r>
          </a:p>
          <a:p>
            <a:pPr lvl="1"/>
            <a:r>
              <a:rPr lang="en-US" sz="2400" dirty="0" smtClean="0"/>
              <a:t>Why?</a:t>
            </a:r>
          </a:p>
          <a:p>
            <a:pPr lvl="2"/>
            <a:r>
              <a:rPr lang="en-US" sz="2000" dirty="0" smtClean="0"/>
              <a:t>The demand for information systems has grown exponentially since the introduction of the computer.</a:t>
            </a:r>
          </a:p>
          <a:p>
            <a:pPr lvl="2"/>
            <a:r>
              <a:rPr lang="en-US" sz="2000" dirty="0" smtClean="0"/>
              <a:t>One solution to meeting these needs is to have end users meet their own information needs.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2800" dirty="0" smtClean="0"/>
              <a:t>Companies can experience a number of difficulties in developing an AIS internally, including:</a:t>
            </a:r>
          </a:p>
          <a:p>
            <a:pPr lvl="1"/>
            <a:r>
              <a:rPr lang="en-US" sz="2400" dirty="0" smtClean="0"/>
              <a:t>Projects are backlogged for years because of the high demand for resources.</a:t>
            </a:r>
          </a:p>
          <a:p>
            <a:pPr lvl="1"/>
            <a:r>
              <a:rPr lang="en-US" sz="2400" dirty="0" smtClean="0"/>
              <a:t>The newly designed system doesn’t meet user needs.</a:t>
            </a:r>
          </a:p>
          <a:p>
            <a:pPr lvl="1"/>
            <a:r>
              <a:rPr lang="en-US" sz="2400" dirty="0" smtClean="0"/>
              <a:t>The process takes so long that by the time it’s complete, it’s obsolete.</a:t>
            </a:r>
          </a:p>
          <a:p>
            <a:pPr lvl="1"/>
            <a:r>
              <a:rPr lang="en-US" sz="2400" dirty="0" smtClean="0"/>
              <a:t>Users can’t adequately specify their needs.</a:t>
            </a:r>
          </a:p>
          <a:p>
            <a:pPr lvl="1"/>
            <a:r>
              <a:rPr lang="en-US" sz="2400" dirty="0" smtClean="0"/>
              <a:t>Changes to the AIS are often difficult to make after requirements have been written into the specifications.</a:t>
            </a:r>
          </a:p>
        </p:txBody>
      </p:sp>
      <p:sp>
        <p:nvSpPr>
          <p:cNvPr id="4" name="Slide Number Placeholder 3"/>
          <p:cNvSpPr>
            <a:spLocks noGrp="1"/>
          </p:cNvSpPr>
          <p:nvPr>
            <p:ph type="sldNum" sz="quarter" idx="12"/>
          </p:nvPr>
        </p:nvSpPr>
        <p:spPr/>
        <p:txBody>
          <a:bodyPr/>
          <a:lstStyle/>
          <a:p>
            <a:fld id="{18387A39-0183-4CD2-A11F-085FB6E95A79}"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End-user development</a:t>
            </a:r>
            <a:endParaRPr lang="en-US" dirty="0"/>
          </a:p>
        </p:txBody>
      </p:sp>
      <p:sp>
        <p:nvSpPr>
          <p:cNvPr id="3" name="Content Placeholder 2"/>
          <p:cNvSpPr>
            <a:spLocks noGrp="1"/>
          </p:cNvSpPr>
          <p:nvPr>
            <p:ph idx="1"/>
          </p:nvPr>
        </p:nvSpPr>
        <p:spPr/>
        <p:txBody>
          <a:bodyPr/>
          <a:lstStyle/>
          <a:p>
            <a:r>
              <a:rPr lang="en-US" dirty="0" smtClean="0"/>
              <a:t>Technology has evolved to automate much of the system development process. Factors contributing to EUC are:</a:t>
            </a:r>
          </a:p>
          <a:p>
            <a:pPr lvl="1"/>
            <a:r>
              <a:rPr lang="en-US" dirty="0" smtClean="0"/>
              <a:t>Increased computer literacy.</a:t>
            </a:r>
          </a:p>
          <a:p>
            <a:pPr lvl="1"/>
            <a:r>
              <a:rPr lang="en-US" dirty="0" smtClean="0"/>
              <a:t>Easier-to-use programming languages.</a:t>
            </a:r>
          </a:p>
          <a:p>
            <a:pPr lvl="1"/>
            <a:r>
              <a:rPr lang="en-US" dirty="0" smtClean="0"/>
              <a:t>Inexpensive PCs.</a:t>
            </a:r>
          </a:p>
          <a:p>
            <a:pPr lvl="1"/>
            <a:r>
              <a:rPr lang="en-US" dirty="0" smtClean="0"/>
              <a:t>A variety of powerful and inexpensive software packages.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End-user Computing</a:t>
            </a:r>
            <a:endParaRPr lang="en-US" dirty="0"/>
          </a:p>
        </p:txBody>
      </p:sp>
      <p:sp>
        <p:nvSpPr>
          <p:cNvPr id="3" name="Content Placeholder 2"/>
          <p:cNvSpPr>
            <a:spLocks noGrp="1"/>
          </p:cNvSpPr>
          <p:nvPr>
            <p:ph idx="1"/>
          </p:nvPr>
        </p:nvSpPr>
        <p:spPr/>
        <p:txBody>
          <a:bodyPr/>
          <a:lstStyle/>
          <a:p>
            <a:r>
              <a:rPr lang="en-US" dirty="0" smtClean="0"/>
              <a:t>As end users began to meet their initial needs, two things happened:</a:t>
            </a:r>
          </a:p>
          <a:p>
            <a:pPr lvl="1"/>
            <a:r>
              <a:rPr lang="en-US" dirty="0" smtClean="0"/>
              <a:t>Users realized computers could be used to meet more and more information needs.</a:t>
            </a:r>
          </a:p>
          <a:p>
            <a:pPr lvl="1"/>
            <a:r>
              <a:rPr lang="en-US" dirty="0" smtClean="0"/>
              <a:t>Increased access to data created many new uses and needs for information.</a:t>
            </a:r>
          </a:p>
          <a:p>
            <a:r>
              <a:rPr lang="en-US" dirty="0" smtClean="0"/>
              <a:t>Result: A tremendous growth in end-user computing that is expected to continue.</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End-user Development</a:t>
            </a:r>
            <a:endParaRPr lang="en-US" dirty="0"/>
          </a:p>
        </p:txBody>
      </p:sp>
      <p:sp>
        <p:nvSpPr>
          <p:cNvPr id="3" name="Content Placeholder 2"/>
          <p:cNvSpPr>
            <a:spLocks noGrp="1"/>
          </p:cNvSpPr>
          <p:nvPr>
            <p:ph idx="1"/>
          </p:nvPr>
        </p:nvSpPr>
        <p:spPr/>
        <p:txBody>
          <a:bodyPr/>
          <a:lstStyle/>
          <a:p>
            <a:pPr>
              <a:buNone/>
            </a:pPr>
            <a:r>
              <a:rPr lang="en-US" u="sng" dirty="0">
                <a:solidFill>
                  <a:schemeClr val="tx1"/>
                </a:solidFill>
                <a:latin typeface="+mn-lt"/>
                <a:ea typeface="+mn-ea"/>
                <a:cs typeface="+mn-cs"/>
              </a:rPr>
              <a:t>End User </a:t>
            </a:r>
            <a:r>
              <a:rPr lang="en-US" u="sng" dirty="0" smtClean="0">
                <a:solidFill>
                  <a:schemeClr val="tx1"/>
                </a:solidFill>
                <a:latin typeface="+mn-lt"/>
                <a:ea typeface="+mn-ea"/>
                <a:cs typeface="+mn-cs"/>
              </a:rPr>
              <a:t>Development</a:t>
            </a:r>
            <a:r>
              <a:rPr lang="en-US" dirty="0" smtClean="0">
                <a:solidFill>
                  <a:schemeClr val="tx1"/>
                </a:solidFill>
                <a:latin typeface="+mn-lt"/>
                <a:ea typeface="+mn-ea"/>
                <a:cs typeface="+mn-cs"/>
              </a:rPr>
              <a:t>  </a:t>
            </a:r>
            <a:r>
              <a:rPr lang="en-US" dirty="0">
                <a:solidFill>
                  <a:schemeClr val="tx1"/>
                </a:solidFill>
                <a:latin typeface="+mn-lt"/>
                <a:ea typeface="+mn-ea"/>
                <a:cs typeface="+mn-cs"/>
              </a:rPr>
              <a:t>occurs when information users, such as managers, accountants, and internal auditors, develop their own applications using computer specialists as advisors.  Inappropriate for very complex systems.  May be appropriate for simpler projects.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 -- Benefits</a:t>
            </a:r>
            <a:endParaRPr lang="en-US" dirty="0"/>
          </a:p>
        </p:txBody>
      </p:sp>
      <p:sp>
        <p:nvSpPr>
          <p:cNvPr id="3" name="Content Placeholder 2"/>
          <p:cNvSpPr>
            <a:spLocks noGrp="1"/>
          </p:cNvSpPr>
          <p:nvPr>
            <p:ph idx="1"/>
          </p:nvPr>
        </p:nvSpPr>
        <p:spPr/>
        <p:txBody>
          <a:bodyPr/>
          <a:lstStyle/>
          <a:p>
            <a:r>
              <a:rPr lang="en-US" dirty="0" smtClean="0"/>
              <a:t>Benefits of end-user computing:</a:t>
            </a:r>
          </a:p>
          <a:p>
            <a:pPr lvl="1"/>
            <a:r>
              <a:rPr lang="en-US" dirty="0" smtClean="0"/>
              <a:t>User creation, control, and implementation</a:t>
            </a:r>
          </a:p>
          <a:p>
            <a:pPr lvl="1"/>
            <a:r>
              <a:rPr lang="en-US" dirty="0" smtClean="0"/>
              <a:t>Systems that meet user needs</a:t>
            </a:r>
          </a:p>
          <a:p>
            <a:pPr lvl="1"/>
            <a:r>
              <a:rPr lang="en-US" dirty="0" smtClean="0"/>
              <a:t>Timeliness</a:t>
            </a:r>
          </a:p>
          <a:p>
            <a:pPr lvl="1"/>
            <a:r>
              <a:rPr lang="en-US" dirty="0" smtClean="0"/>
              <a:t>Freeing up systems resources</a:t>
            </a:r>
          </a:p>
          <a:p>
            <a:pPr lvl="1"/>
            <a:r>
              <a:rPr lang="en-US" dirty="0" smtClean="0"/>
              <a:t>Versatility and ease of use</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 -- Risks</a:t>
            </a:r>
            <a:endParaRPr lang="en-US" dirty="0"/>
          </a:p>
        </p:txBody>
      </p:sp>
      <p:sp>
        <p:nvSpPr>
          <p:cNvPr id="3" name="Content Placeholder 2"/>
          <p:cNvSpPr>
            <a:spLocks noGrp="1"/>
          </p:cNvSpPr>
          <p:nvPr>
            <p:ph idx="1"/>
          </p:nvPr>
        </p:nvSpPr>
        <p:spPr/>
        <p:txBody>
          <a:bodyPr/>
          <a:lstStyle/>
          <a:p>
            <a:r>
              <a:rPr lang="en-US" dirty="0" smtClean="0"/>
              <a:t>Risks of end-user computing:</a:t>
            </a:r>
          </a:p>
          <a:p>
            <a:pPr lvl="1"/>
            <a:r>
              <a:rPr lang="en-US" sz="2400" dirty="0" smtClean="0"/>
              <a:t>Logic and development errors</a:t>
            </a:r>
          </a:p>
          <a:p>
            <a:pPr lvl="1"/>
            <a:r>
              <a:rPr lang="en-US" sz="2400" dirty="0" smtClean="0"/>
              <a:t>Inadequately tested applications</a:t>
            </a:r>
          </a:p>
          <a:p>
            <a:pPr lvl="1"/>
            <a:r>
              <a:rPr lang="en-US" sz="2400" dirty="0" smtClean="0"/>
              <a:t>Inefficient systems</a:t>
            </a:r>
          </a:p>
          <a:p>
            <a:pPr lvl="1"/>
            <a:r>
              <a:rPr lang="en-US" sz="2400" dirty="0" smtClean="0"/>
              <a:t>Poorly controlled and documented systems</a:t>
            </a:r>
          </a:p>
          <a:p>
            <a:pPr lvl="1"/>
            <a:r>
              <a:rPr lang="en-US" sz="2400" dirty="0" smtClean="0"/>
              <a:t>System incompatibilities</a:t>
            </a:r>
          </a:p>
          <a:p>
            <a:pPr lvl="1"/>
            <a:r>
              <a:rPr lang="en-US" sz="2400" dirty="0" smtClean="0"/>
              <a:t>Duplication of systems and data and wasted resources</a:t>
            </a:r>
          </a:p>
          <a:p>
            <a:pPr lvl="1"/>
            <a:r>
              <a:rPr lang="en-US" sz="2400" dirty="0" smtClean="0"/>
              <a:t>Increased costs</a:t>
            </a:r>
          </a:p>
          <a:p>
            <a:pPr>
              <a:buNone/>
            </a:pP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mj-lt"/>
                <a:ea typeface="+mj-ea"/>
                <a:cs typeface="+mj-cs"/>
              </a:rPr>
              <a:t>Managing and controlling EUC</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2800" dirty="0" smtClean="0">
                <a:solidFill>
                  <a:schemeClr val="tx1"/>
                </a:solidFill>
                <a:latin typeface="+mn-lt"/>
                <a:ea typeface="+mn-ea"/>
                <a:cs typeface="+mn-cs"/>
              </a:rPr>
              <a:t>Provide help-desks</a:t>
            </a:r>
            <a:endParaRPr lang="en-US" sz="2800" dirty="0">
              <a:solidFill>
                <a:schemeClr val="tx1"/>
              </a:solidFill>
              <a:latin typeface="+mn-lt"/>
              <a:ea typeface="+mn-ea"/>
              <a:cs typeface="+mn-cs"/>
            </a:endParaRPr>
          </a:p>
          <a:p>
            <a:pPr>
              <a:buFont typeface="Wingdings" pitchFamily="2" charset="2"/>
              <a:buChar char="Ø"/>
            </a:pPr>
            <a:r>
              <a:rPr lang="en-US" sz="2800" dirty="0" smtClean="0"/>
              <a:t>T</a:t>
            </a:r>
            <a:r>
              <a:rPr lang="en-US" sz="2800" dirty="0" smtClean="0">
                <a:solidFill>
                  <a:schemeClr val="tx1"/>
                </a:solidFill>
                <a:latin typeface="+mn-lt"/>
                <a:ea typeface="+mn-ea"/>
                <a:cs typeface="+mn-cs"/>
              </a:rPr>
              <a:t>rain </a:t>
            </a:r>
            <a:r>
              <a:rPr lang="en-US" sz="2800" dirty="0">
                <a:solidFill>
                  <a:schemeClr val="tx1"/>
                </a:solidFill>
                <a:latin typeface="+mn-lt"/>
                <a:ea typeface="+mn-ea"/>
                <a:cs typeface="+mn-cs"/>
              </a:rPr>
              <a:t>users in how risks and benefits of EUC</a:t>
            </a:r>
          </a:p>
          <a:p>
            <a:pPr>
              <a:buFont typeface="Wingdings" pitchFamily="2" charset="2"/>
              <a:buChar char="Ø"/>
            </a:pPr>
            <a:r>
              <a:rPr lang="en-US" sz="2800" dirty="0" smtClean="0"/>
              <a:t>E</a:t>
            </a:r>
            <a:r>
              <a:rPr lang="en-US" sz="2800" dirty="0" smtClean="0">
                <a:solidFill>
                  <a:schemeClr val="tx1"/>
                </a:solidFill>
                <a:latin typeface="+mn-lt"/>
                <a:ea typeface="+mn-ea"/>
                <a:cs typeface="+mn-cs"/>
              </a:rPr>
              <a:t>valuate </a:t>
            </a:r>
            <a:r>
              <a:rPr lang="en-US" sz="2800" dirty="0">
                <a:solidFill>
                  <a:schemeClr val="tx1"/>
                </a:solidFill>
                <a:latin typeface="+mn-lt"/>
                <a:ea typeface="+mn-ea"/>
                <a:cs typeface="+mn-cs"/>
              </a:rPr>
              <a:t>new hardware and software products</a:t>
            </a:r>
          </a:p>
          <a:p>
            <a:pPr>
              <a:buFont typeface="Wingdings" pitchFamily="2" charset="2"/>
              <a:buChar char="Ø"/>
            </a:pPr>
            <a:r>
              <a:rPr lang="en-US" sz="2800" dirty="0" smtClean="0">
                <a:solidFill>
                  <a:schemeClr val="tx1"/>
                </a:solidFill>
                <a:latin typeface="+mn-lt"/>
                <a:ea typeface="+mn-ea"/>
                <a:cs typeface="+mn-cs"/>
              </a:rPr>
              <a:t>Set standards </a:t>
            </a:r>
            <a:r>
              <a:rPr lang="en-US" sz="2800" dirty="0">
                <a:solidFill>
                  <a:schemeClr val="tx1"/>
                </a:solidFill>
                <a:latin typeface="+mn-lt"/>
                <a:ea typeface="+mn-ea"/>
                <a:cs typeface="+mn-cs"/>
              </a:rPr>
              <a:t>for developing and implementing software</a:t>
            </a:r>
          </a:p>
          <a:p>
            <a:pPr>
              <a:buFont typeface="Wingdings" pitchFamily="2" charset="2"/>
              <a:buChar char="Ø"/>
            </a:pPr>
            <a:r>
              <a:rPr lang="en-US" sz="2800" dirty="0" smtClean="0"/>
              <a:t>C</a:t>
            </a:r>
            <a:r>
              <a:rPr lang="en-US" sz="2800" dirty="0" smtClean="0">
                <a:solidFill>
                  <a:schemeClr val="tx1"/>
                </a:solidFill>
                <a:latin typeface="+mn-lt"/>
                <a:ea typeface="+mn-ea"/>
                <a:cs typeface="+mn-cs"/>
              </a:rPr>
              <a:t>ontrol </a:t>
            </a:r>
            <a:r>
              <a:rPr lang="en-US" sz="2800" dirty="0">
                <a:solidFill>
                  <a:schemeClr val="tx1"/>
                </a:solidFill>
                <a:latin typeface="+mn-lt"/>
                <a:ea typeface="+mn-ea"/>
                <a:cs typeface="+mn-cs"/>
              </a:rPr>
              <a:t>corporate data </a:t>
            </a:r>
            <a:endParaRPr lang="en-US" sz="2800"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Outsourcing the system</a:t>
            </a:r>
            <a:endParaRPr lang="en-US" b="1" dirty="0"/>
          </a:p>
        </p:txBody>
      </p:sp>
      <p:sp>
        <p:nvSpPr>
          <p:cNvPr id="3" name="Content Placeholder 2"/>
          <p:cNvSpPr>
            <a:spLocks noGrp="1"/>
          </p:cNvSpPr>
          <p:nvPr>
            <p:ph idx="1"/>
          </p:nvPr>
        </p:nvSpPr>
        <p:spPr/>
        <p:txBody>
          <a:bodyPr/>
          <a:lstStyle/>
          <a:p>
            <a:pPr>
              <a:buNone/>
            </a:pPr>
            <a:r>
              <a:rPr lang="en-US" b="1" dirty="0">
                <a:solidFill>
                  <a:schemeClr val="tx1"/>
                </a:solidFill>
                <a:latin typeface="+mn-lt"/>
                <a:ea typeface="+mn-ea"/>
                <a:cs typeface="+mn-cs"/>
              </a:rPr>
              <a:t>Outsourcing:  </a:t>
            </a:r>
            <a:r>
              <a:rPr lang="en-US" dirty="0">
                <a:solidFill>
                  <a:schemeClr val="tx1"/>
                </a:solidFill>
                <a:latin typeface="+mn-lt"/>
                <a:ea typeface="+mn-ea"/>
                <a:cs typeface="+mn-cs"/>
              </a:rPr>
              <a:t>hiring an outside company to handle all or part of an organization’s data processing activities.  Rapidly growing business.  </a:t>
            </a:r>
            <a:endParaRPr lang="en-US" dirty="0" smtClean="0">
              <a:solidFill>
                <a:schemeClr val="tx1"/>
              </a:solidFill>
              <a:latin typeface="+mn-lt"/>
              <a:ea typeface="+mn-ea"/>
              <a:cs typeface="+mn-cs"/>
            </a:endParaRPr>
          </a:p>
          <a:p>
            <a:pPr>
              <a:buNone/>
            </a:pPr>
            <a:r>
              <a:rPr lang="en-US" dirty="0"/>
              <a:t> </a:t>
            </a:r>
            <a:r>
              <a:rPr lang="en-US" dirty="0" smtClean="0"/>
              <a:t>  </a:t>
            </a:r>
            <a:r>
              <a:rPr lang="en-US" dirty="0" smtClean="0">
                <a:solidFill>
                  <a:schemeClr val="tx1"/>
                </a:solidFill>
                <a:latin typeface="+mn-lt"/>
                <a:ea typeface="+mn-ea"/>
                <a:cs typeface="+mn-cs"/>
              </a:rPr>
              <a:t>Sometimes </a:t>
            </a:r>
            <a:r>
              <a:rPr lang="en-US" dirty="0">
                <a:solidFill>
                  <a:schemeClr val="tx1"/>
                </a:solidFill>
                <a:latin typeface="+mn-lt"/>
                <a:ea typeface="+mn-ea"/>
                <a:cs typeface="+mn-cs"/>
              </a:rPr>
              <a:t>entire IT organizations are transferred to another company.</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Outsourcing</a:t>
            </a:r>
            <a:endParaRPr lang="en-US" b="1" dirty="0"/>
          </a:p>
        </p:txBody>
      </p:sp>
      <p:sp>
        <p:nvSpPr>
          <p:cNvPr id="3" name="Content Placeholder 2"/>
          <p:cNvSpPr>
            <a:spLocks noGrp="1"/>
          </p:cNvSpPr>
          <p:nvPr>
            <p:ph idx="1"/>
          </p:nvPr>
        </p:nvSpPr>
        <p:spPr/>
        <p:txBody>
          <a:bodyPr/>
          <a:lstStyle/>
          <a:p>
            <a:pPr>
              <a:buNone/>
            </a:pPr>
            <a:r>
              <a:rPr lang="en-US" dirty="0" smtClean="0"/>
              <a:t>Examples of outsourced activities:</a:t>
            </a:r>
          </a:p>
          <a:p>
            <a:pPr lvl="1"/>
            <a:r>
              <a:rPr lang="en-US" dirty="0" smtClean="0"/>
              <a:t>Installation</a:t>
            </a:r>
          </a:p>
          <a:p>
            <a:pPr lvl="1"/>
            <a:r>
              <a:rPr lang="en-US" dirty="0" smtClean="0"/>
              <a:t>Training</a:t>
            </a:r>
          </a:p>
          <a:p>
            <a:pPr lvl="1"/>
            <a:r>
              <a:rPr lang="en-US" dirty="0" smtClean="0"/>
              <a:t>Maintenance</a:t>
            </a:r>
          </a:p>
          <a:p>
            <a:pPr lvl="1"/>
            <a:r>
              <a:rPr lang="en-US" dirty="0" smtClean="0"/>
              <a:t>Help desk</a:t>
            </a:r>
          </a:p>
          <a:p>
            <a:pPr lvl="1"/>
            <a:r>
              <a:rPr lang="en-US" dirty="0" smtClean="0"/>
              <a:t>Technical support</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a:t>
            </a:r>
            <a:endParaRPr lang="en-US" dirty="0"/>
          </a:p>
        </p:txBody>
      </p:sp>
      <p:sp>
        <p:nvSpPr>
          <p:cNvPr id="3" name="Content Placeholder 2"/>
          <p:cNvSpPr>
            <a:spLocks noGrp="1"/>
          </p:cNvSpPr>
          <p:nvPr>
            <p:ph idx="1"/>
          </p:nvPr>
        </p:nvSpPr>
        <p:spPr/>
        <p:txBody>
          <a:bodyPr/>
          <a:lstStyle/>
          <a:p>
            <a:pPr>
              <a:lnSpc>
                <a:spcPct val="90000"/>
              </a:lnSpc>
            </a:pPr>
            <a:r>
              <a:rPr lang="en-US" sz="2800" dirty="0" smtClean="0"/>
              <a:t>Most companies that outsource use several different companies rather than a single source in order to:</a:t>
            </a:r>
          </a:p>
          <a:p>
            <a:pPr lvl="1">
              <a:lnSpc>
                <a:spcPct val="90000"/>
              </a:lnSpc>
            </a:pPr>
            <a:r>
              <a:rPr lang="en-US" sz="2400" dirty="0" smtClean="0"/>
              <a:t>Increase flexibility</a:t>
            </a:r>
          </a:p>
          <a:p>
            <a:pPr lvl="1">
              <a:lnSpc>
                <a:spcPct val="90000"/>
              </a:lnSpc>
            </a:pPr>
            <a:r>
              <a:rPr lang="en-US" sz="2400" dirty="0" smtClean="0"/>
              <a:t>Foster competition</a:t>
            </a:r>
          </a:p>
          <a:p>
            <a:pPr lvl="1">
              <a:lnSpc>
                <a:spcPct val="90000"/>
              </a:lnSpc>
            </a:pPr>
            <a:r>
              <a:rPr lang="en-US" sz="2400" dirty="0" smtClean="0"/>
              <a:t>Reduce costs</a:t>
            </a:r>
          </a:p>
          <a:p>
            <a:pPr>
              <a:lnSpc>
                <a:spcPct val="90000"/>
              </a:lnSpc>
            </a:pPr>
            <a:r>
              <a:rPr lang="en-US" sz="2800" dirty="0" smtClean="0"/>
              <a:t> Most companies do not outsource:</a:t>
            </a:r>
          </a:p>
          <a:p>
            <a:pPr lvl="1">
              <a:lnSpc>
                <a:spcPct val="90000"/>
              </a:lnSpc>
            </a:pPr>
            <a:r>
              <a:rPr lang="en-US" sz="2400" dirty="0" smtClean="0"/>
              <a:t>Strategic management of their IT environment</a:t>
            </a:r>
          </a:p>
          <a:p>
            <a:pPr lvl="1">
              <a:lnSpc>
                <a:spcPct val="90000"/>
              </a:lnSpc>
            </a:pPr>
            <a:r>
              <a:rPr lang="en-US" sz="2400" dirty="0" smtClean="0"/>
              <a:t>Business process management</a:t>
            </a:r>
          </a:p>
          <a:p>
            <a:pPr lvl="1">
              <a:lnSpc>
                <a:spcPct val="90000"/>
              </a:lnSpc>
            </a:pPr>
            <a:r>
              <a:rPr lang="en-US" sz="2400" dirty="0" smtClean="0"/>
              <a:t>IT architecture</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 -- Benefits</a:t>
            </a:r>
            <a:endParaRPr lang="en-US" dirty="0"/>
          </a:p>
        </p:txBody>
      </p:sp>
      <p:sp>
        <p:nvSpPr>
          <p:cNvPr id="3" name="Content Placeholder 2"/>
          <p:cNvSpPr>
            <a:spLocks noGrp="1"/>
          </p:cNvSpPr>
          <p:nvPr>
            <p:ph idx="1"/>
          </p:nvPr>
        </p:nvSpPr>
        <p:spPr/>
        <p:txBody>
          <a:bodyPr/>
          <a:lstStyle/>
          <a:p>
            <a:pPr lvl="1"/>
            <a:r>
              <a:rPr lang="en-US" dirty="0" smtClean="0"/>
              <a:t>Provides a business solution</a:t>
            </a:r>
          </a:p>
          <a:p>
            <a:pPr lvl="1"/>
            <a:r>
              <a:rPr lang="en-US" dirty="0" smtClean="0"/>
              <a:t>Asset utilization</a:t>
            </a:r>
          </a:p>
          <a:p>
            <a:pPr lvl="1"/>
            <a:r>
              <a:rPr lang="en-US" dirty="0" smtClean="0"/>
              <a:t>Access to greater experience and more advanced technology</a:t>
            </a:r>
          </a:p>
          <a:p>
            <a:pPr lvl="1"/>
            <a:r>
              <a:rPr lang="en-US" dirty="0" smtClean="0"/>
              <a:t>Lower costs</a:t>
            </a:r>
          </a:p>
          <a:p>
            <a:pPr lvl="1"/>
            <a:r>
              <a:rPr lang="en-US" dirty="0" smtClean="0"/>
              <a:t>Improved development time</a:t>
            </a:r>
          </a:p>
          <a:p>
            <a:pPr lvl="1"/>
            <a:r>
              <a:rPr lang="en-US" dirty="0" smtClean="0"/>
              <a:t>Elimination of peaks-and-valleys usage</a:t>
            </a:r>
          </a:p>
          <a:p>
            <a:pPr lvl="1"/>
            <a:r>
              <a:rPr lang="en-US" dirty="0" smtClean="0"/>
              <a:t>Facilitation of downsizing</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Alternatives to in-house</a:t>
            </a:r>
            <a:endParaRPr lang="en-US" b="1" dirty="0"/>
          </a:p>
        </p:txBody>
      </p:sp>
      <p:sp>
        <p:nvSpPr>
          <p:cNvPr id="3" name="Content Placeholder 2"/>
          <p:cNvSpPr>
            <a:spLocks noGrp="1"/>
          </p:cNvSpPr>
          <p:nvPr>
            <p:ph idx="1"/>
          </p:nvPr>
        </p:nvSpPr>
        <p:spPr/>
        <p:txBody>
          <a:bodyPr/>
          <a:lstStyle/>
          <a:p>
            <a:r>
              <a:rPr lang="en-US" dirty="0" smtClean="0"/>
              <a:t>Purchase software</a:t>
            </a:r>
          </a:p>
          <a:p>
            <a:r>
              <a:rPr lang="en-US" dirty="0" smtClean="0"/>
              <a:t>Hire outside company to develop &amp; maintain system</a:t>
            </a:r>
            <a:endParaRPr lang="en-US" dirty="0"/>
          </a:p>
          <a:p>
            <a:pPr>
              <a:buNone/>
            </a:pP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 -- Risks</a:t>
            </a:r>
            <a:endParaRPr lang="en-US" dirty="0"/>
          </a:p>
        </p:txBody>
      </p:sp>
      <p:sp>
        <p:nvSpPr>
          <p:cNvPr id="3" name="Content Placeholder 2"/>
          <p:cNvSpPr>
            <a:spLocks noGrp="1"/>
          </p:cNvSpPr>
          <p:nvPr>
            <p:ph idx="1"/>
          </p:nvPr>
        </p:nvSpPr>
        <p:spPr/>
        <p:txBody>
          <a:bodyPr/>
          <a:lstStyle/>
          <a:p>
            <a:pPr lvl="1"/>
            <a:r>
              <a:rPr lang="en-US" dirty="0" smtClean="0"/>
              <a:t>Inflexibility (long-term contracts)</a:t>
            </a:r>
          </a:p>
          <a:p>
            <a:pPr lvl="1"/>
            <a:r>
              <a:rPr lang="en-US" dirty="0" smtClean="0"/>
              <a:t>Loss of control (system, confidential data)</a:t>
            </a:r>
          </a:p>
          <a:p>
            <a:pPr lvl="1"/>
            <a:r>
              <a:rPr lang="en-US" dirty="0" smtClean="0"/>
              <a:t>Reduced competitive advantage</a:t>
            </a:r>
          </a:p>
          <a:p>
            <a:pPr lvl="1"/>
            <a:r>
              <a:rPr lang="en-US" dirty="0" smtClean="0"/>
              <a:t>Locked in system (have to rebuild expertise)</a:t>
            </a:r>
          </a:p>
          <a:p>
            <a:pPr lvl="1"/>
            <a:r>
              <a:rPr lang="en-US" dirty="0" smtClean="0"/>
              <a:t>Unfulfilled goals (benefits unrealized)</a:t>
            </a:r>
          </a:p>
          <a:p>
            <a:pPr lvl="1"/>
            <a:r>
              <a:rPr lang="en-US" dirty="0" smtClean="0"/>
              <a:t>Poor service (slow response)</a:t>
            </a:r>
          </a:p>
          <a:p>
            <a:pPr lvl="1"/>
            <a:r>
              <a:rPr lang="en-US" dirty="0" smtClean="0"/>
              <a:t>Increased risk (business risk)</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a:t>
            </a:r>
            <a:r>
              <a:rPr lang="en-US" dirty="0"/>
              <a:t>R</a:t>
            </a:r>
            <a:r>
              <a:rPr lang="en-US" dirty="0" smtClean="0"/>
              <a:t>eengineering</a:t>
            </a:r>
            <a:endParaRPr lang="en-US" dirty="0"/>
          </a:p>
        </p:txBody>
      </p:sp>
      <p:sp>
        <p:nvSpPr>
          <p:cNvPr id="3" name="Content Placeholder 2"/>
          <p:cNvSpPr>
            <a:spLocks noGrp="1"/>
          </p:cNvSpPr>
          <p:nvPr>
            <p:ph idx="1"/>
          </p:nvPr>
        </p:nvSpPr>
        <p:spPr/>
        <p:txBody>
          <a:bodyPr/>
          <a:lstStyle/>
          <a:p>
            <a:pPr>
              <a:lnSpc>
                <a:spcPct val="90000"/>
              </a:lnSpc>
            </a:pPr>
            <a:r>
              <a:rPr lang="en-US" dirty="0" smtClean="0"/>
              <a:t>Business process reengineering (BPR) is the analysis and redesign of business processes and information systems to achieve significant performance improvements.</a:t>
            </a:r>
          </a:p>
          <a:p>
            <a:pPr lvl="1">
              <a:lnSpc>
                <a:spcPct val="90000"/>
              </a:lnSpc>
            </a:pPr>
            <a:r>
              <a:rPr lang="en-US" dirty="0" smtClean="0"/>
              <a:t>Reduces a company to its essential business processes.</a:t>
            </a:r>
          </a:p>
          <a:p>
            <a:pPr lvl="1">
              <a:lnSpc>
                <a:spcPct val="90000"/>
              </a:lnSpc>
            </a:pPr>
            <a:r>
              <a:rPr lang="en-US" dirty="0" smtClean="0"/>
              <a:t>Reshapes organizational work practices and information flows to take advantage of technological advancements.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Reengineering</a:t>
            </a:r>
            <a:endParaRPr lang="en-US" dirty="0"/>
          </a:p>
        </p:txBody>
      </p:sp>
      <p:sp>
        <p:nvSpPr>
          <p:cNvPr id="3" name="Content Placeholder 2"/>
          <p:cNvSpPr>
            <a:spLocks noGrp="1"/>
          </p:cNvSpPr>
          <p:nvPr>
            <p:ph idx="1"/>
          </p:nvPr>
        </p:nvSpPr>
        <p:spPr/>
        <p:txBody>
          <a:bodyPr/>
          <a:lstStyle/>
          <a:p>
            <a:r>
              <a:rPr lang="en-US" dirty="0" smtClean="0"/>
              <a:t>BPR:</a:t>
            </a:r>
          </a:p>
          <a:p>
            <a:pPr lvl="1"/>
            <a:r>
              <a:rPr lang="en-US" dirty="0" smtClean="0"/>
              <a:t>Simplifies the system.</a:t>
            </a:r>
          </a:p>
          <a:p>
            <a:pPr lvl="1"/>
            <a:r>
              <a:rPr lang="en-US" dirty="0" smtClean="0"/>
              <a:t>Makes it more effective.</a:t>
            </a:r>
          </a:p>
          <a:p>
            <a:pPr lvl="1"/>
            <a:r>
              <a:rPr lang="en-US" dirty="0" smtClean="0"/>
              <a:t>Improves a company’s quality and service.</a:t>
            </a:r>
          </a:p>
          <a:p>
            <a:r>
              <a:rPr lang="en-US" dirty="0" smtClean="0"/>
              <a:t>Business Process Management (BPM) software has been developed to help automate many BPR tasks. </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Reengineering</a:t>
            </a:r>
            <a:endParaRPr lang="en-US" dirty="0"/>
          </a:p>
        </p:txBody>
      </p:sp>
      <p:sp>
        <p:nvSpPr>
          <p:cNvPr id="3" name="Content Placeholder 2"/>
          <p:cNvSpPr>
            <a:spLocks noGrp="1"/>
          </p:cNvSpPr>
          <p:nvPr>
            <p:ph idx="1"/>
          </p:nvPr>
        </p:nvSpPr>
        <p:spPr/>
        <p:txBody>
          <a:bodyPr/>
          <a:lstStyle/>
          <a:p>
            <a:pPr>
              <a:lnSpc>
                <a:spcPct val="90000"/>
              </a:lnSpc>
              <a:buNone/>
            </a:pPr>
            <a:r>
              <a:rPr lang="en-US" sz="2400" dirty="0" smtClean="0"/>
              <a:t>Michael Hammer has set forth several principles that help organizations successfully reengineer business processes:</a:t>
            </a:r>
          </a:p>
          <a:p>
            <a:pPr lvl="1">
              <a:lnSpc>
                <a:spcPct val="90000"/>
              </a:lnSpc>
              <a:buFont typeface="Arial" charset="0"/>
              <a:buChar char="-"/>
            </a:pPr>
            <a:r>
              <a:rPr lang="en-US" sz="2400" dirty="0" smtClean="0"/>
              <a:t>Organize around outcomes, not tasks.</a:t>
            </a:r>
          </a:p>
          <a:p>
            <a:pPr lvl="1">
              <a:lnSpc>
                <a:spcPct val="90000"/>
              </a:lnSpc>
              <a:buFont typeface="Arial" charset="0"/>
              <a:buChar char="-"/>
            </a:pPr>
            <a:r>
              <a:rPr lang="en-US" sz="2400" dirty="0" smtClean="0"/>
              <a:t>Require those who use the output to perform the process.</a:t>
            </a:r>
          </a:p>
          <a:p>
            <a:pPr lvl="1">
              <a:lnSpc>
                <a:spcPct val="90000"/>
              </a:lnSpc>
              <a:buFont typeface="Arial" charset="0"/>
              <a:buChar char="-"/>
            </a:pPr>
            <a:r>
              <a:rPr lang="en-US" sz="2400" dirty="0" smtClean="0"/>
              <a:t>Require those who produce information to process it.</a:t>
            </a:r>
          </a:p>
          <a:p>
            <a:pPr lvl="1">
              <a:lnSpc>
                <a:spcPct val="90000"/>
              </a:lnSpc>
              <a:buFont typeface="Arial" charset="0"/>
              <a:buChar char="-"/>
            </a:pPr>
            <a:r>
              <a:rPr lang="en-US" sz="2400" dirty="0" smtClean="0"/>
              <a:t>Centralize AND disperse data.</a:t>
            </a:r>
          </a:p>
          <a:p>
            <a:pPr lvl="1">
              <a:lnSpc>
                <a:spcPct val="90000"/>
              </a:lnSpc>
              <a:buFont typeface="Arial" charset="0"/>
              <a:buChar char="-"/>
            </a:pPr>
            <a:r>
              <a:rPr lang="en-US" sz="2400" dirty="0" smtClean="0"/>
              <a:t>Integrate parallel activities.</a:t>
            </a:r>
          </a:p>
          <a:p>
            <a:pPr lvl="1">
              <a:lnSpc>
                <a:spcPct val="90000"/>
              </a:lnSpc>
              <a:buFont typeface="Arial" charset="0"/>
              <a:buChar char="-"/>
            </a:pPr>
            <a:r>
              <a:rPr lang="en-US" sz="2400" dirty="0" smtClean="0"/>
              <a:t>Empower workers, use built-in controls, and flatten the organization chart.</a:t>
            </a:r>
          </a:p>
          <a:p>
            <a:pPr lvl="1">
              <a:lnSpc>
                <a:spcPct val="90000"/>
              </a:lnSpc>
              <a:buFont typeface="Arial" charset="0"/>
              <a:buChar char="-"/>
            </a:pPr>
            <a:r>
              <a:rPr lang="en-US" sz="2400" dirty="0" smtClean="0"/>
              <a:t>Capture data once—at its source.</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faced by reengineering efforts</a:t>
            </a:r>
            <a:endParaRPr lang="en-US" dirty="0"/>
          </a:p>
        </p:txBody>
      </p:sp>
      <p:sp>
        <p:nvSpPr>
          <p:cNvPr id="3" name="Content Placeholder 2"/>
          <p:cNvSpPr>
            <a:spLocks noGrp="1"/>
          </p:cNvSpPr>
          <p:nvPr>
            <p:ph idx="1"/>
          </p:nvPr>
        </p:nvSpPr>
        <p:spPr>
          <a:xfrm>
            <a:off x="685800" y="1981200"/>
            <a:ext cx="7772400" cy="4419600"/>
          </a:xfrm>
        </p:spPr>
        <p:txBody>
          <a:bodyPr/>
          <a:lstStyle/>
          <a:p>
            <a:pPr lvl="1">
              <a:buNone/>
            </a:pPr>
            <a:r>
              <a:rPr lang="en-US" dirty="0" smtClean="0"/>
              <a:t>Many BPR efforts fail or fall short of their objectives. A company must overcome the following obstacles:</a:t>
            </a:r>
          </a:p>
          <a:p>
            <a:pPr lvl="2"/>
            <a:r>
              <a:rPr lang="en-US" dirty="0" smtClean="0"/>
              <a:t>Tradition (change culture &amp; beliefs)</a:t>
            </a:r>
          </a:p>
          <a:p>
            <a:pPr lvl="2"/>
            <a:r>
              <a:rPr lang="en-US" dirty="0" smtClean="0"/>
              <a:t>Resistance</a:t>
            </a:r>
          </a:p>
          <a:p>
            <a:pPr lvl="2"/>
            <a:r>
              <a:rPr lang="en-US" dirty="0" smtClean="0"/>
              <a:t>Time and cost requirements (BPR costly, takes time)</a:t>
            </a:r>
          </a:p>
          <a:p>
            <a:pPr lvl="2"/>
            <a:r>
              <a:rPr lang="en-US" dirty="0" smtClean="0"/>
              <a:t>Lack of management support</a:t>
            </a:r>
          </a:p>
          <a:p>
            <a:pPr lvl="2"/>
            <a:r>
              <a:rPr lang="en-US" dirty="0" smtClean="0"/>
              <a:t>Skepticism  (same thing, different box)</a:t>
            </a:r>
          </a:p>
          <a:p>
            <a:pPr lvl="2"/>
            <a:r>
              <a:rPr lang="en-US" dirty="0" smtClean="0"/>
              <a:t>Retraining (costly)</a:t>
            </a:r>
          </a:p>
          <a:p>
            <a:pPr lvl="2"/>
            <a:r>
              <a:rPr lang="en-US" dirty="0" smtClean="0"/>
              <a:t>Controls  (keep important controls)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a:t>
            </a:r>
            <a:endParaRPr lang="en-US" dirty="0"/>
          </a:p>
        </p:txBody>
      </p:sp>
      <p:sp>
        <p:nvSpPr>
          <p:cNvPr id="3" name="Content Placeholder 2"/>
          <p:cNvSpPr>
            <a:spLocks noGrp="1"/>
          </p:cNvSpPr>
          <p:nvPr>
            <p:ph idx="1"/>
          </p:nvPr>
        </p:nvSpPr>
        <p:spPr/>
        <p:txBody>
          <a:bodyPr/>
          <a:lstStyle/>
          <a:p>
            <a:pPr>
              <a:buNone/>
            </a:pPr>
            <a:r>
              <a:rPr lang="en-US" sz="2400" dirty="0" smtClean="0"/>
              <a:t>Prototyping is an approach to systems design in which a simplified working model of a system is developed.</a:t>
            </a:r>
          </a:p>
          <a:p>
            <a:pPr lvl="1"/>
            <a:r>
              <a:rPr lang="en-US" sz="2400" dirty="0" smtClean="0"/>
              <a:t>The prototype (first draft) is built quickly at low cost and provided to users for experimentation.</a:t>
            </a:r>
          </a:p>
          <a:p>
            <a:pPr lvl="1"/>
            <a:r>
              <a:rPr lang="en-US" sz="2400" dirty="0" smtClean="0"/>
              <a:t>Playing with the prototype allows users to determine what they do and do not like.</a:t>
            </a:r>
          </a:p>
          <a:p>
            <a:pPr lvl="1"/>
            <a:r>
              <a:rPr lang="en-US" sz="2400" dirty="0" smtClean="0"/>
              <a:t>Developers modify the system in response to user comments and re-present it to them.</a:t>
            </a:r>
          </a:p>
          <a:p>
            <a:pPr lvl="1"/>
            <a:r>
              <a:rPr lang="en-US" sz="2400" dirty="0" smtClean="0"/>
              <a:t>The iterative process continues until users are satisfied that the system meets their needs.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a:t>
            </a:r>
            <a:endParaRPr lang="en-US" dirty="0"/>
          </a:p>
        </p:txBody>
      </p:sp>
      <p:sp>
        <p:nvSpPr>
          <p:cNvPr id="3" name="Content Placeholder 2"/>
          <p:cNvSpPr>
            <a:spLocks noGrp="1"/>
          </p:cNvSpPr>
          <p:nvPr>
            <p:ph idx="1"/>
          </p:nvPr>
        </p:nvSpPr>
        <p:spPr/>
        <p:txBody>
          <a:bodyPr/>
          <a:lstStyle/>
          <a:p>
            <a:r>
              <a:rPr lang="en-US" dirty="0" smtClean="0"/>
              <a:t>Four steps are involved in developing a prototype:</a:t>
            </a:r>
          </a:p>
          <a:p>
            <a:pPr lvl="1"/>
            <a:r>
              <a:rPr lang="en-US" dirty="0" smtClean="0"/>
              <a:t>(1) Identify basic requirements</a:t>
            </a:r>
          </a:p>
          <a:p>
            <a:pPr lvl="1"/>
            <a:r>
              <a:rPr lang="en-US" dirty="0" smtClean="0"/>
              <a:t>(2) Develop an initial prototype</a:t>
            </a:r>
          </a:p>
          <a:p>
            <a:pPr lvl="1"/>
            <a:r>
              <a:rPr lang="en-US" dirty="0" smtClean="0"/>
              <a:t>(3) Repeated iterations</a:t>
            </a:r>
          </a:p>
          <a:p>
            <a:pPr lvl="1"/>
            <a:r>
              <a:rPr lang="en-US" dirty="0" smtClean="0"/>
              <a:t>(4) Use the system</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When to use prototyping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2"/>
            <a:r>
              <a:rPr lang="en-US" sz="1800" dirty="0" smtClean="0"/>
              <a:t>Users don’t fully understand their needs, or the needs change rapidly.</a:t>
            </a:r>
          </a:p>
          <a:p>
            <a:pPr lvl="2"/>
            <a:r>
              <a:rPr lang="en-US" sz="1800" dirty="0" smtClean="0"/>
              <a:t>System requirements are difficult to define.</a:t>
            </a:r>
          </a:p>
          <a:p>
            <a:pPr lvl="2"/>
            <a:r>
              <a:rPr lang="en-US" sz="1800" dirty="0" smtClean="0"/>
              <a:t>System inputs and outputs are not known.</a:t>
            </a:r>
          </a:p>
          <a:p>
            <a:pPr lvl="2"/>
            <a:r>
              <a:rPr lang="en-US" sz="1800" dirty="0" smtClean="0"/>
              <a:t>The task to be performed is unstructured or semi-structured.</a:t>
            </a:r>
          </a:p>
          <a:p>
            <a:pPr lvl="2"/>
            <a:r>
              <a:rPr lang="en-US" sz="1800" dirty="0" smtClean="0"/>
              <a:t>Designers are uncertain about what technology to use.</a:t>
            </a:r>
          </a:p>
          <a:p>
            <a:pPr lvl="2"/>
            <a:r>
              <a:rPr lang="en-US" sz="1800" dirty="0" smtClean="0"/>
              <a:t>The system is crucial and needed quickly.</a:t>
            </a:r>
          </a:p>
          <a:p>
            <a:pPr lvl="2"/>
            <a:r>
              <a:rPr lang="en-US" sz="1800" dirty="0" smtClean="0"/>
              <a:t>The risk of developing the wrong system is high.</a:t>
            </a:r>
          </a:p>
          <a:p>
            <a:pPr lvl="2"/>
            <a:r>
              <a:rPr lang="en-US" sz="1800" dirty="0" smtClean="0"/>
              <a:t>The users’ reactions to the new system are important development considerations.</a:t>
            </a:r>
          </a:p>
          <a:p>
            <a:pPr lvl="2"/>
            <a:r>
              <a:rPr lang="en-US" sz="1800" dirty="0" smtClean="0"/>
              <a:t>Many design strategies must be tested.</a:t>
            </a:r>
          </a:p>
          <a:p>
            <a:pPr lvl="2"/>
            <a:r>
              <a:rPr lang="en-US" sz="1800" dirty="0" smtClean="0"/>
              <a:t>The design staff has little experience developing this type of system or application.</a:t>
            </a:r>
          </a:p>
          <a:p>
            <a:pPr lvl="2"/>
            <a:r>
              <a:rPr lang="en-US" sz="1800" dirty="0" smtClean="0"/>
              <a:t>The system will be used infrequently so that processing efficiency is not crucial.</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a:t>
            </a:r>
            <a:endParaRPr lang="en-US" dirty="0"/>
          </a:p>
        </p:txBody>
      </p:sp>
      <p:sp>
        <p:nvSpPr>
          <p:cNvPr id="3" name="Content Placeholder 2"/>
          <p:cNvSpPr>
            <a:spLocks noGrp="1"/>
          </p:cNvSpPr>
          <p:nvPr>
            <p:ph idx="1"/>
          </p:nvPr>
        </p:nvSpPr>
        <p:spPr/>
        <p:txBody>
          <a:bodyPr/>
          <a:lstStyle/>
          <a:p>
            <a:pPr>
              <a:buNone/>
            </a:pPr>
            <a:r>
              <a:rPr lang="en-US" dirty="0" smtClean="0"/>
              <a:t>Good candidates for prototyping:</a:t>
            </a:r>
          </a:p>
          <a:p>
            <a:pPr lvl="1"/>
            <a:r>
              <a:rPr lang="en-US" sz="2400" dirty="0" smtClean="0"/>
              <a:t>Decision support systems.</a:t>
            </a:r>
          </a:p>
          <a:p>
            <a:pPr lvl="1"/>
            <a:r>
              <a:rPr lang="en-US" sz="2400" dirty="0" smtClean="0"/>
              <a:t>Executive information systems.</a:t>
            </a:r>
          </a:p>
          <a:p>
            <a:pPr lvl="1"/>
            <a:r>
              <a:rPr lang="en-US" sz="2400" dirty="0" smtClean="0"/>
              <a:t>Expert systems.</a:t>
            </a:r>
          </a:p>
          <a:p>
            <a:pPr lvl="1"/>
            <a:r>
              <a:rPr lang="en-US" sz="2400" dirty="0" smtClean="0"/>
              <a:t>Information retrieval systems.</a:t>
            </a:r>
          </a:p>
          <a:p>
            <a:pPr lvl="1"/>
            <a:r>
              <a:rPr lang="en-US" sz="2400" dirty="0" smtClean="0"/>
              <a:t>Systems that involve experimentation and trial-and-error development.</a:t>
            </a:r>
          </a:p>
          <a:p>
            <a:pPr lvl="1"/>
            <a:r>
              <a:rPr lang="en-US" sz="2400" dirty="0" smtClean="0"/>
              <a:t>Systems in which requirements evolve as the system is used.</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a:t>
            </a:r>
            <a:endParaRPr lang="en-US" dirty="0"/>
          </a:p>
        </p:txBody>
      </p:sp>
      <p:sp>
        <p:nvSpPr>
          <p:cNvPr id="3" name="Content Placeholder 2"/>
          <p:cNvSpPr>
            <a:spLocks noGrp="1"/>
          </p:cNvSpPr>
          <p:nvPr>
            <p:ph idx="1"/>
          </p:nvPr>
        </p:nvSpPr>
        <p:spPr/>
        <p:txBody>
          <a:bodyPr/>
          <a:lstStyle/>
          <a:p>
            <a:pPr>
              <a:buNone/>
            </a:pPr>
            <a:r>
              <a:rPr lang="en-US" dirty="0" smtClean="0"/>
              <a:t>Prototyping is usually inappropriate for:</a:t>
            </a:r>
          </a:p>
          <a:p>
            <a:pPr lvl="1"/>
            <a:r>
              <a:rPr lang="en-US" dirty="0" smtClean="0"/>
              <a:t>Large or complex systems that:</a:t>
            </a:r>
          </a:p>
          <a:p>
            <a:pPr lvl="2"/>
            <a:r>
              <a:rPr lang="en-US" dirty="0" smtClean="0"/>
              <a:t>Serve major organizational components; or</a:t>
            </a:r>
          </a:p>
          <a:p>
            <a:pPr lvl="2"/>
            <a:r>
              <a:rPr lang="en-US" dirty="0" smtClean="0"/>
              <a:t>Cross numerous organizational boundaries.</a:t>
            </a:r>
          </a:p>
          <a:p>
            <a:pPr lvl="1"/>
            <a:r>
              <a:rPr lang="en-US" dirty="0" smtClean="0"/>
              <a:t>Standard AIS components, such as:</a:t>
            </a:r>
          </a:p>
          <a:p>
            <a:pPr lvl="2"/>
            <a:r>
              <a:rPr lang="en-US" dirty="0" smtClean="0"/>
              <a:t>Accounts receivable</a:t>
            </a:r>
          </a:p>
          <a:p>
            <a:pPr lvl="2"/>
            <a:r>
              <a:rPr lang="en-US" dirty="0" smtClean="0"/>
              <a:t>Accounts payable</a:t>
            </a:r>
          </a:p>
          <a:p>
            <a:pPr lvl="2"/>
            <a:r>
              <a:rPr lang="en-US" dirty="0" smtClean="0"/>
              <a:t>Inventory management</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Purchase Software</a:t>
            </a:r>
            <a:endParaRPr lang="en-US" b="1" dirty="0"/>
          </a:p>
        </p:txBody>
      </p:sp>
      <p:sp>
        <p:nvSpPr>
          <p:cNvPr id="3" name="Content Placeholder 2"/>
          <p:cNvSpPr>
            <a:spLocks noGrp="1"/>
          </p:cNvSpPr>
          <p:nvPr>
            <p:ph idx="1"/>
          </p:nvPr>
        </p:nvSpPr>
        <p:spPr/>
        <p:txBody>
          <a:bodyPr/>
          <a:lstStyle/>
          <a:p>
            <a:pPr lvl="0"/>
            <a:r>
              <a:rPr lang="en-US" sz="2400" b="1" dirty="0">
                <a:solidFill>
                  <a:schemeClr val="tx1"/>
                </a:solidFill>
                <a:latin typeface="+mn-lt"/>
                <a:ea typeface="+mn-ea"/>
                <a:cs typeface="+mn-cs"/>
              </a:rPr>
              <a:t>Canned software </a:t>
            </a:r>
            <a:r>
              <a:rPr lang="en-US" sz="2400" dirty="0">
                <a:solidFill>
                  <a:schemeClr val="tx1"/>
                </a:solidFill>
                <a:latin typeface="+mn-lt"/>
                <a:ea typeface="+mn-ea"/>
                <a:cs typeface="+mn-cs"/>
              </a:rPr>
              <a:t>sold on the open market to users with similar requirements</a:t>
            </a:r>
          </a:p>
          <a:p>
            <a:pPr lvl="1"/>
            <a:r>
              <a:rPr lang="en-US" sz="2400" dirty="0">
                <a:solidFill>
                  <a:schemeClr val="tx1"/>
                </a:solidFill>
                <a:latin typeface="+mn-lt"/>
              </a:rPr>
              <a:t>General purpose software AIS (SAP, Oracle, Great Plains, Peachtree, Quick Books</a:t>
            </a:r>
            <a:r>
              <a:rPr lang="en-US" sz="2400" dirty="0" smtClean="0">
                <a:solidFill>
                  <a:schemeClr val="tx1"/>
                </a:solidFill>
                <a:latin typeface="+mn-lt"/>
              </a:rPr>
              <a:t>).</a:t>
            </a:r>
            <a:endParaRPr lang="en-US" sz="2400" dirty="0">
              <a:solidFill>
                <a:schemeClr val="tx1"/>
              </a:solidFill>
              <a:latin typeface="+mn-lt"/>
            </a:endParaRPr>
          </a:p>
          <a:p>
            <a:pPr lvl="1"/>
            <a:r>
              <a:rPr lang="en-US" sz="2400" dirty="0">
                <a:solidFill>
                  <a:schemeClr val="tx1"/>
                </a:solidFill>
                <a:latin typeface="+mn-lt"/>
              </a:rPr>
              <a:t>Software also developed to meet the needs of particular </a:t>
            </a:r>
            <a:r>
              <a:rPr lang="en-US" sz="2400" dirty="0" smtClean="0">
                <a:solidFill>
                  <a:schemeClr val="tx1"/>
                </a:solidFill>
                <a:latin typeface="+mn-lt"/>
              </a:rPr>
              <a:t>businesses.</a:t>
            </a:r>
            <a:endParaRPr lang="en-US" sz="2400" dirty="0">
              <a:solidFill>
                <a:schemeClr val="tx1"/>
              </a:solidFill>
              <a:latin typeface="+mn-lt"/>
            </a:endParaRPr>
          </a:p>
          <a:p>
            <a:pPr lvl="0"/>
            <a:r>
              <a:rPr lang="en-US" sz="2400" dirty="0">
                <a:solidFill>
                  <a:schemeClr val="tx1"/>
                </a:solidFill>
                <a:latin typeface="+mn-lt"/>
                <a:ea typeface="+mn-ea"/>
                <a:cs typeface="+mn-cs"/>
              </a:rPr>
              <a:t>Difficulties of </a:t>
            </a:r>
            <a:r>
              <a:rPr lang="en-US" sz="2400" b="1" dirty="0">
                <a:solidFill>
                  <a:schemeClr val="tx1"/>
                </a:solidFill>
                <a:latin typeface="+mn-lt"/>
                <a:ea typeface="+mn-ea"/>
                <a:cs typeface="+mn-cs"/>
              </a:rPr>
              <a:t>canned software</a:t>
            </a:r>
            <a:r>
              <a:rPr lang="en-US" sz="2400" dirty="0">
                <a:solidFill>
                  <a:schemeClr val="tx1"/>
                </a:solidFill>
                <a:latin typeface="+mn-lt"/>
                <a:ea typeface="+mn-ea"/>
                <a:cs typeface="+mn-cs"/>
              </a:rPr>
              <a:t>:</a:t>
            </a:r>
          </a:p>
          <a:p>
            <a:pPr lvl="1"/>
            <a:r>
              <a:rPr lang="en-US" sz="2400" dirty="0">
                <a:solidFill>
                  <a:schemeClr val="tx1"/>
                </a:solidFill>
                <a:latin typeface="+mn-lt"/>
              </a:rPr>
              <a:t>3</a:t>
            </a:r>
            <a:r>
              <a:rPr lang="en-US" sz="2400" baseline="30000" dirty="0">
                <a:solidFill>
                  <a:schemeClr val="tx1"/>
                </a:solidFill>
                <a:latin typeface="+mn-lt"/>
              </a:rPr>
              <a:t>rd</a:t>
            </a:r>
            <a:r>
              <a:rPr lang="en-US" sz="2400" dirty="0">
                <a:solidFill>
                  <a:schemeClr val="tx1"/>
                </a:solidFill>
                <a:latin typeface="+mn-lt"/>
              </a:rPr>
              <a:t> party software rarely meets all </a:t>
            </a:r>
            <a:r>
              <a:rPr lang="en-US" sz="2400" dirty="0" smtClean="0">
                <a:solidFill>
                  <a:schemeClr val="tx1"/>
                </a:solidFill>
                <a:latin typeface="+mn-lt"/>
              </a:rPr>
              <a:t>needs.</a:t>
            </a:r>
            <a:endParaRPr lang="en-US" sz="2400" dirty="0">
              <a:solidFill>
                <a:schemeClr val="tx1"/>
              </a:solidFill>
              <a:latin typeface="+mn-lt"/>
            </a:endParaRPr>
          </a:p>
          <a:p>
            <a:pPr lvl="1"/>
            <a:r>
              <a:rPr lang="en-US" sz="2400" dirty="0">
                <a:solidFill>
                  <a:schemeClr val="tx1"/>
                </a:solidFill>
                <a:latin typeface="+mn-lt"/>
              </a:rPr>
              <a:t>Need to upgrade to new </a:t>
            </a:r>
            <a:r>
              <a:rPr lang="en-US" sz="2400" dirty="0" smtClean="0">
                <a:solidFill>
                  <a:schemeClr val="tx1"/>
                </a:solidFill>
                <a:latin typeface="+mn-lt"/>
              </a:rPr>
              <a:t>versions.</a:t>
            </a:r>
            <a:endParaRPr lang="en-US" sz="2400" dirty="0">
              <a:solidFill>
                <a:schemeClr val="tx1"/>
              </a:solidFill>
              <a:latin typeface="+mn-lt"/>
            </a:endParaRPr>
          </a:p>
          <a:p>
            <a:pPr lvl="1"/>
            <a:r>
              <a:rPr lang="en-US" sz="2400" dirty="0">
                <a:solidFill>
                  <a:schemeClr val="tx1"/>
                </a:solidFill>
                <a:latin typeface="+mn-lt"/>
              </a:rPr>
              <a:t>Loss of </a:t>
            </a:r>
            <a:r>
              <a:rPr lang="en-US" sz="2400" dirty="0" smtClean="0">
                <a:solidFill>
                  <a:schemeClr val="tx1"/>
                </a:solidFill>
                <a:latin typeface="+mn-lt"/>
              </a:rPr>
              <a:t>control.</a:t>
            </a:r>
            <a:endParaRPr lang="en-US" sz="2400" dirty="0">
              <a:solidFill>
                <a:schemeClr val="tx1"/>
              </a:solidFill>
              <a:latin typeface="+mn-lt"/>
            </a:endParaRP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 Advantages</a:t>
            </a:r>
            <a:endParaRPr lang="en-US" dirty="0"/>
          </a:p>
        </p:txBody>
      </p:sp>
      <p:sp>
        <p:nvSpPr>
          <p:cNvPr id="3" name="Content Placeholder 2"/>
          <p:cNvSpPr>
            <a:spLocks noGrp="1"/>
          </p:cNvSpPr>
          <p:nvPr>
            <p:ph idx="1"/>
          </p:nvPr>
        </p:nvSpPr>
        <p:spPr/>
        <p:txBody>
          <a:bodyPr/>
          <a:lstStyle/>
          <a:p>
            <a:pPr lvl="1"/>
            <a:r>
              <a:rPr lang="en-US" dirty="0" smtClean="0"/>
              <a:t>Better definition of user needs</a:t>
            </a:r>
          </a:p>
          <a:p>
            <a:pPr lvl="1"/>
            <a:r>
              <a:rPr lang="en-US" dirty="0" smtClean="0"/>
              <a:t>Higher user involvement and satisfaction</a:t>
            </a:r>
          </a:p>
          <a:p>
            <a:pPr lvl="1"/>
            <a:r>
              <a:rPr lang="en-US" dirty="0" smtClean="0"/>
              <a:t>Faster development time</a:t>
            </a:r>
          </a:p>
          <a:p>
            <a:pPr lvl="1"/>
            <a:r>
              <a:rPr lang="en-US" dirty="0" smtClean="0"/>
              <a:t>Fewer errors</a:t>
            </a:r>
          </a:p>
          <a:p>
            <a:pPr lvl="1"/>
            <a:r>
              <a:rPr lang="en-US" dirty="0" smtClean="0"/>
              <a:t>More opportunity for changes</a:t>
            </a:r>
          </a:p>
          <a:p>
            <a:pPr lvl="1"/>
            <a:r>
              <a:rPr lang="en-US" dirty="0" smtClean="0"/>
              <a:t>Less costly</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 Disadvantages</a:t>
            </a:r>
            <a:endParaRPr lang="en-US" dirty="0"/>
          </a:p>
        </p:txBody>
      </p:sp>
      <p:sp>
        <p:nvSpPr>
          <p:cNvPr id="3" name="Content Placeholder 2"/>
          <p:cNvSpPr>
            <a:spLocks noGrp="1"/>
          </p:cNvSpPr>
          <p:nvPr>
            <p:ph idx="1"/>
          </p:nvPr>
        </p:nvSpPr>
        <p:spPr/>
        <p:txBody>
          <a:bodyPr/>
          <a:lstStyle/>
          <a:p>
            <a:pPr lvl="1"/>
            <a:endParaRPr lang="en-US" dirty="0" smtClean="0"/>
          </a:p>
          <a:p>
            <a:pPr lvl="1"/>
            <a:r>
              <a:rPr lang="en-US" dirty="0" smtClean="0"/>
              <a:t>Significant user time</a:t>
            </a:r>
          </a:p>
          <a:p>
            <a:pPr lvl="1"/>
            <a:r>
              <a:rPr lang="en-US" dirty="0" smtClean="0"/>
              <a:t>Less efficient use of system resources</a:t>
            </a:r>
          </a:p>
          <a:p>
            <a:pPr lvl="1"/>
            <a:r>
              <a:rPr lang="en-US" dirty="0" smtClean="0"/>
              <a:t>Incomplete system development</a:t>
            </a:r>
          </a:p>
          <a:p>
            <a:pPr lvl="1"/>
            <a:r>
              <a:rPr lang="en-US" dirty="0" smtClean="0"/>
              <a:t>Inadequately tested and documented systems</a:t>
            </a:r>
          </a:p>
          <a:p>
            <a:pPr lvl="1"/>
            <a:r>
              <a:rPr lang="en-US" dirty="0" smtClean="0"/>
              <a:t>Negative behavioral reactions</a:t>
            </a:r>
          </a:p>
          <a:p>
            <a:pPr lvl="1"/>
            <a:r>
              <a:rPr lang="en-US" dirty="0" smtClean="0"/>
              <a:t>Never-ending development</a:t>
            </a:r>
          </a:p>
          <a:p>
            <a:pPr>
              <a:buNone/>
            </a:pP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Computer-aided software (or systems) engineering</a:t>
            </a:r>
            <a:endParaRPr lang="en-US" dirty="0">
              <a:solidFill>
                <a:schemeClr val="tx1"/>
              </a:solidFill>
            </a:endParaRPr>
          </a:p>
        </p:txBody>
      </p:sp>
      <p:sp>
        <p:nvSpPr>
          <p:cNvPr id="3" name="Content Placeholder 2"/>
          <p:cNvSpPr>
            <a:spLocks noGrp="1"/>
          </p:cNvSpPr>
          <p:nvPr>
            <p:ph idx="1"/>
          </p:nvPr>
        </p:nvSpPr>
        <p:spPr/>
        <p:txBody>
          <a:bodyPr/>
          <a:lstStyle/>
          <a:p>
            <a:pPr>
              <a:lnSpc>
                <a:spcPct val="90000"/>
              </a:lnSpc>
            </a:pPr>
            <a:r>
              <a:rPr lang="en-US" sz="2800" b="1" i="1" dirty="0" smtClean="0">
                <a:solidFill>
                  <a:srgbClr val="CC0000"/>
                </a:solidFill>
              </a:rPr>
              <a:t>Computer-aided software (or systems) engineering (CASE)</a:t>
            </a:r>
            <a:r>
              <a:rPr lang="en-US" sz="2800" dirty="0" smtClean="0">
                <a:solidFill>
                  <a:srgbClr val="CC0000"/>
                </a:solidFill>
              </a:rPr>
              <a:t> </a:t>
            </a:r>
            <a:r>
              <a:rPr lang="en-US" sz="2800" b="1" i="1" dirty="0" smtClean="0">
                <a:solidFill>
                  <a:srgbClr val="CC0000"/>
                </a:solidFill>
              </a:rPr>
              <a:t>tools</a:t>
            </a:r>
            <a:r>
              <a:rPr lang="en-US" sz="2800" dirty="0" smtClean="0"/>
              <a:t> are an integrated package of computer-based tools that automate important aspects of the software development process.</a:t>
            </a:r>
          </a:p>
          <a:p>
            <a:pPr lvl="1">
              <a:lnSpc>
                <a:spcPct val="90000"/>
              </a:lnSpc>
            </a:pPr>
            <a:r>
              <a:rPr lang="en-US" sz="2400" dirty="0" smtClean="0"/>
              <a:t>Used to plan, analyze, design, program, and maintain an information system.</a:t>
            </a:r>
          </a:p>
          <a:p>
            <a:pPr lvl="1">
              <a:lnSpc>
                <a:spcPct val="90000"/>
              </a:lnSpc>
            </a:pPr>
            <a:r>
              <a:rPr lang="en-US" sz="2400" dirty="0" smtClean="0"/>
              <a:t>Also used to enhance efforts of managers, users, and programmers in understanding information needs.</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software</a:t>
            </a:r>
            <a:endParaRPr lang="en-US" dirty="0"/>
          </a:p>
        </p:txBody>
      </p:sp>
      <p:sp>
        <p:nvSpPr>
          <p:cNvPr id="3" name="Content Placeholder 2"/>
          <p:cNvSpPr>
            <a:spLocks noGrp="1"/>
          </p:cNvSpPr>
          <p:nvPr>
            <p:ph idx="1"/>
          </p:nvPr>
        </p:nvSpPr>
        <p:spPr/>
        <p:txBody>
          <a:bodyPr/>
          <a:lstStyle/>
          <a:p>
            <a:r>
              <a:rPr lang="en-US" sz="2800" dirty="0" smtClean="0"/>
              <a:t>CASE tools do not replace skilled designers, but provide developers with effective support for all SDLC phases.</a:t>
            </a:r>
          </a:p>
          <a:p>
            <a:r>
              <a:rPr lang="en-US" sz="2800" dirty="0" smtClean="0"/>
              <a:t>CASE software typically includes tools for:</a:t>
            </a:r>
          </a:p>
          <a:p>
            <a:pPr lvl="1"/>
            <a:r>
              <a:rPr lang="en-US" sz="2400" dirty="0" smtClean="0"/>
              <a:t>Strategic planning</a:t>
            </a:r>
          </a:p>
          <a:p>
            <a:pPr lvl="1"/>
            <a:r>
              <a:rPr lang="en-US" sz="2400" dirty="0" smtClean="0"/>
              <a:t>Project and system management</a:t>
            </a:r>
          </a:p>
          <a:p>
            <a:pPr lvl="1"/>
            <a:r>
              <a:rPr lang="en-US" sz="2400" dirty="0" smtClean="0"/>
              <a:t>Database design</a:t>
            </a:r>
          </a:p>
          <a:p>
            <a:pPr lvl="1"/>
            <a:r>
              <a:rPr lang="en-US" sz="2400" dirty="0" smtClean="0"/>
              <a:t>Screen and report layout</a:t>
            </a:r>
          </a:p>
          <a:p>
            <a:pPr lvl="1"/>
            <a:r>
              <a:rPr lang="en-US" sz="2400" dirty="0" smtClean="0"/>
              <a:t>Automatic code generation</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Advantages</a:t>
            </a:r>
            <a:endParaRPr lang="en-US" dirty="0"/>
          </a:p>
        </p:txBody>
      </p:sp>
      <p:sp>
        <p:nvSpPr>
          <p:cNvPr id="3" name="Content Placeholder 2"/>
          <p:cNvSpPr>
            <a:spLocks noGrp="1"/>
          </p:cNvSpPr>
          <p:nvPr>
            <p:ph idx="1"/>
          </p:nvPr>
        </p:nvSpPr>
        <p:spPr/>
        <p:txBody>
          <a:bodyPr/>
          <a:lstStyle/>
          <a:p>
            <a:pPr lvl="1"/>
            <a:endParaRPr lang="en-US" dirty="0" smtClean="0"/>
          </a:p>
          <a:p>
            <a:pPr lvl="1"/>
            <a:r>
              <a:rPr lang="en-US" dirty="0" smtClean="0"/>
              <a:t>Increased productivity (over 600%)</a:t>
            </a:r>
          </a:p>
          <a:p>
            <a:pPr lvl="1"/>
            <a:r>
              <a:rPr lang="en-US" dirty="0" smtClean="0"/>
              <a:t>Improved program quality (maintain consistency)</a:t>
            </a:r>
          </a:p>
          <a:p>
            <a:pPr lvl="1"/>
            <a:r>
              <a:rPr lang="en-US" dirty="0" smtClean="0"/>
              <a:t>Cost savings (80-90%)</a:t>
            </a:r>
          </a:p>
          <a:p>
            <a:pPr lvl="1"/>
            <a:r>
              <a:rPr lang="en-US" dirty="0" smtClean="0"/>
              <a:t>Improved control procedures</a:t>
            </a:r>
          </a:p>
          <a:p>
            <a:pPr lvl="1"/>
            <a:r>
              <a:rPr lang="en-US" dirty="0" smtClean="0"/>
              <a:t>Simplified documentation (automatic)</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Disadvantages</a:t>
            </a:r>
            <a:endParaRPr lang="en-US" dirty="0"/>
          </a:p>
        </p:txBody>
      </p:sp>
      <p:sp>
        <p:nvSpPr>
          <p:cNvPr id="3" name="Content Placeholder 2"/>
          <p:cNvSpPr>
            <a:spLocks noGrp="1"/>
          </p:cNvSpPr>
          <p:nvPr>
            <p:ph idx="1"/>
          </p:nvPr>
        </p:nvSpPr>
        <p:spPr/>
        <p:txBody>
          <a:bodyPr/>
          <a:lstStyle/>
          <a:p>
            <a:r>
              <a:rPr lang="en-US" dirty="0" smtClean="0"/>
              <a:t>Problems with CASE technology:</a:t>
            </a:r>
          </a:p>
          <a:p>
            <a:pPr lvl="1"/>
            <a:r>
              <a:rPr lang="en-US" dirty="0" smtClean="0"/>
              <a:t>Incompatibility with other systems</a:t>
            </a:r>
          </a:p>
          <a:p>
            <a:pPr lvl="1"/>
            <a:r>
              <a:rPr lang="en-US" dirty="0" smtClean="0"/>
              <a:t>Cost (expensive up to $350,000 for tools)</a:t>
            </a:r>
          </a:p>
          <a:p>
            <a:pPr lvl="1"/>
            <a:r>
              <a:rPr lang="en-US" dirty="0" smtClean="0"/>
              <a:t>Unmet expectations  (fewer than 50% believe expected benefits were obtained)</a:t>
            </a:r>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18387A39-0183-4CD2-A11F-085FB6E95A79}"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18387A39-0183-4CD2-A11F-085FB6E95A79}" type="slidenum">
              <a:rPr lang="en-US" smtClean="0"/>
              <a:pPr/>
              <a:t>57</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Purchase--Turnkey Systems</a:t>
            </a:r>
            <a:endParaRPr lang="en-US" b="1" dirty="0"/>
          </a:p>
        </p:txBody>
      </p:sp>
      <p:sp>
        <p:nvSpPr>
          <p:cNvPr id="3" name="Content Placeholder 2"/>
          <p:cNvSpPr>
            <a:spLocks noGrp="1"/>
          </p:cNvSpPr>
          <p:nvPr>
            <p:ph idx="1"/>
          </p:nvPr>
        </p:nvSpPr>
        <p:spPr/>
        <p:txBody>
          <a:bodyPr/>
          <a:lstStyle/>
          <a:p>
            <a:pPr lvl="0"/>
            <a:r>
              <a:rPr lang="en-US" dirty="0" smtClean="0">
                <a:solidFill>
                  <a:schemeClr val="tx1"/>
                </a:solidFill>
                <a:latin typeface="+mn-lt"/>
                <a:ea typeface="+mn-ea"/>
                <a:cs typeface="+mn-cs"/>
              </a:rPr>
              <a:t>The vendor </a:t>
            </a:r>
            <a:r>
              <a:rPr lang="en-US" dirty="0">
                <a:solidFill>
                  <a:schemeClr val="tx1"/>
                </a:solidFill>
                <a:latin typeface="+mn-lt"/>
                <a:ea typeface="+mn-ea"/>
                <a:cs typeface="+mn-cs"/>
              </a:rPr>
              <a:t>installs the entire system </a:t>
            </a:r>
            <a:r>
              <a:rPr lang="en-US" dirty="0" smtClean="0">
                <a:solidFill>
                  <a:schemeClr val="tx1"/>
                </a:solidFill>
                <a:latin typeface="+mn-lt"/>
                <a:ea typeface="+mn-ea"/>
                <a:cs typeface="+mn-cs"/>
              </a:rPr>
              <a:t>(both hardware </a:t>
            </a:r>
            <a:r>
              <a:rPr lang="en-US" dirty="0">
                <a:solidFill>
                  <a:schemeClr val="tx1"/>
                </a:solidFill>
                <a:latin typeface="+mn-lt"/>
                <a:ea typeface="+mn-ea"/>
                <a:cs typeface="+mn-cs"/>
              </a:rPr>
              <a:t>and software) and sells as </a:t>
            </a:r>
            <a:r>
              <a:rPr lang="en-US" dirty="0" smtClean="0">
                <a:solidFill>
                  <a:schemeClr val="tx1"/>
                </a:solidFill>
                <a:latin typeface="+mn-lt"/>
                <a:ea typeface="+mn-ea"/>
                <a:cs typeface="+mn-cs"/>
              </a:rPr>
              <a:t>package.</a:t>
            </a:r>
            <a:endParaRPr lang="en-US" dirty="0">
              <a:solidFill>
                <a:schemeClr val="tx1"/>
              </a:solidFill>
              <a:latin typeface="+mn-lt"/>
              <a:ea typeface="+mn-ea"/>
              <a:cs typeface="+mn-cs"/>
            </a:endParaRPr>
          </a:p>
          <a:p>
            <a:r>
              <a:rPr lang="en-US" dirty="0" smtClean="0"/>
              <a:t>Many vendors specialize in particular industries (e.g., video rental)</a:t>
            </a: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mj-lt"/>
                <a:ea typeface="+mj-ea"/>
                <a:cs typeface="+mj-cs"/>
              </a:rPr>
              <a:t>Application </a:t>
            </a:r>
            <a:r>
              <a:rPr lang="en-US" b="1" dirty="0" smtClean="0">
                <a:solidFill>
                  <a:schemeClr val="tx1"/>
                </a:solidFill>
                <a:latin typeface="+mj-lt"/>
                <a:ea typeface="+mj-ea"/>
                <a:cs typeface="+mj-cs"/>
              </a:rPr>
              <a:t>Service </a:t>
            </a:r>
            <a:r>
              <a:rPr lang="en-US" b="1" dirty="0" smtClean="0">
                <a:solidFill>
                  <a:schemeClr val="tx1"/>
                </a:solidFill>
              </a:rPr>
              <a:t>P</a:t>
            </a:r>
            <a:r>
              <a:rPr lang="en-US" b="1" dirty="0" smtClean="0">
                <a:solidFill>
                  <a:schemeClr val="tx1"/>
                </a:solidFill>
                <a:latin typeface="+mj-lt"/>
                <a:ea typeface="+mj-ea"/>
                <a:cs typeface="+mj-cs"/>
              </a:rPr>
              <a:t>roviders </a:t>
            </a:r>
            <a:r>
              <a:rPr lang="en-US" b="1" dirty="0">
                <a:solidFill>
                  <a:schemeClr val="tx1"/>
                </a:solidFill>
                <a:latin typeface="+mj-lt"/>
                <a:ea typeface="+mj-ea"/>
                <a:cs typeface="+mj-cs"/>
              </a:rPr>
              <a:t>(ASPs)</a:t>
            </a:r>
            <a:endParaRPr lang="en-US" dirty="0"/>
          </a:p>
        </p:txBody>
      </p:sp>
      <p:sp>
        <p:nvSpPr>
          <p:cNvPr id="3" name="Content Placeholder 2"/>
          <p:cNvSpPr>
            <a:spLocks noGrp="1"/>
          </p:cNvSpPr>
          <p:nvPr>
            <p:ph idx="1"/>
          </p:nvPr>
        </p:nvSpPr>
        <p:spPr/>
        <p:txBody>
          <a:bodyPr/>
          <a:lstStyle/>
          <a:p>
            <a:pPr lvl="0">
              <a:buNone/>
            </a:pPr>
            <a:r>
              <a:rPr lang="en-US" b="1" dirty="0" smtClean="0">
                <a:solidFill>
                  <a:schemeClr val="tx1"/>
                </a:solidFill>
                <a:latin typeface="+mn-lt"/>
                <a:ea typeface="+mn-ea"/>
                <a:cs typeface="+mn-cs"/>
              </a:rPr>
              <a:t>  </a:t>
            </a:r>
            <a:r>
              <a:rPr lang="en-US" dirty="0">
                <a:solidFill>
                  <a:schemeClr val="tx1"/>
                </a:solidFill>
                <a:latin typeface="+mn-lt"/>
                <a:ea typeface="+mn-ea"/>
                <a:cs typeface="+mn-cs"/>
              </a:rPr>
              <a:t>Web-based software delivered over the Internet.  “Rent” rather than buy the software.  Can reduce costs, and allow companies to focus on core competencies, not software.</a:t>
            </a:r>
          </a:p>
          <a:p>
            <a:pPr>
              <a:buNone/>
            </a:pPr>
            <a:r>
              <a:rPr lang="en-US" dirty="0" smtClean="0"/>
              <a:t> E.g., Internet version of TurboTax</a:t>
            </a:r>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latin typeface="+mj-lt"/>
                <a:ea typeface="+mj-ea"/>
                <a:cs typeface="+mj-cs"/>
              </a:rPr>
              <a:t>Purchasing Software and the SDLC</a:t>
            </a:r>
            <a:endParaRPr lang="en-US" dirty="0"/>
          </a:p>
        </p:txBody>
      </p:sp>
      <p:sp>
        <p:nvSpPr>
          <p:cNvPr id="3" name="Content Placeholder 2"/>
          <p:cNvSpPr>
            <a:spLocks noGrp="1"/>
          </p:cNvSpPr>
          <p:nvPr>
            <p:ph idx="1"/>
          </p:nvPr>
        </p:nvSpPr>
        <p:spPr/>
        <p:txBody>
          <a:bodyPr/>
          <a:lstStyle/>
          <a:p>
            <a:r>
              <a:rPr lang="en-US" sz="2400" dirty="0" smtClean="0"/>
              <a:t>SDLC still followed.</a:t>
            </a:r>
          </a:p>
          <a:p>
            <a:r>
              <a:rPr lang="en-US" sz="2400" b="1" dirty="0">
                <a:solidFill>
                  <a:schemeClr val="tx1"/>
                </a:solidFill>
                <a:latin typeface="+mn-lt"/>
                <a:ea typeface="+mn-ea"/>
                <a:cs typeface="+mn-cs"/>
              </a:rPr>
              <a:t>Systems analysis</a:t>
            </a:r>
            <a:r>
              <a:rPr lang="en-US" sz="2400" dirty="0">
                <a:solidFill>
                  <a:schemeClr val="tx1"/>
                </a:solidFill>
                <a:latin typeface="+mn-lt"/>
                <a:ea typeface="+mn-ea"/>
                <a:cs typeface="+mn-cs"/>
              </a:rPr>
              <a:t>:  companies should conduct an initial investigation, survey, and feasibility analysis to determine  requirements. </a:t>
            </a:r>
          </a:p>
          <a:p>
            <a:r>
              <a:rPr lang="en-US" sz="2400" b="1" dirty="0">
                <a:solidFill>
                  <a:schemeClr val="tx1"/>
                </a:solidFill>
                <a:latin typeface="+mn-lt"/>
                <a:ea typeface="+mn-ea"/>
                <a:cs typeface="+mn-cs"/>
              </a:rPr>
              <a:t>Conceptual systems design:  </a:t>
            </a:r>
            <a:r>
              <a:rPr lang="en-US" sz="2400" dirty="0">
                <a:solidFill>
                  <a:schemeClr val="tx1"/>
                </a:solidFill>
                <a:latin typeface="+mn-lt"/>
                <a:ea typeface="+mn-ea"/>
                <a:cs typeface="+mn-cs"/>
              </a:rPr>
              <a:t>determining if software that meets  requirements is already available</a:t>
            </a:r>
            <a:r>
              <a:rPr lang="en-US" sz="2400" dirty="0" smtClean="0">
                <a:solidFill>
                  <a:schemeClr val="tx1"/>
                </a:solidFill>
                <a:latin typeface="+mn-lt"/>
                <a:ea typeface="+mn-ea"/>
                <a:cs typeface="+mn-cs"/>
              </a:rPr>
              <a:t>.</a:t>
            </a:r>
            <a:endParaRPr lang="en-US" sz="2400" dirty="0">
              <a:solidFill>
                <a:schemeClr val="tx1"/>
              </a:solidFill>
              <a:latin typeface="+mn-lt"/>
              <a:ea typeface="+mn-ea"/>
              <a:cs typeface="+mn-cs"/>
            </a:endParaRPr>
          </a:p>
        </p:txBody>
      </p:sp>
      <p:sp>
        <p:nvSpPr>
          <p:cNvPr id="4" name="Slide Number Placeholder 3"/>
          <p:cNvSpPr>
            <a:spLocks noGrp="1"/>
          </p:cNvSpPr>
          <p:nvPr>
            <p:ph type="sldNum" sz="quarter" idx="12"/>
          </p:nvPr>
        </p:nvSpPr>
        <p:spPr/>
        <p:txBody>
          <a:bodyPr/>
          <a:lstStyle/>
          <a:p>
            <a:fld id="{18387A39-0183-4CD2-A11F-085FB6E95A7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latin typeface="+mj-lt"/>
                <a:ea typeface="+mj-ea"/>
                <a:cs typeface="+mj-cs"/>
              </a:rPr>
              <a:t>Purchasing Software and the SDLC  (continued)</a:t>
            </a:r>
            <a:endParaRPr lang="en-US" dirty="0"/>
          </a:p>
        </p:txBody>
      </p:sp>
      <p:sp>
        <p:nvSpPr>
          <p:cNvPr id="3" name="Content Placeholder 2"/>
          <p:cNvSpPr>
            <a:spLocks noGrp="1"/>
          </p:cNvSpPr>
          <p:nvPr>
            <p:ph idx="1"/>
          </p:nvPr>
        </p:nvSpPr>
        <p:spPr/>
        <p:txBody>
          <a:bodyPr/>
          <a:lstStyle/>
          <a:p>
            <a:r>
              <a:rPr lang="en-US" sz="2400" b="1" dirty="0" smtClean="0">
                <a:solidFill>
                  <a:schemeClr val="tx1"/>
                </a:solidFill>
                <a:latin typeface="+mn-lt"/>
                <a:ea typeface="+mn-ea"/>
                <a:cs typeface="+mn-cs"/>
              </a:rPr>
              <a:t>Physical design:  </a:t>
            </a:r>
            <a:r>
              <a:rPr lang="en-US" sz="2400" dirty="0" smtClean="0">
                <a:solidFill>
                  <a:schemeClr val="tx1"/>
                </a:solidFill>
                <a:latin typeface="+mn-lt"/>
                <a:ea typeface="+mn-ea"/>
                <a:cs typeface="+mn-cs"/>
              </a:rPr>
              <a:t>if software is purchased, some of the physical design phase (coding) can be omitted.  It may be necessary to modify the purchased software to meet company needs, and controls and reports still need to be defined. </a:t>
            </a:r>
          </a:p>
          <a:p>
            <a:r>
              <a:rPr lang="en-US" sz="2400" b="1" dirty="0" smtClean="0">
                <a:solidFill>
                  <a:schemeClr val="tx1"/>
                </a:solidFill>
                <a:latin typeface="+mn-lt"/>
                <a:ea typeface="+mn-ea"/>
                <a:cs typeface="+mn-cs"/>
              </a:rPr>
              <a:t>Implementation and conversion:  </a:t>
            </a:r>
            <a:r>
              <a:rPr lang="en-US" sz="2400" dirty="0" smtClean="0">
                <a:solidFill>
                  <a:schemeClr val="tx1"/>
                </a:solidFill>
                <a:latin typeface="+mn-lt"/>
                <a:ea typeface="+mn-ea"/>
                <a:cs typeface="+mn-cs"/>
              </a:rPr>
              <a:t>still need to convert systems, install and test hardware and software, select and train personnel, and document the new system.  Do NOT develop &amp; test software or document computer program.</a:t>
            </a:r>
          </a:p>
          <a:p>
            <a:r>
              <a:rPr lang="en-US" sz="2400" b="1" dirty="0" smtClean="0">
                <a:solidFill>
                  <a:schemeClr val="tx1"/>
                </a:solidFill>
                <a:latin typeface="+mn-lt"/>
                <a:ea typeface="+mn-ea"/>
                <a:cs typeface="+mn-cs"/>
              </a:rPr>
              <a:t>Operation and maintenance:  </a:t>
            </a:r>
            <a:r>
              <a:rPr lang="en-US" sz="2400" dirty="0" smtClean="0">
                <a:solidFill>
                  <a:schemeClr val="tx1"/>
                </a:solidFill>
                <a:latin typeface="+mn-lt"/>
                <a:ea typeface="+mn-ea"/>
                <a:cs typeface="+mn-cs"/>
              </a:rPr>
              <a:t>still necessary</a:t>
            </a:r>
            <a:r>
              <a:rPr lang="en-US" sz="2400" dirty="0" smtClean="0"/>
              <a:t>.  Vendor typically maintains.</a:t>
            </a:r>
            <a:endParaRPr lang="en-US" sz="2400" dirty="0" smtClean="0"/>
          </a:p>
          <a:p>
            <a:endParaRPr lang="en-US" dirty="0"/>
          </a:p>
        </p:txBody>
      </p:sp>
      <p:sp>
        <p:nvSpPr>
          <p:cNvPr id="4" name="Slide Number Placeholder 3"/>
          <p:cNvSpPr>
            <a:spLocks noGrp="1"/>
          </p:cNvSpPr>
          <p:nvPr>
            <p:ph type="sldNum" sz="quarter" idx="12"/>
          </p:nvPr>
        </p:nvSpPr>
        <p:spPr/>
        <p:txBody>
          <a:bodyPr/>
          <a:lstStyle/>
          <a:p>
            <a:fld id="{18387A39-0183-4CD2-A11F-085FB6E95A7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n03ho09">
  <a:themeElements>
    <a:clrScheme name="BlankH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H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H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H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H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H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H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H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H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Cn03ho09</Template>
  <TotalTime>338</TotalTime>
  <Words>2733</Words>
  <Application>Microsoft Office PowerPoint</Application>
  <PresentationFormat>On-screen Show (4:3)</PresentationFormat>
  <Paragraphs>446</Paragraphs>
  <Slides>57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57</vt:i4>
      </vt:variant>
    </vt:vector>
  </HeadingPairs>
  <TitlesOfParts>
    <vt:vector size="60" baseType="lpstr">
      <vt:lpstr>Times New Roman</vt:lpstr>
      <vt:lpstr>Monotype Sorts</vt:lpstr>
      <vt:lpstr>Cn03ho09</vt:lpstr>
      <vt:lpstr>AIS Development Strategies</vt:lpstr>
      <vt:lpstr>Overview</vt:lpstr>
      <vt:lpstr>INTRODUCTION</vt:lpstr>
      <vt:lpstr>Alternatives to in-house</vt:lpstr>
      <vt:lpstr>Purchase Software</vt:lpstr>
      <vt:lpstr>Purchase--Turnkey Systems</vt:lpstr>
      <vt:lpstr>Application Service Providers (ASPs)</vt:lpstr>
      <vt:lpstr>Purchasing Software and the SDLC</vt:lpstr>
      <vt:lpstr>Purchasing Software and the SDLC  (continued)</vt:lpstr>
      <vt:lpstr>Selecting a Vendor</vt:lpstr>
      <vt:lpstr> Acquiring hardware and software </vt:lpstr>
      <vt:lpstr>Request for proposal (RFP)</vt:lpstr>
      <vt:lpstr> Evaluating proposals and selecting a system </vt:lpstr>
      <vt:lpstr>Evaluating proposals (contin.)</vt:lpstr>
      <vt:lpstr>Hardware Evaluation</vt:lpstr>
      <vt:lpstr>Software Evaluation</vt:lpstr>
      <vt:lpstr>Vendor Evaluation</vt:lpstr>
      <vt:lpstr>System Performance</vt:lpstr>
      <vt:lpstr>Benchmarking</vt:lpstr>
      <vt:lpstr>Point Scoring</vt:lpstr>
      <vt:lpstr>Point Scoring -- Example</vt:lpstr>
      <vt:lpstr>Point Scoring -- Example</vt:lpstr>
      <vt:lpstr>Point Scoring -- Example</vt:lpstr>
      <vt:lpstr>Point Scoring -- Example</vt:lpstr>
      <vt:lpstr>Requirements costing</vt:lpstr>
      <vt:lpstr>Test-drive</vt:lpstr>
      <vt:lpstr>In-house </vt:lpstr>
      <vt:lpstr>End-user-Developed Software</vt:lpstr>
      <vt:lpstr>End-user-developed software </vt:lpstr>
      <vt:lpstr>End-user development</vt:lpstr>
      <vt:lpstr>End-user Computing</vt:lpstr>
      <vt:lpstr>End-user Development</vt:lpstr>
      <vt:lpstr>EUC -- Benefits</vt:lpstr>
      <vt:lpstr>EUC -- Risks</vt:lpstr>
      <vt:lpstr>Managing and controlling EUC</vt:lpstr>
      <vt:lpstr>Outsourcing the system</vt:lpstr>
      <vt:lpstr>Outsourcing</vt:lpstr>
      <vt:lpstr>Outsourcing</vt:lpstr>
      <vt:lpstr>Outsourcing -- Benefits</vt:lpstr>
      <vt:lpstr>Outsourcing -- Risks</vt:lpstr>
      <vt:lpstr>Business Process Reengineering</vt:lpstr>
      <vt:lpstr>Business Process Reengineering</vt:lpstr>
      <vt:lpstr>Business Process Reengineering</vt:lpstr>
      <vt:lpstr>Challenges faced by reengineering efforts</vt:lpstr>
      <vt:lpstr>Prototyping</vt:lpstr>
      <vt:lpstr>Prototyping</vt:lpstr>
      <vt:lpstr> When to use prototyping </vt:lpstr>
      <vt:lpstr>Prototyping</vt:lpstr>
      <vt:lpstr>Prototyping</vt:lpstr>
      <vt:lpstr>Prototyping -- Advantages</vt:lpstr>
      <vt:lpstr>Prototyping -- Disadvantages</vt:lpstr>
      <vt:lpstr>Computer-aided software (or systems) engineering</vt:lpstr>
      <vt:lpstr>CASE software</vt:lpstr>
      <vt:lpstr>CASE -- Advantages</vt:lpstr>
      <vt:lpstr>CASE -- Disadvantages</vt:lpstr>
      <vt:lpstr>Slide 56</vt:lpstr>
      <vt:lpstr>Slide 57</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AIS Development Strategies</dc:title>
  <dc:subject>Cost Accounting 11/e</dc:subject>
  <dc:creator>Larry DuCharme</dc:creator>
  <cp:lastModifiedBy>Larry DuCharme</cp:lastModifiedBy>
  <cp:revision>28</cp:revision>
  <cp:lastPrinted>1601-01-01T00:00:00Z</cp:lastPrinted>
  <dcterms:created xsi:type="dcterms:W3CDTF">2010-10-28T18:06:43Z</dcterms:created>
  <dcterms:modified xsi:type="dcterms:W3CDTF">2010-10-28T23:44:45Z</dcterms:modified>
</cp:coreProperties>
</file>