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handoutMasterIdLst>
    <p:handoutMasterId r:id="rId46"/>
  </p:handoutMasterIdLst>
  <p:sldIdLst>
    <p:sldId id="256" r:id="rId2"/>
    <p:sldId id="257" r:id="rId3"/>
    <p:sldId id="258" r:id="rId4"/>
    <p:sldId id="319" r:id="rId5"/>
    <p:sldId id="324" r:id="rId6"/>
    <p:sldId id="320" r:id="rId7"/>
    <p:sldId id="321" r:id="rId8"/>
    <p:sldId id="322" r:id="rId9"/>
    <p:sldId id="323"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345" r:id="rId30"/>
    <p:sldId id="346" r:id="rId31"/>
    <p:sldId id="347" r:id="rId32"/>
    <p:sldId id="348" r:id="rId33"/>
    <p:sldId id="349" r:id="rId34"/>
    <p:sldId id="350" r:id="rId35"/>
    <p:sldId id="351" r:id="rId36"/>
    <p:sldId id="352" r:id="rId37"/>
    <p:sldId id="353" r:id="rId38"/>
    <p:sldId id="354" r:id="rId39"/>
    <p:sldId id="355" r:id="rId40"/>
    <p:sldId id="356" r:id="rId41"/>
    <p:sldId id="344" r:id="rId42"/>
    <p:sldId id="357" r:id="rId43"/>
    <p:sldId id="35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5FD641-4AD8-4C66-8292-528CF7B9ADC0}" type="datetimeFigureOut">
              <a:rPr lang="en-US" smtClean="0"/>
              <a:pPr/>
              <a:t>12/6/2010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FOSTER School of Business    Acctg.320</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C80670-98A2-4585-B742-0CDD4EEBD192}" type="slidenum">
              <a:rPr lang="en-US" smtClean="0"/>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05BDE-93FE-433E-90E9-964A8FA06C21}" type="datetimeFigureOut">
              <a:rPr lang="en-US" smtClean="0"/>
              <a:pPr/>
              <a:t>12/6/2010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FOSTER School of Business    Acctg.320</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E7D7A-014B-4564-90BC-3627E5908F9D}"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FE7D7A-014B-4564-90BC-3627E5908F9D}"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FOSTER School of Business    Acctg.320</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7B6E389-1283-4031-BE9C-9700482FF0E8}" type="datetime1">
              <a:rPr lang="en-US" smtClean="0"/>
              <a:pPr/>
              <a:t>12/6/2010</a:t>
            </a:fld>
            <a:endParaRPr lang="en-US" dirty="0"/>
          </a:p>
        </p:txBody>
      </p:sp>
      <p:sp>
        <p:nvSpPr>
          <p:cNvPr id="20" name="Footer Placeholder 19"/>
          <p:cNvSpPr>
            <a:spLocks noGrp="1"/>
          </p:cNvSpPr>
          <p:nvPr>
            <p:ph type="ftr" sz="quarter" idx="11"/>
          </p:nvPr>
        </p:nvSpPr>
        <p:spPr/>
        <p:txBody>
          <a:bodyPr/>
          <a:lstStyle>
            <a:extLst/>
          </a:lstStyle>
          <a:p>
            <a:r>
              <a:rPr lang="en-US" dirty="0" smtClean="0"/>
              <a:t>FOSTER School of Business       Acctg.320</a:t>
            </a:r>
            <a:endParaRPr lang="en-US" dirty="0"/>
          </a:p>
        </p:txBody>
      </p:sp>
      <p:sp>
        <p:nvSpPr>
          <p:cNvPr id="10" name="Slide Number Placeholder 9"/>
          <p:cNvSpPr>
            <a:spLocks noGrp="1"/>
          </p:cNvSpPr>
          <p:nvPr>
            <p:ph type="sldNum" sz="quarter" idx="12"/>
          </p:nvPr>
        </p:nvSpPr>
        <p:spPr/>
        <p:txBody>
          <a:bodyPr/>
          <a:lstStyle>
            <a:extLst/>
          </a:lstStyle>
          <a:p>
            <a:fld id="{9F0EEBF1-9C98-4308-8DFB-1186832D92D9}"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79D4DC-8407-4088-AC12-26D4145EB6AC}" type="datetime1">
              <a:rPr lang="en-US" smtClean="0"/>
              <a:pPr/>
              <a:t>12/6/2010</a:t>
            </a:fld>
            <a:endParaRPr lang="en-US" dirty="0"/>
          </a:p>
        </p:txBody>
      </p:sp>
      <p:sp>
        <p:nvSpPr>
          <p:cNvPr id="5" name="Footer Placeholder 4"/>
          <p:cNvSpPr>
            <a:spLocks noGrp="1"/>
          </p:cNvSpPr>
          <p:nvPr>
            <p:ph type="ftr" sz="quarter" idx="11"/>
          </p:nvPr>
        </p:nvSpPr>
        <p:spPr/>
        <p:txBody>
          <a:bodyPr/>
          <a:lstStyle>
            <a:extLst/>
          </a:lstStyle>
          <a:p>
            <a:r>
              <a:rPr lang="en-US" dirty="0" smtClean="0"/>
              <a:t>FOSTER School of Business       Acctg.320</a:t>
            </a:r>
            <a:endParaRPr lang="en-US" dirty="0"/>
          </a:p>
        </p:txBody>
      </p:sp>
      <p:sp>
        <p:nvSpPr>
          <p:cNvPr id="6" name="Slide Number Placeholder 5"/>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E58952-5EFB-450D-8028-257A57454607}" type="datetime1">
              <a:rPr lang="en-US" smtClean="0"/>
              <a:pPr/>
              <a:t>12/6/2010</a:t>
            </a:fld>
            <a:endParaRPr lang="en-US" dirty="0"/>
          </a:p>
        </p:txBody>
      </p:sp>
      <p:sp>
        <p:nvSpPr>
          <p:cNvPr id="5" name="Footer Placeholder 4"/>
          <p:cNvSpPr>
            <a:spLocks noGrp="1"/>
          </p:cNvSpPr>
          <p:nvPr>
            <p:ph type="ftr" sz="quarter" idx="11"/>
          </p:nvPr>
        </p:nvSpPr>
        <p:spPr/>
        <p:txBody>
          <a:bodyPr/>
          <a:lstStyle>
            <a:extLst/>
          </a:lstStyle>
          <a:p>
            <a:r>
              <a:rPr lang="en-US" dirty="0" smtClean="0"/>
              <a:t>FOSTER School of Business       Acctg.320</a:t>
            </a:r>
            <a:endParaRPr lang="en-US" dirty="0"/>
          </a:p>
        </p:txBody>
      </p:sp>
      <p:sp>
        <p:nvSpPr>
          <p:cNvPr id="6" name="Slide Number Placeholder 5"/>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effectLst/>
                <a:latin typeface="Arial" pitchFamily="34" charset="0"/>
                <a:cs typeface="Arial" pitchFamily="34" charset="0"/>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r>
              <a:rPr lang="en-US" dirty="0" smtClean="0"/>
              <a:t>FOSTER School of Business       Acctg.320</a:t>
            </a:r>
            <a:endParaRPr lang="en-US" dirty="0"/>
          </a:p>
        </p:txBody>
      </p:sp>
      <p:sp>
        <p:nvSpPr>
          <p:cNvPr id="6" name="Slide Number Placeholder 5"/>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0533863-82CE-43AE-A6F5-8CC69CF09D04}" type="datetime1">
              <a:rPr lang="en-US" smtClean="0"/>
              <a:pPr/>
              <a:t>12/6/2010</a:t>
            </a:fld>
            <a:endParaRPr lang="en-US" dirty="0"/>
          </a:p>
        </p:txBody>
      </p:sp>
      <p:sp>
        <p:nvSpPr>
          <p:cNvPr id="5" name="Footer Placeholder 4"/>
          <p:cNvSpPr>
            <a:spLocks noGrp="1"/>
          </p:cNvSpPr>
          <p:nvPr>
            <p:ph type="ftr" sz="quarter" idx="11"/>
          </p:nvPr>
        </p:nvSpPr>
        <p:spPr/>
        <p:txBody>
          <a:bodyPr/>
          <a:lstStyle>
            <a:extLst/>
          </a:lstStyle>
          <a:p>
            <a:r>
              <a:rPr lang="en-US" dirty="0" smtClean="0"/>
              <a:t>FOSTER School of Business       Acctg.320</a:t>
            </a:r>
            <a:endParaRPr lang="en-US" dirty="0"/>
          </a:p>
        </p:txBody>
      </p:sp>
      <p:sp>
        <p:nvSpPr>
          <p:cNvPr id="6" name="Slide Number Placeholder 5"/>
          <p:cNvSpPr>
            <a:spLocks noGrp="1"/>
          </p:cNvSpPr>
          <p:nvPr>
            <p:ph type="sldNum" sz="quarter" idx="12"/>
          </p:nvPr>
        </p:nvSpPr>
        <p:spPr/>
        <p:txBody>
          <a:bodyPr/>
          <a:lstStyle>
            <a:extLst/>
          </a:lstStyle>
          <a:p>
            <a:fld id="{9F0EEBF1-9C98-4308-8DFB-1186832D92D9}"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54A4A8-BC1C-48C2-AA25-A585FF845246}" type="datetime1">
              <a:rPr lang="en-US" smtClean="0"/>
              <a:pPr/>
              <a:t>12/6/2010</a:t>
            </a:fld>
            <a:endParaRPr lang="en-US" dirty="0"/>
          </a:p>
        </p:txBody>
      </p:sp>
      <p:sp>
        <p:nvSpPr>
          <p:cNvPr id="6" name="Footer Placeholder 5"/>
          <p:cNvSpPr>
            <a:spLocks noGrp="1"/>
          </p:cNvSpPr>
          <p:nvPr>
            <p:ph type="ftr" sz="quarter" idx="11"/>
          </p:nvPr>
        </p:nvSpPr>
        <p:spPr/>
        <p:txBody>
          <a:bodyPr/>
          <a:lstStyle>
            <a:extLst/>
          </a:lstStyle>
          <a:p>
            <a:r>
              <a:rPr lang="en-US" dirty="0" smtClean="0"/>
              <a:t>FOSTER School of Business       Acctg.320</a:t>
            </a:r>
            <a:endParaRPr lang="en-US" dirty="0"/>
          </a:p>
        </p:txBody>
      </p:sp>
      <p:sp>
        <p:nvSpPr>
          <p:cNvPr id="7" name="Slide Number Placeholder 6"/>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6BF00AC-B411-4BE8-B99B-4EC9F22FDF1F}" type="datetime1">
              <a:rPr lang="en-US" smtClean="0"/>
              <a:pPr/>
              <a:t>12/6/2010</a:t>
            </a:fld>
            <a:endParaRPr lang="en-US" dirty="0"/>
          </a:p>
        </p:txBody>
      </p:sp>
      <p:sp>
        <p:nvSpPr>
          <p:cNvPr id="8" name="Footer Placeholder 7"/>
          <p:cNvSpPr>
            <a:spLocks noGrp="1"/>
          </p:cNvSpPr>
          <p:nvPr>
            <p:ph type="ftr" sz="quarter" idx="11"/>
          </p:nvPr>
        </p:nvSpPr>
        <p:spPr/>
        <p:txBody>
          <a:bodyPr/>
          <a:lstStyle>
            <a:extLst/>
          </a:lstStyle>
          <a:p>
            <a:r>
              <a:rPr lang="en-US" dirty="0" smtClean="0"/>
              <a:t>FOSTER School of Business       Acctg.320</a:t>
            </a:r>
            <a:endParaRPr lang="en-US" dirty="0"/>
          </a:p>
        </p:txBody>
      </p:sp>
      <p:sp>
        <p:nvSpPr>
          <p:cNvPr id="9" name="Slide Number Placeholder 8"/>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CC42FDA-8A1D-4179-A670-D4C5FB354EFF}" type="datetime1">
              <a:rPr lang="en-US" smtClean="0"/>
              <a:pPr/>
              <a:t>12/6/2010</a:t>
            </a:fld>
            <a:endParaRPr lang="en-US" dirty="0"/>
          </a:p>
        </p:txBody>
      </p:sp>
      <p:sp>
        <p:nvSpPr>
          <p:cNvPr id="4" name="Footer Placeholder 3"/>
          <p:cNvSpPr>
            <a:spLocks noGrp="1"/>
          </p:cNvSpPr>
          <p:nvPr>
            <p:ph type="ftr" sz="quarter" idx="11"/>
          </p:nvPr>
        </p:nvSpPr>
        <p:spPr/>
        <p:txBody>
          <a:bodyPr/>
          <a:lstStyle>
            <a:extLst/>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B7824148-4B6C-4AFE-A7DE-BE5DED8EA234}" type="datetime1">
              <a:rPr lang="en-US" smtClean="0"/>
              <a:pPr/>
              <a:t>12/6/2010</a:t>
            </a:fld>
            <a:endParaRPr lang="en-US" dirty="0"/>
          </a:p>
        </p:txBody>
      </p:sp>
      <p:sp>
        <p:nvSpPr>
          <p:cNvPr id="3" name="Footer Placeholder 2"/>
          <p:cNvSpPr>
            <a:spLocks noGrp="1"/>
          </p:cNvSpPr>
          <p:nvPr>
            <p:ph type="ftr" sz="quarter" idx="11"/>
          </p:nvPr>
        </p:nvSpPr>
        <p:spPr/>
        <p:txBody>
          <a:bodyPr/>
          <a:lstStyle>
            <a:extLst/>
          </a:lstStyle>
          <a:p>
            <a:r>
              <a:rPr lang="en-US" dirty="0" smtClean="0"/>
              <a:t>FOSTER School of Business       Acctg.320</a:t>
            </a:r>
            <a:endParaRPr lang="en-US" dirty="0"/>
          </a:p>
        </p:txBody>
      </p:sp>
      <p:sp>
        <p:nvSpPr>
          <p:cNvPr id="4" name="Slide Number Placeholder 3"/>
          <p:cNvSpPr>
            <a:spLocks noGrp="1"/>
          </p:cNvSpPr>
          <p:nvPr>
            <p:ph type="sldNum" sz="quarter" idx="12"/>
          </p:nvPr>
        </p:nvSpPr>
        <p:spPr/>
        <p:txBody>
          <a:bodyPr/>
          <a:lstStyle>
            <a:extLst/>
          </a:lstStyle>
          <a:p>
            <a:fld id="{9F0EEBF1-9C98-4308-8DFB-1186832D92D9}"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4A0086-5678-4355-B83C-F0E6C0BAB5CE}" type="datetime1">
              <a:rPr lang="en-US" smtClean="0"/>
              <a:pPr/>
              <a:t>12/6/2010</a:t>
            </a:fld>
            <a:endParaRPr lang="en-US" dirty="0"/>
          </a:p>
        </p:txBody>
      </p:sp>
      <p:sp>
        <p:nvSpPr>
          <p:cNvPr id="6" name="Footer Placeholder 5"/>
          <p:cNvSpPr>
            <a:spLocks noGrp="1"/>
          </p:cNvSpPr>
          <p:nvPr>
            <p:ph type="ftr" sz="quarter" idx="11"/>
          </p:nvPr>
        </p:nvSpPr>
        <p:spPr/>
        <p:txBody>
          <a:bodyPr/>
          <a:lstStyle>
            <a:extLst/>
          </a:lstStyle>
          <a:p>
            <a:r>
              <a:rPr lang="en-US" dirty="0" smtClean="0"/>
              <a:t>FOSTER School of Business       Acctg.320</a:t>
            </a:r>
            <a:endParaRPr lang="en-US" dirty="0"/>
          </a:p>
        </p:txBody>
      </p:sp>
      <p:sp>
        <p:nvSpPr>
          <p:cNvPr id="7" name="Slide Number Placeholder 6"/>
          <p:cNvSpPr>
            <a:spLocks noGrp="1"/>
          </p:cNvSpPr>
          <p:nvPr>
            <p:ph type="sldNum" sz="quarter" idx="12"/>
          </p:nvPr>
        </p:nvSpPr>
        <p:spPr/>
        <p:txBody>
          <a:bodyPr/>
          <a:lstStyle>
            <a:extLst/>
          </a:lstStyle>
          <a:p>
            <a:fld id="{9F0EEBF1-9C98-4308-8DFB-1186832D92D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C6A6B5F-C08B-428D-88E7-AB39D411EB4C}" type="datetime1">
              <a:rPr lang="en-US" smtClean="0"/>
              <a:pPr/>
              <a:t>12/6/2010</a:t>
            </a:fld>
            <a:endParaRPr lang="en-US" dirty="0"/>
          </a:p>
        </p:txBody>
      </p:sp>
      <p:sp>
        <p:nvSpPr>
          <p:cNvPr id="6" name="Footer Placeholder 5"/>
          <p:cNvSpPr>
            <a:spLocks noGrp="1"/>
          </p:cNvSpPr>
          <p:nvPr>
            <p:ph type="ftr" sz="quarter" idx="11"/>
          </p:nvPr>
        </p:nvSpPr>
        <p:spPr/>
        <p:txBody>
          <a:bodyPr/>
          <a:lstStyle>
            <a:extLst/>
          </a:lstStyle>
          <a:p>
            <a:r>
              <a:rPr lang="en-US" dirty="0" smtClean="0"/>
              <a:t>FOSTER School of Business       Acctg.320</a:t>
            </a:r>
            <a:endParaRPr lang="en-US" dirty="0"/>
          </a:p>
        </p:txBody>
      </p:sp>
      <p:sp>
        <p:nvSpPr>
          <p:cNvPr id="7" name="Slide Number Placeholder 6"/>
          <p:cNvSpPr>
            <a:spLocks noGrp="1"/>
          </p:cNvSpPr>
          <p:nvPr>
            <p:ph type="sldNum" sz="quarter" idx="12"/>
          </p:nvPr>
        </p:nvSpPr>
        <p:spPr/>
        <p:txBody>
          <a:bodyPr/>
          <a:lstStyle>
            <a:extLst/>
          </a:lstStyle>
          <a:p>
            <a:fld id="{9F0EEBF1-9C98-4308-8DFB-1186832D92D9}"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BAD6AE3-412C-4233-A853-F427062367CC}" type="datetime1">
              <a:rPr lang="en-US" smtClean="0"/>
              <a:pPr/>
              <a:t>12/6/2010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dirty="0" smtClean="0"/>
              <a:t>FOSTER School of Business       Acctg.320</a:t>
            </a:r>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F0EEBF1-9C98-4308-8DFB-1186832D92D9}"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078502"/>
          </a:xfrm>
        </p:spPr>
        <p:txBody>
          <a:bodyPr>
            <a:normAutofit/>
          </a:bodyPr>
          <a:lstStyle/>
          <a:p>
            <a:r>
              <a:rPr lang="en-US" sz="4400" b="1" dirty="0" smtClean="0">
                <a:effectLst/>
                <a:latin typeface="Arial" pitchFamily="34" charset="0"/>
                <a:cs typeface="Arial" pitchFamily="34" charset="0"/>
              </a:rPr>
              <a:t>THE HUMAN RESORUCES MANAGEMENT AND PAYROLL CYCLE</a:t>
            </a:r>
            <a:endParaRPr lang="en-US" sz="4400" b="1" dirty="0">
              <a:effectLst/>
              <a:latin typeface="Arial" pitchFamily="34" charset="0"/>
              <a:cs typeface="Arial" pitchFamily="34" charset="0"/>
            </a:endParaRPr>
          </a:p>
        </p:txBody>
      </p:sp>
      <p:sp>
        <p:nvSpPr>
          <p:cNvPr id="3" name="Subtitle 2"/>
          <p:cNvSpPr>
            <a:spLocks noGrp="1"/>
          </p:cNvSpPr>
          <p:nvPr>
            <p:ph type="subTitle" idx="1"/>
          </p:nvPr>
        </p:nvSpPr>
        <p:spPr>
          <a:xfrm>
            <a:off x="1447800" y="2590800"/>
            <a:ext cx="4419600" cy="609600"/>
          </a:xfrm>
        </p:spPr>
        <p:txBody>
          <a:bodyPr>
            <a:normAutofit/>
          </a:bodyPr>
          <a:lstStyle/>
          <a:p>
            <a:r>
              <a:rPr lang="en-US" sz="3600" dirty="0" smtClean="0">
                <a:latin typeface="Arial" pitchFamily="34" charset="0"/>
                <a:cs typeface="Arial" pitchFamily="34" charset="0"/>
              </a:rPr>
              <a:t>Chapter 13</a:t>
            </a:r>
            <a:endParaRPr lang="en-US" sz="36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F0EEBF1-9C98-4308-8DFB-1186832D92D9}"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FOSTER School of Business       Acctg.320</a:t>
            </a:r>
            <a:endParaRPr lang="en-US" dirty="0"/>
          </a:p>
        </p:txBody>
      </p:sp>
      <p:pic>
        <p:nvPicPr>
          <p:cNvPr id="6" name="Picture 9" descr="FG13_001_0136015182"/>
          <p:cNvPicPr>
            <a:picLocks noChangeAspect="1" noChangeArrowheads="1"/>
          </p:cNvPicPr>
          <p:nvPr/>
        </p:nvPicPr>
        <p:blipFill>
          <a:blip r:embed="rId3" cstate="print"/>
          <a:srcRect/>
          <a:stretch>
            <a:fillRect/>
          </a:stretch>
        </p:blipFill>
        <p:spPr bwMode="auto">
          <a:xfrm>
            <a:off x="1142999" y="3505200"/>
            <a:ext cx="7845597" cy="22494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Payroll Cycle Activities</a:t>
            </a:r>
            <a:endParaRPr lang="en-US" dirty="0"/>
          </a:p>
        </p:txBody>
      </p:sp>
      <p:sp>
        <p:nvSpPr>
          <p:cNvPr id="3" name="Content Placeholder 2"/>
          <p:cNvSpPr>
            <a:spLocks noGrp="1"/>
          </p:cNvSpPr>
          <p:nvPr>
            <p:ph idx="1"/>
          </p:nvPr>
        </p:nvSpPr>
        <p:spPr/>
        <p:txBody>
          <a:bodyPr>
            <a:normAutofit/>
          </a:bodyPr>
          <a:lstStyle/>
          <a:p>
            <a:pPr>
              <a:buNone/>
            </a:pPr>
            <a:r>
              <a:rPr lang="en-US" sz="2400" dirty="0" smtClean="0">
                <a:solidFill>
                  <a:schemeClr val="accent3"/>
                </a:solidFill>
              </a:rPr>
              <a:t>Seven</a:t>
            </a:r>
            <a:r>
              <a:rPr lang="en-US" sz="2400" dirty="0" smtClean="0"/>
              <a:t> basic activities performed in the payroll cycle:</a:t>
            </a:r>
          </a:p>
          <a:p>
            <a:pPr>
              <a:buNone/>
            </a:pPr>
            <a:endParaRPr lang="en-US" sz="800" dirty="0" smtClean="0"/>
          </a:p>
          <a:p>
            <a:pPr marL="539496" lvl="0" indent="-457200">
              <a:spcBef>
                <a:spcPts val="0"/>
              </a:spcBef>
              <a:buFont typeface="+mj-lt"/>
              <a:buAutoNum type="arabicParenR"/>
            </a:pPr>
            <a:r>
              <a:rPr lang="en-US" sz="2400" dirty="0" smtClean="0"/>
              <a:t>Update payroll master file.</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Update tax rates and deductions.</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Validate time and attendance data.</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Prepare payroll.</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Disburse payroll.</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Calculate employer paid benefits and taxes.</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Disburse payroll taxes and miscellaneous deductions.</a:t>
            </a:r>
          </a:p>
          <a:p>
            <a:pPr>
              <a:spcBef>
                <a:spcPts val="0"/>
              </a:spcBef>
              <a:buNone/>
            </a:pPr>
            <a:endParaRPr lang="en-US" sz="800" dirty="0" smtClean="0"/>
          </a:p>
          <a:p>
            <a:r>
              <a:rPr lang="en-US" sz="2400" dirty="0" smtClean="0"/>
              <a:t>Payroll is an AIS application that is processed in the batch mode. </a:t>
            </a:r>
          </a:p>
          <a:p>
            <a:pPr>
              <a:buNone/>
            </a:pPr>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payroll master file</a:t>
            </a:r>
            <a:endParaRPr lang="en-US" dirty="0"/>
          </a:p>
        </p:txBody>
      </p:sp>
      <p:sp>
        <p:nvSpPr>
          <p:cNvPr id="3" name="Content Placeholder 2"/>
          <p:cNvSpPr>
            <a:spLocks noGrp="1"/>
          </p:cNvSpPr>
          <p:nvPr>
            <p:ph idx="1"/>
          </p:nvPr>
        </p:nvSpPr>
        <p:spPr/>
        <p:txBody>
          <a:bodyPr>
            <a:normAutofit/>
          </a:bodyPr>
          <a:lstStyle/>
          <a:p>
            <a:r>
              <a:rPr lang="en-US" sz="2800" dirty="0" smtClean="0"/>
              <a:t>Updating the payroll master file includes changes such as:</a:t>
            </a:r>
          </a:p>
          <a:p>
            <a:pPr>
              <a:buNone/>
            </a:pPr>
            <a:r>
              <a:rPr lang="en-US" sz="2800" dirty="0" smtClean="0"/>
              <a:t>	1) new hires, </a:t>
            </a:r>
          </a:p>
          <a:p>
            <a:pPr>
              <a:buNone/>
            </a:pPr>
            <a:r>
              <a:rPr lang="en-US" sz="2800" dirty="0" smtClean="0"/>
              <a:t>	2) terminations, </a:t>
            </a:r>
          </a:p>
          <a:p>
            <a:pPr>
              <a:buNone/>
            </a:pPr>
            <a:r>
              <a:rPr lang="en-US" sz="2800" dirty="0" smtClean="0"/>
              <a:t>	3) changes in pay rates, and </a:t>
            </a:r>
          </a:p>
          <a:p>
            <a:pPr>
              <a:buNone/>
            </a:pPr>
            <a:r>
              <a:rPr lang="en-US" sz="2800" dirty="0" smtClean="0"/>
              <a:t>	4) changes in discretionary withholdings.</a:t>
            </a:r>
          </a:p>
          <a:p>
            <a:pPr>
              <a:buNone/>
            </a:pPr>
            <a:r>
              <a:rPr lang="en-US" sz="2800" dirty="0" smtClean="0"/>
              <a:t>	     </a:t>
            </a:r>
            <a:r>
              <a:rPr lang="en-US" sz="2400" dirty="0" smtClean="0"/>
              <a:t>(</a:t>
            </a:r>
            <a:r>
              <a:rPr lang="en-US" sz="2400" b="1" dirty="0" smtClean="0"/>
              <a:t>circle 1.0</a:t>
            </a:r>
            <a:r>
              <a:rPr lang="en-US" sz="2400" dirty="0" smtClean="0"/>
              <a:t> in </a:t>
            </a:r>
            <a:r>
              <a:rPr lang="en-US" sz="2400" b="1" dirty="0" smtClean="0"/>
              <a:t>Figure 13-3</a:t>
            </a:r>
            <a:r>
              <a:rPr lang="en-US" sz="2400" dirty="0" smtClean="0"/>
              <a:t> on </a:t>
            </a:r>
            <a:r>
              <a:rPr lang="en-US" sz="2400" b="1" dirty="0" smtClean="0"/>
              <a:t>page 502</a:t>
            </a:r>
            <a:r>
              <a:rPr lang="en-US" sz="2400" dirty="0" smtClean="0"/>
              <a:t>).</a:t>
            </a:r>
          </a:p>
          <a:p>
            <a:pPr>
              <a:spcBef>
                <a:spcPts val="0"/>
              </a:spcBef>
              <a:buNone/>
            </a:pPr>
            <a:endParaRPr lang="en-US" sz="800" dirty="0" smtClean="0"/>
          </a:p>
          <a:p>
            <a:r>
              <a:rPr lang="en-US" sz="2800" dirty="0" smtClean="0"/>
              <a:t>It is important that all payroll changes are entered in a timely manner and are properly reflected in the next pay period.</a:t>
            </a:r>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Update Tax Rates and Deductions</a:t>
            </a:r>
            <a:endParaRPr lang="en-US" dirty="0"/>
          </a:p>
        </p:txBody>
      </p:sp>
      <p:sp>
        <p:nvSpPr>
          <p:cNvPr id="3" name="Content Placeholder 2"/>
          <p:cNvSpPr>
            <a:spLocks noGrp="1"/>
          </p:cNvSpPr>
          <p:nvPr>
            <p:ph idx="1"/>
          </p:nvPr>
        </p:nvSpPr>
        <p:spPr/>
        <p:txBody>
          <a:bodyPr>
            <a:normAutofit/>
          </a:bodyPr>
          <a:lstStyle/>
          <a:p>
            <a:pPr>
              <a:buNone/>
            </a:pPr>
            <a:endParaRPr lang="en-US" sz="2800" dirty="0" smtClean="0"/>
          </a:p>
          <a:p>
            <a:r>
              <a:rPr lang="en-US" sz="2800" dirty="0" smtClean="0"/>
              <a:t>These type changes occur </a:t>
            </a:r>
            <a:r>
              <a:rPr lang="en-US" sz="2800" dirty="0" smtClean="0">
                <a:solidFill>
                  <a:schemeClr val="accent3"/>
                </a:solidFill>
              </a:rPr>
              <a:t>infrequently</a:t>
            </a:r>
            <a:r>
              <a:rPr lang="en-US" sz="2800" dirty="0" smtClean="0"/>
              <a:t>.</a:t>
            </a:r>
          </a:p>
          <a:p>
            <a:endParaRPr lang="en-US" sz="2800" dirty="0" smtClean="0"/>
          </a:p>
          <a:p>
            <a:r>
              <a:rPr lang="en-US" sz="2800" dirty="0" smtClean="0"/>
              <a:t>Payroll receives information from government, unions and insurance companies.</a:t>
            </a:r>
          </a:p>
          <a:p>
            <a:endParaRPr lang="en-US" sz="2800" dirty="0" smtClean="0"/>
          </a:p>
          <a:p>
            <a:r>
              <a:rPr lang="en-US" sz="2400" dirty="0" smtClean="0"/>
              <a:t>This update is shown in </a:t>
            </a:r>
            <a:r>
              <a:rPr lang="en-US" sz="2400" b="1" dirty="0" smtClean="0"/>
              <a:t>circle 2.0</a:t>
            </a:r>
            <a:r>
              <a:rPr lang="en-US" sz="2400" dirty="0" smtClean="0"/>
              <a:t> in </a:t>
            </a:r>
            <a:r>
              <a:rPr lang="en-US" sz="2400" b="1" dirty="0" smtClean="0"/>
              <a:t>Figure 13-3</a:t>
            </a:r>
            <a:r>
              <a:rPr lang="en-US" sz="2400" dirty="0" smtClean="0"/>
              <a:t> on </a:t>
            </a:r>
            <a:r>
              <a:rPr lang="en-US" sz="2400" b="1" dirty="0" smtClean="0"/>
              <a:t>page 502</a:t>
            </a:r>
            <a:r>
              <a:rPr lang="en-US" sz="2400" dirty="0" smtClean="0"/>
              <a:t>. </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Validate Time and Attendance Data</a:t>
            </a:r>
            <a:endParaRPr lang="en-US" dirty="0"/>
          </a:p>
        </p:txBody>
      </p:sp>
      <p:sp>
        <p:nvSpPr>
          <p:cNvPr id="3" name="Content Placeholder 2"/>
          <p:cNvSpPr>
            <a:spLocks noGrp="1"/>
          </p:cNvSpPr>
          <p:nvPr>
            <p:ph idx="1"/>
          </p:nvPr>
        </p:nvSpPr>
        <p:spPr/>
        <p:txBody>
          <a:bodyPr>
            <a:normAutofit/>
          </a:bodyPr>
          <a:lstStyle/>
          <a:p>
            <a:r>
              <a:rPr lang="en-US" sz="2400" dirty="0" smtClean="0"/>
              <a:t>Information on time and attendance comes in various forms depending on the employee’s </a:t>
            </a:r>
            <a:r>
              <a:rPr lang="en-US" sz="2400" dirty="0" smtClean="0">
                <a:solidFill>
                  <a:schemeClr val="accent3"/>
                </a:solidFill>
              </a:rPr>
              <a:t>pay scheme.</a:t>
            </a:r>
          </a:p>
          <a:p>
            <a:r>
              <a:rPr lang="en-US" sz="2400" dirty="0" smtClean="0"/>
              <a:t>Most employees are paid either on an </a:t>
            </a:r>
            <a:r>
              <a:rPr lang="en-US" sz="2400" dirty="0" smtClean="0">
                <a:solidFill>
                  <a:schemeClr val="accent3"/>
                </a:solidFill>
              </a:rPr>
              <a:t>hourly</a:t>
            </a:r>
            <a:r>
              <a:rPr lang="en-US" sz="2400" dirty="0" smtClean="0"/>
              <a:t> basis or a </a:t>
            </a:r>
            <a:r>
              <a:rPr lang="en-US" sz="2400" dirty="0" smtClean="0">
                <a:solidFill>
                  <a:schemeClr val="accent3"/>
                </a:solidFill>
              </a:rPr>
              <a:t>fixed</a:t>
            </a:r>
            <a:r>
              <a:rPr lang="en-US" sz="2400" dirty="0" smtClean="0"/>
              <a:t> salary.</a:t>
            </a:r>
          </a:p>
          <a:p>
            <a:pPr lvl="1"/>
            <a:r>
              <a:rPr lang="en-US" sz="2400" dirty="0" smtClean="0"/>
              <a:t>Many companies use a </a:t>
            </a:r>
            <a:r>
              <a:rPr lang="en-US" sz="2400" b="1" i="1" dirty="0" smtClean="0">
                <a:solidFill>
                  <a:srgbClr val="CC0000"/>
                </a:solidFill>
              </a:rPr>
              <a:t>time card</a:t>
            </a:r>
            <a:r>
              <a:rPr lang="en-US" sz="2400" dirty="0" smtClean="0"/>
              <a:t> to record their arrival and departure time.</a:t>
            </a:r>
          </a:p>
          <a:p>
            <a:pPr lvl="2"/>
            <a:r>
              <a:rPr lang="en-US" sz="2000" dirty="0" smtClean="0"/>
              <a:t>This document typically includes total hours worked during a pay period.</a:t>
            </a:r>
          </a:p>
          <a:p>
            <a:pPr lvl="1"/>
            <a:r>
              <a:rPr lang="en-US" sz="2400" dirty="0" smtClean="0"/>
              <a:t>Manufacturing companies may use </a:t>
            </a:r>
            <a:r>
              <a:rPr lang="en-US" sz="2400" dirty="0" smtClean="0">
                <a:solidFill>
                  <a:schemeClr val="accent3"/>
                </a:solidFill>
              </a:rPr>
              <a:t>job time </a:t>
            </a:r>
            <a:r>
              <a:rPr lang="en-US" sz="2400" dirty="0" smtClean="0"/>
              <a:t>tickets to record not only time present but also time dedicated to each job.</a:t>
            </a:r>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Schemes</a:t>
            </a:r>
            <a:endParaRPr lang="en-US" dirty="0"/>
          </a:p>
        </p:txBody>
      </p:sp>
      <p:sp>
        <p:nvSpPr>
          <p:cNvPr id="3" name="Content Placeholder 2"/>
          <p:cNvSpPr>
            <a:spLocks noGrp="1"/>
          </p:cNvSpPr>
          <p:nvPr>
            <p:ph idx="1"/>
          </p:nvPr>
        </p:nvSpPr>
        <p:spPr/>
        <p:txBody>
          <a:bodyPr>
            <a:normAutofit/>
          </a:bodyPr>
          <a:lstStyle/>
          <a:p>
            <a:r>
              <a:rPr lang="en-US" sz="2800" dirty="0" smtClean="0"/>
              <a:t>Employees that earn a fixed salary, e.g., </a:t>
            </a:r>
            <a:r>
              <a:rPr lang="en-US" sz="2800" dirty="0" smtClean="0">
                <a:solidFill>
                  <a:schemeClr val="accent3"/>
                </a:solidFill>
              </a:rPr>
              <a:t>managers</a:t>
            </a:r>
            <a:r>
              <a:rPr lang="en-US" sz="2800" dirty="0" smtClean="0"/>
              <a:t> and </a:t>
            </a:r>
            <a:r>
              <a:rPr lang="en-US" sz="2800" dirty="0" smtClean="0">
                <a:solidFill>
                  <a:schemeClr val="accent3"/>
                </a:solidFill>
              </a:rPr>
              <a:t>professional staff</a:t>
            </a:r>
            <a:r>
              <a:rPr lang="en-US" sz="2800" dirty="0" smtClean="0"/>
              <a:t>:</a:t>
            </a:r>
          </a:p>
          <a:p>
            <a:pPr lvl="1"/>
            <a:r>
              <a:rPr lang="en-US" sz="2400" dirty="0" smtClean="0"/>
              <a:t>Usually don’t record their time, but supervisors informally monitor their presence.</a:t>
            </a:r>
          </a:p>
          <a:p>
            <a:pPr lvl="1"/>
            <a:r>
              <a:rPr lang="en-US" sz="2400" dirty="0" smtClean="0"/>
              <a:t>Professionals in accounting, law, and consulting firms must track their time on various assignments to accurately bill clients.</a:t>
            </a:r>
          </a:p>
          <a:p>
            <a:pPr>
              <a:spcBef>
                <a:spcPts val="0"/>
              </a:spcBef>
            </a:pPr>
            <a:r>
              <a:rPr lang="en-US" sz="2800" dirty="0" smtClean="0">
                <a:solidFill>
                  <a:schemeClr val="accent3"/>
                </a:solidFill>
              </a:rPr>
              <a:t>Sales staff </a:t>
            </a:r>
            <a:r>
              <a:rPr lang="en-US" sz="2800" dirty="0" smtClean="0"/>
              <a:t>are often paid on a straight commission or base salary plus </a:t>
            </a:r>
            <a:r>
              <a:rPr lang="en-US" sz="2800" dirty="0" err="1" smtClean="0"/>
              <a:t>commiss</a:t>
            </a:r>
            <a:r>
              <a:rPr lang="en-US" sz="2800" dirty="0" smtClean="0"/>
              <a:t>.</a:t>
            </a:r>
          </a:p>
          <a:p>
            <a:pPr lvl="1"/>
            <a:r>
              <a:rPr lang="en-US" sz="2000" dirty="0" smtClean="0"/>
              <a:t>Some may also receive bonuses for surpassing sales targets.</a:t>
            </a:r>
          </a:p>
          <a:p>
            <a:pPr lvl="1"/>
            <a:r>
              <a:rPr lang="en-US" sz="2000" dirty="0" smtClean="0"/>
              <a:t>Requires careful recording of their sales.</a:t>
            </a:r>
            <a:endParaRPr lang="en-US" sz="20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Schemes</a:t>
            </a:r>
            <a:endParaRPr lang="en-US" dirty="0"/>
          </a:p>
        </p:txBody>
      </p:sp>
      <p:sp>
        <p:nvSpPr>
          <p:cNvPr id="3" name="Content Placeholder 2"/>
          <p:cNvSpPr>
            <a:spLocks noGrp="1"/>
          </p:cNvSpPr>
          <p:nvPr>
            <p:ph idx="1"/>
          </p:nvPr>
        </p:nvSpPr>
        <p:spPr/>
        <p:txBody>
          <a:bodyPr>
            <a:normAutofit/>
          </a:bodyPr>
          <a:lstStyle/>
          <a:p>
            <a:r>
              <a:rPr lang="en-US" sz="2800" dirty="0" smtClean="0"/>
              <a:t>Increasingly, laborers may be paid partly on </a:t>
            </a:r>
            <a:r>
              <a:rPr lang="en-US" sz="2800" dirty="0" smtClean="0">
                <a:solidFill>
                  <a:schemeClr val="accent3"/>
                </a:solidFill>
              </a:rPr>
              <a:t>productivity</a:t>
            </a:r>
            <a:r>
              <a:rPr lang="en-US" sz="2800" dirty="0" smtClean="0"/>
              <a:t>.</a:t>
            </a:r>
          </a:p>
          <a:p>
            <a:r>
              <a:rPr lang="en-US" sz="2800" dirty="0" smtClean="0"/>
              <a:t>Some management and employees may receive </a:t>
            </a:r>
            <a:r>
              <a:rPr lang="en-US" sz="2800" dirty="0" smtClean="0">
                <a:solidFill>
                  <a:schemeClr val="accent3"/>
                </a:solidFill>
              </a:rPr>
              <a:t>stock</a:t>
            </a:r>
            <a:r>
              <a:rPr lang="en-US" sz="2800" dirty="0" smtClean="0"/>
              <a:t> to motivate them to cut costs and improve service.</a:t>
            </a:r>
          </a:p>
          <a:p>
            <a:pPr marL="365760" lvl="1" indent="-283464">
              <a:spcBef>
                <a:spcPts val="600"/>
              </a:spcBef>
              <a:buSzPct val="80000"/>
              <a:buFont typeface="Wingdings 2"/>
              <a:buChar char=""/>
            </a:pPr>
            <a:r>
              <a:rPr lang="en-US" dirty="0" smtClean="0">
                <a:solidFill>
                  <a:schemeClr val="accent3"/>
                </a:solidFill>
              </a:rPr>
              <a:t>Compensation boards </a:t>
            </a:r>
            <a:r>
              <a:rPr lang="en-US" dirty="0" smtClean="0"/>
              <a:t>are being created to design compensation plans, rather than having executives create their own.</a:t>
            </a:r>
          </a:p>
          <a:p>
            <a:pPr>
              <a:buNone/>
            </a:pPr>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Accountants Role</a:t>
            </a:r>
            <a:endParaRPr lang="en-US" dirty="0"/>
          </a:p>
        </p:txBody>
      </p:sp>
      <p:sp>
        <p:nvSpPr>
          <p:cNvPr id="3" name="Content Placeholder 2"/>
          <p:cNvSpPr>
            <a:spLocks noGrp="1"/>
          </p:cNvSpPr>
          <p:nvPr>
            <p:ph idx="1"/>
          </p:nvPr>
        </p:nvSpPr>
        <p:spPr/>
        <p:txBody>
          <a:bodyPr>
            <a:normAutofit/>
          </a:bodyPr>
          <a:lstStyle/>
          <a:p>
            <a:pPr lvl="1">
              <a:buNone/>
            </a:pPr>
            <a:r>
              <a:rPr lang="en-US" sz="3200" dirty="0" smtClean="0"/>
              <a:t>Accountants can help by:</a:t>
            </a:r>
          </a:p>
          <a:p>
            <a:pPr lvl="2"/>
            <a:r>
              <a:rPr lang="en-US" sz="2800" dirty="0" smtClean="0"/>
              <a:t>Advising on financial and tax effects of proposals.</a:t>
            </a:r>
          </a:p>
          <a:p>
            <a:pPr lvl="2"/>
            <a:r>
              <a:rPr lang="en-US" sz="2800" dirty="0" smtClean="0"/>
              <a:t>Identifying appropriate metrics to measure performance.</a:t>
            </a:r>
          </a:p>
          <a:p>
            <a:pPr lvl="2"/>
            <a:r>
              <a:rPr lang="en-US" sz="2800" dirty="0" smtClean="0"/>
              <a:t>Enabling compliance with legal and regulatory requirements.</a:t>
            </a:r>
          </a:p>
          <a:p>
            <a:pPr lvl="2"/>
            <a:r>
              <a:rPr lang="en-US" sz="2800" dirty="0" smtClean="0"/>
              <a:t>Suggesting appropriate public disclosures.</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Validate Time and Attendance Data</a:t>
            </a:r>
            <a:endParaRPr lang="en-US" dirty="0"/>
          </a:p>
        </p:txBody>
      </p:sp>
      <p:sp>
        <p:nvSpPr>
          <p:cNvPr id="3" name="Content Placeholder 2"/>
          <p:cNvSpPr>
            <a:spLocks noGrp="1"/>
          </p:cNvSpPr>
          <p:nvPr>
            <p:ph idx="1"/>
          </p:nvPr>
        </p:nvSpPr>
        <p:spPr/>
        <p:txBody>
          <a:bodyPr>
            <a:normAutofit/>
          </a:bodyPr>
          <a:lstStyle/>
          <a:p>
            <a:pPr>
              <a:buNone/>
            </a:pPr>
            <a:r>
              <a:rPr lang="en-US" dirty="0" smtClean="0"/>
              <a:t>How can information technology help?</a:t>
            </a:r>
          </a:p>
          <a:p>
            <a:pPr lvl="1"/>
            <a:r>
              <a:rPr lang="en-US" dirty="0" smtClean="0"/>
              <a:t>Collecting time and attendance data electronically, e.g.:</a:t>
            </a:r>
          </a:p>
          <a:p>
            <a:pPr lvl="2"/>
            <a:r>
              <a:rPr lang="en-US" dirty="0" smtClean="0"/>
              <a:t>Badge readers</a:t>
            </a:r>
          </a:p>
          <a:p>
            <a:pPr lvl="2"/>
            <a:r>
              <a:rPr lang="en-US" dirty="0" smtClean="0"/>
              <a:t>Electronic time clocks</a:t>
            </a:r>
          </a:p>
          <a:p>
            <a:pPr lvl="2"/>
            <a:r>
              <a:rPr lang="en-US" dirty="0" smtClean="0"/>
              <a:t>Data entered on terminals</a:t>
            </a:r>
          </a:p>
          <a:p>
            <a:pPr lvl="2"/>
            <a:r>
              <a:rPr lang="en-US" dirty="0" smtClean="0"/>
              <a:t>Touch-tone telephone logs</a:t>
            </a:r>
          </a:p>
          <a:p>
            <a:pPr lvl="1"/>
            <a:r>
              <a:rPr lang="en-US" dirty="0" smtClean="0"/>
              <a:t>Using edit checks to verify accuracy and reasonableness when the data are entered.</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lstStyle/>
          <a:p>
            <a:r>
              <a:rPr lang="en-US" b="1" dirty="0" smtClean="0"/>
              <a:t>Prepare Payroll</a:t>
            </a:r>
            <a:endParaRPr lang="en-US" dirty="0"/>
          </a:p>
        </p:txBody>
      </p:sp>
      <p:sp>
        <p:nvSpPr>
          <p:cNvPr id="3" name="Content Placeholder 2"/>
          <p:cNvSpPr>
            <a:spLocks noGrp="1"/>
          </p:cNvSpPr>
          <p:nvPr>
            <p:ph idx="1"/>
          </p:nvPr>
        </p:nvSpPr>
        <p:spPr>
          <a:xfrm>
            <a:off x="990600" y="1143000"/>
            <a:ext cx="7943088" cy="5105400"/>
          </a:xfrm>
        </p:spPr>
        <p:txBody>
          <a:bodyPr>
            <a:normAutofit/>
          </a:bodyPr>
          <a:lstStyle/>
          <a:p>
            <a:pPr marL="539496" lvl="0" indent="-457200">
              <a:spcBef>
                <a:spcPts val="0"/>
              </a:spcBef>
              <a:buFont typeface="+mj-lt"/>
              <a:buAutoNum type="arabicParenR"/>
            </a:pPr>
            <a:r>
              <a:rPr lang="en-US" sz="2400" dirty="0" smtClean="0"/>
              <a:t>The payroll transaction file is </a:t>
            </a:r>
            <a:r>
              <a:rPr lang="en-US" sz="2400" dirty="0" smtClean="0">
                <a:solidFill>
                  <a:schemeClr val="accent3"/>
                </a:solidFill>
              </a:rPr>
              <a:t>sorted</a:t>
            </a:r>
            <a:r>
              <a:rPr lang="en-US" sz="2400" dirty="0" smtClean="0"/>
              <a:t> by employee </a:t>
            </a:r>
            <a:r>
              <a:rPr lang="en-US" sz="2400" dirty="0" smtClean="0"/>
              <a:t>number.</a:t>
            </a:r>
            <a:endParaRPr lang="en-US" sz="2400" dirty="0" smtClean="0"/>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The sorted time-data file is then used to </a:t>
            </a:r>
            <a:r>
              <a:rPr lang="en-US" sz="2400" dirty="0" smtClean="0">
                <a:solidFill>
                  <a:schemeClr val="accent3"/>
                </a:solidFill>
              </a:rPr>
              <a:t>prepare</a:t>
            </a:r>
            <a:r>
              <a:rPr lang="en-US" sz="2400" dirty="0" smtClean="0"/>
              <a:t> employee </a:t>
            </a:r>
            <a:r>
              <a:rPr lang="en-US" sz="2400" dirty="0" smtClean="0">
                <a:solidFill>
                  <a:schemeClr val="accent3"/>
                </a:solidFill>
              </a:rPr>
              <a:t>paychecks</a:t>
            </a:r>
            <a:r>
              <a:rPr lang="en-US" sz="2400" dirty="0" smtClean="0"/>
              <a:t>.</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Next, all payroll deductions are summed and the total is subtracted from gross pay to obtain </a:t>
            </a:r>
            <a:r>
              <a:rPr lang="en-US" sz="2400" dirty="0" smtClean="0">
                <a:solidFill>
                  <a:schemeClr val="accent3"/>
                </a:solidFill>
              </a:rPr>
              <a:t>net pay</a:t>
            </a:r>
            <a:r>
              <a:rPr lang="en-US" sz="2400" dirty="0" smtClean="0"/>
              <a:t>.</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Once net pay is obtained, the </a:t>
            </a:r>
            <a:r>
              <a:rPr lang="en-US" sz="2400" dirty="0" smtClean="0">
                <a:solidFill>
                  <a:schemeClr val="accent3"/>
                </a:solidFill>
              </a:rPr>
              <a:t>year-to-date</a:t>
            </a:r>
            <a:r>
              <a:rPr lang="en-US" sz="2400" dirty="0" smtClean="0"/>
              <a:t> fields for gross pay, deductions and net pay in the payroll master file are </a:t>
            </a:r>
            <a:r>
              <a:rPr lang="en-US" sz="2400" dirty="0" smtClean="0">
                <a:solidFill>
                  <a:schemeClr val="accent3"/>
                </a:solidFill>
              </a:rPr>
              <a:t>updated</a:t>
            </a:r>
            <a:r>
              <a:rPr lang="en-US" sz="2400" dirty="0" smtClean="0"/>
              <a:t>.</a:t>
            </a:r>
          </a:p>
          <a:p>
            <a:pPr>
              <a:spcBef>
                <a:spcPts val="0"/>
              </a:spcBef>
              <a:buFont typeface="+mj-lt"/>
              <a:buAutoNum type="arabicParenR"/>
            </a:pPr>
            <a:endParaRPr lang="en-US" sz="800" dirty="0" smtClean="0"/>
          </a:p>
          <a:p>
            <a:pPr marL="539496" lvl="0" indent="-457200">
              <a:spcBef>
                <a:spcPts val="0"/>
              </a:spcBef>
              <a:buFont typeface="+mj-lt"/>
              <a:buAutoNum type="arabicParenR"/>
            </a:pPr>
            <a:r>
              <a:rPr lang="en-US" sz="2400" dirty="0" smtClean="0"/>
              <a:t>Finally, the </a:t>
            </a:r>
            <a:r>
              <a:rPr lang="en-US" sz="2400" dirty="0" smtClean="0">
                <a:solidFill>
                  <a:schemeClr val="accent3"/>
                </a:solidFill>
              </a:rPr>
              <a:t>payroll register </a:t>
            </a:r>
            <a:r>
              <a:rPr lang="en-US" sz="2400" dirty="0" smtClean="0"/>
              <a:t>and employee </a:t>
            </a:r>
            <a:r>
              <a:rPr lang="en-US" sz="2400" dirty="0" smtClean="0">
                <a:solidFill>
                  <a:schemeClr val="accent3"/>
                </a:solidFill>
              </a:rPr>
              <a:t>paychecks</a:t>
            </a:r>
            <a:r>
              <a:rPr lang="en-US" sz="2400" dirty="0" smtClean="0"/>
              <a:t> are </a:t>
            </a:r>
            <a:r>
              <a:rPr lang="en-US" sz="2400" dirty="0" smtClean="0">
                <a:solidFill>
                  <a:schemeClr val="accent3"/>
                </a:solidFill>
              </a:rPr>
              <a:t>printed</a:t>
            </a:r>
            <a:r>
              <a:rPr lang="en-US" sz="2400" dirty="0" smtClean="0"/>
              <a:t>.</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a:t>
            </a:r>
            <a:endParaRPr lang="en-US" dirty="0"/>
          </a:p>
        </p:txBody>
      </p:sp>
      <p:sp>
        <p:nvSpPr>
          <p:cNvPr id="3" name="Content Placeholder 2"/>
          <p:cNvSpPr>
            <a:spLocks noGrp="1"/>
          </p:cNvSpPr>
          <p:nvPr>
            <p:ph idx="1"/>
          </p:nvPr>
        </p:nvSpPr>
        <p:spPr>
          <a:xfrm>
            <a:off x="1371600" y="1447800"/>
            <a:ext cx="7498080" cy="4800600"/>
          </a:xfrm>
        </p:spPr>
        <p:txBody>
          <a:bodyPr>
            <a:normAutofit/>
          </a:bodyPr>
          <a:lstStyle/>
          <a:p>
            <a:r>
              <a:rPr lang="en-US" sz="2800" dirty="0" smtClean="0"/>
              <a:t>The </a:t>
            </a:r>
            <a:r>
              <a:rPr lang="en-US" sz="2800" b="1" dirty="0" smtClean="0">
                <a:solidFill>
                  <a:schemeClr val="accent3"/>
                </a:solidFill>
              </a:rPr>
              <a:t>payroll register</a:t>
            </a:r>
            <a:r>
              <a:rPr lang="en-US" sz="2800" dirty="0" smtClean="0">
                <a:solidFill>
                  <a:schemeClr val="accent3"/>
                </a:solidFill>
              </a:rPr>
              <a:t> </a:t>
            </a:r>
            <a:r>
              <a:rPr lang="en-US" sz="2800" dirty="0" smtClean="0"/>
              <a:t>is a report that lists each employee’s gross pay, payroll deductions and net pay.</a:t>
            </a:r>
          </a:p>
          <a:p>
            <a:r>
              <a:rPr lang="en-US" sz="2400" dirty="0" smtClean="0"/>
              <a:t>Sometimes the payroll register is accompanied by a </a:t>
            </a:r>
            <a:r>
              <a:rPr lang="en-US" sz="2400" b="1" dirty="0" smtClean="0">
                <a:solidFill>
                  <a:schemeClr val="accent3"/>
                </a:solidFill>
              </a:rPr>
              <a:t>deduction register</a:t>
            </a:r>
            <a:r>
              <a:rPr lang="en-US" sz="2400" dirty="0" smtClean="0">
                <a:solidFill>
                  <a:schemeClr val="accent3"/>
                </a:solidFill>
              </a:rPr>
              <a:t> </a:t>
            </a:r>
            <a:r>
              <a:rPr lang="en-US" sz="2400" dirty="0" smtClean="0"/>
              <a:t>which lists the miscellaneous voluntary deductions for each employee.</a:t>
            </a:r>
          </a:p>
          <a:p>
            <a:r>
              <a:rPr lang="en-US" sz="2400" dirty="0" smtClean="0"/>
              <a:t>Employee paychecks also typically include an </a:t>
            </a:r>
            <a:r>
              <a:rPr lang="en-US" sz="2400" b="1" dirty="0" smtClean="0">
                <a:solidFill>
                  <a:schemeClr val="accent3"/>
                </a:solidFill>
              </a:rPr>
              <a:t>earnings statement</a:t>
            </a:r>
            <a:r>
              <a:rPr lang="en-US" sz="2400" dirty="0" smtClean="0"/>
              <a:t>, which lists the amount of gross pay, deductions and net pay for the current period and year-to-date totals.</a:t>
            </a:r>
          </a:p>
          <a:p>
            <a:r>
              <a:rPr lang="en-US" sz="2400" dirty="0" smtClean="0"/>
              <a:t>Additional reports are produced by the payroll system; especially for Government agencies.</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900" b="1" dirty="0" smtClean="0"/>
              <a:t>Questions Addressed</a:t>
            </a:r>
            <a:r>
              <a:rPr lang="en-US" sz="4900" dirty="0" smtClean="0"/>
              <a:t/>
            </a:r>
            <a:br>
              <a:rPr lang="en-US" sz="4900" dirty="0" smtClean="0"/>
            </a:br>
            <a:endParaRPr lang="en-US" sz="4900" dirty="0">
              <a:effectLst/>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pPr lvl="0"/>
            <a:r>
              <a:rPr lang="en-US" dirty="0" smtClean="0"/>
              <a:t>What are the basic business activities and data processing operations that are performed in the human resources management (HRM)/payroll cycle?</a:t>
            </a:r>
          </a:p>
          <a:p>
            <a:pPr>
              <a:buNone/>
            </a:pPr>
            <a:endParaRPr lang="en-US" sz="1300" dirty="0" smtClean="0"/>
          </a:p>
          <a:p>
            <a:pPr lvl="0"/>
            <a:r>
              <a:rPr lang="en-US" dirty="0" smtClean="0"/>
              <a:t>What decisions need to be made in this cycle, and what information is needed to make these decisions?</a:t>
            </a:r>
          </a:p>
          <a:p>
            <a:pPr>
              <a:buNone/>
            </a:pPr>
            <a:endParaRPr lang="en-US" sz="1300" dirty="0" smtClean="0"/>
          </a:p>
          <a:p>
            <a:pPr lvl="0"/>
            <a:r>
              <a:rPr lang="en-US" dirty="0" smtClean="0"/>
              <a:t>What are the major threats and the controls that can mitigate those threats?</a:t>
            </a:r>
          </a:p>
          <a:p>
            <a:pPr lvl="0">
              <a:buFont typeface="Wingdings" pitchFamily="2" charset="2"/>
              <a:buChar char="Ø"/>
            </a:pPr>
            <a:endParaRPr lang="en-US" sz="4400" dirty="0" smtClean="0"/>
          </a:p>
          <a:p>
            <a:endParaRPr lang="en-US"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Disburse Payroll</a:t>
            </a:r>
            <a:endParaRPr lang="en-US" dirty="0"/>
          </a:p>
        </p:txBody>
      </p:sp>
      <p:sp>
        <p:nvSpPr>
          <p:cNvPr id="3" name="Content Placeholder 2"/>
          <p:cNvSpPr>
            <a:spLocks noGrp="1"/>
          </p:cNvSpPr>
          <p:nvPr>
            <p:ph idx="1"/>
          </p:nvPr>
        </p:nvSpPr>
        <p:spPr/>
        <p:txBody>
          <a:bodyPr>
            <a:normAutofit/>
          </a:bodyPr>
          <a:lstStyle/>
          <a:p>
            <a:pPr>
              <a:buNone/>
            </a:pPr>
            <a:r>
              <a:rPr lang="en-US" dirty="0" smtClean="0"/>
              <a:t>Most employees are paid by:</a:t>
            </a:r>
          </a:p>
          <a:p>
            <a:pPr lvl="1">
              <a:spcBef>
                <a:spcPts val="1200"/>
              </a:spcBef>
            </a:pPr>
            <a:r>
              <a:rPr lang="en-US" dirty="0" smtClean="0"/>
              <a:t>Check</a:t>
            </a:r>
          </a:p>
          <a:p>
            <a:pPr lvl="1">
              <a:spcBef>
                <a:spcPts val="1200"/>
              </a:spcBef>
            </a:pPr>
            <a:r>
              <a:rPr lang="en-US" dirty="0" smtClean="0"/>
              <a:t>Direct deposit</a:t>
            </a:r>
          </a:p>
          <a:p>
            <a:pPr lvl="1">
              <a:spcBef>
                <a:spcPts val="1200"/>
              </a:spcBef>
            </a:pPr>
            <a:r>
              <a:rPr lang="en-US" dirty="0" smtClean="0"/>
              <a:t>In some industries, such as construction, </a:t>
            </a:r>
            <a:r>
              <a:rPr lang="en-US" dirty="0" smtClean="0">
                <a:solidFill>
                  <a:schemeClr val="accent3"/>
                </a:solidFill>
              </a:rPr>
              <a:t>cash</a:t>
            </a:r>
            <a:r>
              <a:rPr lang="en-US" dirty="0" smtClean="0"/>
              <a:t> payments may still be made, but does not provide good documentation.</a:t>
            </a:r>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Disburse Payroll: steps</a:t>
            </a:r>
            <a:endParaRPr lang="en-US" dirty="0"/>
          </a:p>
        </p:txBody>
      </p:sp>
      <p:sp>
        <p:nvSpPr>
          <p:cNvPr id="3" name="Content Placeholder 2"/>
          <p:cNvSpPr>
            <a:spLocks noGrp="1"/>
          </p:cNvSpPr>
          <p:nvPr>
            <p:ph idx="1"/>
          </p:nvPr>
        </p:nvSpPr>
        <p:spPr/>
        <p:txBody>
          <a:bodyPr>
            <a:normAutofit/>
          </a:bodyPr>
          <a:lstStyle/>
          <a:p>
            <a:pPr marL="457200" lvl="1" indent="-457200">
              <a:spcBef>
                <a:spcPts val="0"/>
              </a:spcBef>
              <a:buFont typeface="+mj-lt"/>
              <a:buAutoNum type="arabicParenR"/>
            </a:pPr>
            <a:r>
              <a:rPr lang="en-US" sz="2000" dirty="0" smtClean="0"/>
              <a:t>Once paychecks have been prepared, the </a:t>
            </a:r>
            <a:r>
              <a:rPr lang="en-US" sz="2000" dirty="0" smtClean="0">
                <a:solidFill>
                  <a:schemeClr val="accent3"/>
                </a:solidFill>
              </a:rPr>
              <a:t>payroll register </a:t>
            </a:r>
            <a:r>
              <a:rPr lang="en-US" sz="2000" dirty="0" smtClean="0"/>
              <a:t>is sent to the </a:t>
            </a:r>
            <a:r>
              <a:rPr lang="en-US" sz="2000" dirty="0" smtClean="0">
                <a:solidFill>
                  <a:schemeClr val="accent3"/>
                </a:solidFill>
              </a:rPr>
              <a:t>accounts payable </a:t>
            </a:r>
            <a:r>
              <a:rPr lang="en-US" sz="2000" dirty="0" smtClean="0"/>
              <a:t>department for review and approval.</a:t>
            </a:r>
          </a:p>
          <a:p>
            <a:pPr marL="457200" lvl="1" indent="-457200">
              <a:spcBef>
                <a:spcPts val="0"/>
              </a:spcBef>
              <a:buFont typeface="+mj-lt"/>
              <a:buAutoNum type="arabicParenR"/>
            </a:pPr>
            <a:endParaRPr lang="en-US" sz="800" dirty="0" smtClean="0"/>
          </a:p>
          <a:p>
            <a:pPr marL="457200" lvl="1" indent="-457200">
              <a:spcBef>
                <a:spcPts val="0"/>
              </a:spcBef>
              <a:buFont typeface="+mj-lt"/>
              <a:buAutoNum type="arabicParenR"/>
            </a:pPr>
            <a:r>
              <a:rPr lang="en-US" sz="2000" dirty="0" smtClean="0"/>
              <a:t>A </a:t>
            </a:r>
            <a:r>
              <a:rPr lang="en-US" sz="2000" dirty="0" smtClean="0">
                <a:solidFill>
                  <a:schemeClr val="accent3"/>
                </a:solidFill>
              </a:rPr>
              <a:t>disbursement voucher </a:t>
            </a:r>
            <a:r>
              <a:rPr lang="en-US" sz="2000" dirty="0" smtClean="0"/>
              <a:t>is then prepared to authorize the transfer of funds from the company’s general checking account to its payroll bank account.</a:t>
            </a:r>
          </a:p>
          <a:p>
            <a:pPr marL="457200" lvl="1" indent="-457200">
              <a:spcBef>
                <a:spcPts val="0"/>
              </a:spcBef>
              <a:buFont typeface="+mj-lt"/>
              <a:buAutoNum type="arabicParenR"/>
            </a:pPr>
            <a:endParaRPr lang="en-US" sz="800" dirty="0" smtClean="0"/>
          </a:p>
          <a:p>
            <a:pPr marL="457200" lvl="1" indent="-457200">
              <a:spcBef>
                <a:spcPts val="0"/>
              </a:spcBef>
              <a:buFont typeface="+mj-lt"/>
              <a:buAutoNum type="arabicParenR"/>
            </a:pPr>
            <a:r>
              <a:rPr lang="en-US" sz="2000" dirty="0" smtClean="0"/>
              <a:t>The </a:t>
            </a:r>
            <a:r>
              <a:rPr lang="en-US" sz="2000" dirty="0" smtClean="0">
                <a:solidFill>
                  <a:schemeClr val="accent3"/>
                </a:solidFill>
              </a:rPr>
              <a:t>disbursement voucher </a:t>
            </a:r>
            <a:r>
              <a:rPr lang="en-US" sz="2000" dirty="0" smtClean="0"/>
              <a:t>and </a:t>
            </a:r>
            <a:r>
              <a:rPr lang="en-US" sz="2000" dirty="0" smtClean="0">
                <a:solidFill>
                  <a:schemeClr val="accent3"/>
                </a:solidFill>
              </a:rPr>
              <a:t>payroll register </a:t>
            </a:r>
            <a:r>
              <a:rPr lang="en-US" sz="2000" dirty="0" smtClean="0"/>
              <a:t>are then sent to the </a:t>
            </a:r>
            <a:r>
              <a:rPr lang="en-US" sz="2000" dirty="0" smtClean="0">
                <a:solidFill>
                  <a:schemeClr val="accent3"/>
                </a:solidFill>
              </a:rPr>
              <a:t>cashier</a:t>
            </a:r>
            <a:r>
              <a:rPr lang="en-US" sz="2000" dirty="0" smtClean="0"/>
              <a:t>. </a:t>
            </a:r>
          </a:p>
          <a:p>
            <a:pPr marL="457200" lvl="1" indent="-457200">
              <a:spcBef>
                <a:spcPts val="0"/>
              </a:spcBef>
              <a:buFont typeface="+mj-lt"/>
              <a:buAutoNum type="arabicParenR"/>
            </a:pPr>
            <a:endParaRPr lang="en-US" sz="800" dirty="0" smtClean="0"/>
          </a:p>
          <a:p>
            <a:pPr marL="457200" lvl="1" indent="-457200">
              <a:spcBef>
                <a:spcPts val="0"/>
              </a:spcBef>
              <a:buFont typeface="+mj-lt"/>
              <a:buAutoNum type="arabicParenR"/>
            </a:pPr>
            <a:r>
              <a:rPr lang="en-US" sz="2000" dirty="0" smtClean="0"/>
              <a:t>The cashier </a:t>
            </a:r>
            <a:r>
              <a:rPr lang="en-US" sz="2000" dirty="0" smtClean="0">
                <a:solidFill>
                  <a:schemeClr val="accent3"/>
                </a:solidFill>
              </a:rPr>
              <a:t>reviews</a:t>
            </a:r>
            <a:r>
              <a:rPr lang="en-US" sz="2000" dirty="0" smtClean="0"/>
              <a:t> the payroll register and disbursement voucher and then </a:t>
            </a:r>
            <a:r>
              <a:rPr lang="en-US" sz="2000" dirty="0" smtClean="0">
                <a:solidFill>
                  <a:schemeClr val="accent3"/>
                </a:solidFill>
              </a:rPr>
              <a:t>prepares</a:t>
            </a:r>
            <a:r>
              <a:rPr lang="en-US" sz="2000" dirty="0" smtClean="0"/>
              <a:t> and signs a </a:t>
            </a:r>
            <a:r>
              <a:rPr lang="en-US" sz="2000" dirty="0" smtClean="0">
                <a:solidFill>
                  <a:schemeClr val="accent3"/>
                </a:solidFill>
              </a:rPr>
              <a:t>check</a:t>
            </a:r>
            <a:r>
              <a:rPr lang="en-US" sz="2000" dirty="0" smtClean="0"/>
              <a:t> transferring funds to the company’s payroll bank account. The cashier also reviews, signs and distributes the employee </a:t>
            </a:r>
            <a:r>
              <a:rPr lang="en-US" sz="2000" dirty="0" smtClean="0">
                <a:solidFill>
                  <a:schemeClr val="accent3"/>
                </a:solidFill>
              </a:rPr>
              <a:t>paychecks</a:t>
            </a:r>
            <a:r>
              <a:rPr lang="en-US" sz="2000" dirty="0" smtClean="0"/>
              <a:t>.</a:t>
            </a:r>
          </a:p>
          <a:p>
            <a:pPr marL="457200" lvl="1" indent="-457200">
              <a:spcBef>
                <a:spcPts val="0"/>
              </a:spcBef>
              <a:buFont typeface="+mj-lt"/>
              <a:buAutoNum type="arabicParenR"/>
            </a:pPr>
            <a:endParaRPr lang="en-US" sz="800" dirty="0" smtClean="0"/>
          </a:p>
          <a:p>
            <a:pPr marL="457200" lvl="1" indent="-457200">
              <a:spcBef>
                <a:spcPts val="0"/>
              </a:spcBef>
              <a:buFont typeface="+mj-lt"/>
              <a:buAutoNum type="arabicParenR"/>
            </a:pPr>
            <a:r>
              <a:rPr lang="en-US" sz="2000" dirty="0" smtClean="0"/>
              <a:t>The </a:t>
            </a:r>
            <a:r>
              <a:rPr lang="en-US" sz="2000" dirty="0" smtClean="0">
                <a:solidFill>
                  <a:schemeClr val="accent3"/>
                </a:solidFill>
              </a:rPr>
              <a:t>payroll register </a:t>
            </a:r>
            <a:r>
              <a:rPr lang="en-US" sz="2000" dirty="0" smtClean="0"/>
              <a:t>is then returned to the </a:t>
            </a:r>
            <a:r>
              <a:rPr lang="en-US" sz="2000" dirty="0" smtClean="0">
                <a:solidFill>
                  <a:schemeClr val="accent3"/>
                </a:solidFill>
              </a:rPr>
              <a:t>payroll department.</a:t>
            </a:r>
          </a:p>
          <a:p>
            <a:pPr>
              <a:buNone/>
            </a:pPr>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Disburse Payroll</a:t>
            </a:r>
            <a:endParaRPr lang="en-US" dirty="0"/>
          </a:p>
        </p:txBody>
      </p:sp>
      <p:sp>
        <p:nvSpPr>
          <p:cNvPr id="3" name="Content Placeholder 2"/>
          <p:cNvSpPr>
            <a:spLocks noGrp="1"/>
          </p:cNvSpPr>
          <p:nvPr>
            <p:ph idx="1"/>
          </p:nvPr>
        </p:nvSpPr>
        <p:spPr/>
        <p:txBody>
          <a:bodyPr/>
          <a:lstStyle/>
          <a:p>
            <a:pPr>
              <a:buNone/>
            </a:pPr>
            <a:r>
              <a:rPr lang="en-US" b="1" dirty="0" smtClean="0"/>
              <a:t>Efficiency Opportunity: Direct Deposit</a:t>
            </a:r>
          </a:p>
          <a:p>
            <a:r>
              <a:rPr lang="en-US" sz="2800" dirty="0" smtClean="0"/>
              <a:t>Direct deposit is one way to improve the efficiency and reduce the costs of payroll processing.</a:t>
            </a:r>
          </a:p>
          <a:p>
            <a:pPr>
              <a:buNone/>
            </a:pPr>
            <a:endParaRPr lang="en-US" sz="800" dirty="0" smtClean="0"/>
          </a:p>
          <a:p>
            <a:r>
              <a:rPr lang="en-US" sz="2800" dirty="0" smtClean="0"/>
              <a:t>Direct deposit provides savings to employers by eliminating the cost of purchasing, processing and distributing paper checks, not to mention reducing bank fees and postage.</a:t>
            </a:r>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Calculate Employer-Paid Benefits and Taxes</a:t>
            </a:r>
            <a:endParaRPr lang="en-US" dirty="0"/>
          </a:p>
        </p:txBody>
      </p:sp>
      <p:sp>
        <p:nvSpPr>
          <p:cNvPr id="3" name="Content Placeholder 2"/>
          <p:cNvSpPr>
            <a:spLocks noGrp="1"/>
          </p:cNvSpPr>
          <p:nvPr>
            <p:ph idx="1"/>
          </p:nvPr>
        </p:nvSpPr>
        <p:spPr/>
        <p:txBody>
          <a:bodyPr>
            <a:normAutofit/>
          </a:bodyPr>
          <a:lstStyle/>
          <a:p>
            <a:r>
              <a:rPr lang="en-US" dirty="0" smtClean="0"/>
              <a:t>The employer pays some payroll taxes and employee benefits directly.</a:t>
            </a:r>
          </a:p>
          <a:p>
            <a:pPr lvl="1"/>
            <a:r>
              <a:rPr lang="en-US" dirty="0" smtClean="0"/>
              <a:t>The employer withholds federal and state taxes from employee paycheck, along with Medicare tax, and the employee’s share of Social Security.</a:t>
            </a:r>
          </a:p>
          <a:p>
            <a:pPr lvl="1"/>
            <a:r>
              <a:rPr lang="en-US" dirty="0" smtClean="0"/>
              <a:t>May also withhold voluntary deductions such as union dues, United Way contributions, credit union savings, retirement contributions, etc.</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Calculate Employer-Paid Benefits and Taxes</a:t>
            </a:r>
            <a:endParaRPr lang="en-US" dirty="0"/>
          </a:p>
        </p:txBody>
      </p:sp>
      <p:sp>
        <p:nvSpPr>
          <p:cNvPr id="3" name="Content Placeholder 2"/>
          <p:cNvSpPr>
            <a:spLocks noGrp="1"/>
          </p:cNvSpPr>
          <p:nvPr>
            <p:ph idx="1"/>
          </p:nvPr>
        </p:nvSpPr>
        <p:spPr/>
        <p:txBody>
          <a:bodyPr/>
          <a:lstStyle/>
          <a:p>
            <a:pPr>
              <a:lnSpc>
                <a:spcPct val="90000"/>
              </a:lnSpc>
            </a:pPr>
            <a:r>
              <a:rPr lang="en-US" dirty="0" smtClean="0"/>
              <a:t>In addition, the </a:t>
            </a:r>
            <a:r>
              <a:rPr lang="en-US" dirty="0" smtClean="0">
                <a:solidFill>
                  <a:schemeClr val="accent3"/>
                </a:solidFill>
              </a:rPr>
              <a:t>employer</a:t>
            </a:r>
            <a:r>
              <a:rPr lang="en-US" dirty="0" smtClean="0"/>
              <a:t> </a:t>
            </a:r>
            <a:r>
              <a:rPr lang="en-US" dirty="0" smtClean="0">
                <a:solidFill>
                  <a:schemeClr val="accent3"/>
                </a:solidFill>
              </a:rPr>
              <a:t>pays</a:t>
            </a:r>
            <a:r>
              <a:rPr lang="en-US" dirty="0" smtClean="0"/>
              <a:t>:</a:t>
            </a:r>
          </a:p>
          <a:p>
            <a:pPr lvl="1">
              <a:lnSpc>
                <a:spcPct val="90000"/>
              </a:lnSpc>
            </a:pPr>
            <a:r>
              <a:rPr lang="en-US" dirty="0" smtClean="0"/>
              <a:t>A matching amount of Social Security.</a:t>
            </a:r>
          </a:p>
          <a:p>
            <a:pPr lvl="1">
              <a:lnSpc>
                <a:spcPct val="90000"/>
              </a:lnSpc>
            </a:pPr>
            <a:r>
              <a:rPr lang="en-US" dirty="0" smtClean="0"/>
              <a:t>Federal and state unemployment taxes.</a:t>
            </a:r>
          </a:p>
          <a:p>
            <a:pPr lvl="1">
              <a:lnSpc>
                <a:spcPct val="90000"/>
              </a:lnSpc>
            </a:pPr>
            <a:r>
              <a:rPr lang="en-US" dirty="0" smtClean="0"/>
              <a:t>The employer share of health, disability, and life insurance premiums, as well as pension contributions.</a:t>
            </a:r>
          </a:p>
          <a:p>
            <a:pPr>
              <a:lnSpc>
                <a:spcPct val="90000"/>
              </a:lnSpc>
            </a:pPr>
            <a:r>
              <a:rPr lang="en-US" dirty="0" smtClean="0"/>
              <a:t>Some companies offer flexible benefit plans, sometimes called cafeteria-style benefit plans.</a:t>
            </a:r>
          </a:p>
          <a:p>
            <a:pPr lvl="1">
              <a:lnSpc>
                <a:spcPct val="90000"/>
              </a:lnSpc>
            </a:pPr>
            <a:r>
              <a:rPr lang="en-US" dirty="0" smtClean="0"/>
              <a:t>These plans offer a menu of options.</a:t>
            </a:r>
          </a:p>
          <a:p>
            <a:endParaRPr lang="en-US"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Disburse Payroll Taxes and Miscellaneous Deductions</a:t>
            </a:r>
            <a:endParaRPr lang="en-US" dirty="0"/>
          </a:p>
        </p:txBody>
      </p:sp>
      <p:sp>
        <p:nvSpPr>
          <p:cNvPr id="3" name="Content Placeholder 2"/>
          <p:cNvSpPr>
            <a:spLocks noGrp="1"/>
          </p:cNvSpPr>
          <p:nvPr>
            <p:ph idx="1"/>
          </p:nvPr>
        </p:nvSpPr>
        <p:spPr/>
        <p:txBody>
          <a:bodyPr>
            <a:normAutofit/>
          </a:bodyPr>
          <a:lstStyle/>
          <a:p>
            <a:r>
              <a:rPr lang="en-US" sz="2800" dirty="0" smtClean="0"/>
              <a:t>The final activity in the payroll process is paying the payroll tax liabilities and the other voluntary deductions of each employee </a:t>
            </a:r>
            <a:r>
              <a:rPr lang="en-US" sz="2400" dirty="0" smtClean="0"/>
              <a:t>(</a:t>
            </a:r>
            <a:r>
              <a:rPr lang="en-US" sz="2400" b="1" dirty="0" smtClean="0"/>
              <a:t>circle 7.0</a:t>
            </a:r>
            <a:r>
              <a:rPr lang="en-US" sz="2400" dirty="0" smtClean="0"/>
              <a:t> in </a:t>
            </a:r>
            <a:r>
              <a:rPr lang="en-US" sz="2400" b="1" dirty="0" smtClean="0"/>
              <a:t>figure 13-3</a:t>
            </a:r>
            <a:r>
              <a:rPr lang="en-US" sz="2400" dirty="0" smtClean="0"/>
              <a:t> on </a:t>
            </a:r>
            <a:r>
              <a:rPr lang="en-US" sz="2400" b="1" dirty="0" smtClean="0"/>
              <a:t>page </a:t>
            </a:r>
            <a:r>
              <a:rPr lang="en-US" sz="2400" b="1" dirty="0" smtClean="0"/>
              <a:t>502)</a:t>
            </a:r>
            <a:r>
              <a:rPr lang="en-US" sz="2400" dirty="0" smtClean="0"/>
              <a:t>.</a:t>
            </a:r>
            <a:endParaRPr lang="en-US" sz="2800" dirty="0" smtClean="0"/>
          </a:p>
          <a:p>
            <a:pPr>
              <a:buNone/>
            </a:pPr>
            <a:endParaRPr lang="en-US" sz="2800" dirty="0" smtClean="0"/>
          </a:p>
          <a:p>
            <a:r>
              <a:rPr lang="en-US" sz="2800" dirty="0" smtClean="0"/>
              <a:t>Companies either prepare checks or use electronic funds </a:t>
            </a:r>
            <a:r>
              <a:rPr lang="en-US" sz="2800" dirty="0" smtClean="0"/>
              <a:t>transfer (EFT) </a:t>
            </a:r>
            <a:r>
              <a:rPr lang="en-US" sz="2800" dirty="0" smtClean="0"/>
              <a:t>to pay the taxes and deductions.</a:t>
            </a:r>
          </a:p>
          <a:p>
            <a:pPr>
              <a:buNone/>
            </a:pPr>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OUTSOURCING OPTIONS</a:t>
            </a:r>
            <a:endParaRPr lang="en-US" dirty="0"/>
          </a:p>
        </p:txBody>
      </p:sp>
      <p:sp>
        <p:nvSpPr>
          <p:cNvPr id="3" name="Content Placeholder 2"/>
          <p:cNvSpPr>
            <a:spLocks noGrp="1"/>
          </p:cNvSpPr>
          <p:nvPr>
            <p:ph idx="1"/>
          </p:nvPr>
        </p:nvSpPr>
        <p:spPr>
          <a:xfrm>
            <a:off x="1447800" y="1219200"/>
            <a:ext cx="7498080" cy="4800600"/>
          </a:xfrm>
        </p:spPr>
        <p:txBody>
          <a:bodyPr>
            <a:noAutofit/>
          </a:bodyPr>
          <a:lstStyle/>
          <a:p>
            <a:pPr>
              <a:spcBef>
                <a:spcPts val="0"/>
              </a:spcBef>
              <a:buNone/>
            </a:pPr>
            <a:r>
              <a:rPr lang="en-US" sz="2800" dirty="0" smtClean="0"/>
              <a:t>In an effort to reduce costs, many organizations are </a:t>
            </a:r>
            <a:r>
              <a:rPr lang="en-US" sz="2800" dirty="0" smtClean="0">
                <a:solidFill>
                  <a:schemeClr val="accent3"/>
                </a:solidFill>
              </a:rPr>
              <a:t>outsourcing</a:t>
            </a:r>
            <a:r>
              <a:rPr lang="en-US" sz="2800" dirty="0" smtClean="0"/>
              <a:t> their payroll and HRM functions.</a:t>
            </a:r>
          </a:p>
          <a:p>
            <a:pPr>
              <a:spcBef>
                <a:spcPts val="0"/>
              </a:spcBef>
              <a:buNone/>
            </a:pPr>
            <a:endParaRPr lang="en-US" sz="2000" dirty="0" smtClean="0"/>
          </a:p>
          <a:p>
            <a:pPr>
              <a:spcBef>
                <a:spcPts val="0"/>
              </a:spcBef>
            </a:pPr>
            <a:r>
              <a:rPr lang="en-US" sz="2400" dirty="0" smtClean="0"/>
              <a:t>A </a:t>
            </a:r>
            <a:r>
              <a:rPr lang="en-US" sz="2400" b="1" dirty="0" smtClean="0">
                <a:solidFill>
                  <a:schemeClr val="accent3"/>
                </a:solidFill>
              </a:rPr>
              <a:t>payroll service bureau</a:t>
            </a:r>
            <a:r>
              <a:rPr lang="en-US" sz="2400" dirty="0" smtClean="0">
                <a:solidFill>
                  <a:schemeClr val="accent3"/>
                </a:solidFill>
              </a:rPr>
              <a:t> </a:t>
            </a:r>
            <a:r>
              <a:rPr lang="en-US" sz="2400" dirty="0" smtClean="0"/>
              <a:t>maintains the payroll master file for each of its clients and performs the payroll processing activities.</a:t>
            </a:r>
          </a:p>
          <a:p>
            <a:pPr>
              <a:spcBef>
                <a:spcPts val="0"/>
              </a:spcBef>
              <a:buNone/>
            </a:pPr>
            <a:endParaRPr lang="en-US" sz="2000" dirty="0" smtClean="0"/>
          </a:p>
          <a:p>
            <a:pPr>
              <a:spcBef>
                <a:spcPts val="0"/>
              </a:spcBef>
            </a:pPr>
            <a:r>
              <a:rPr lang="en-US" sz="2400" dirty="0" smtClean="0"/>
              <a:t>A </a:t>
            </a:r>
            <a:r>
              <a:rPr lang="en-US" sz="2400" b="1" dirty="0" smtClean="0">
                <a:solidFill>
                  <a:schemeClr val="accent3"/>
                </a:solidFill>
              </a:rPr>
              <a:t>professional employer organization (PEO)</a:t>
            </a:r>
            <a:r>
              <a:rPr lang="en-US" sz="2400" dirty="0" smtClean="0"/>
              <a:t> not only processes payroll but also provides HRM services such as employee benefit design and administration.</a:t>
            </a:r>
          </a:p>
          <a:p>
            <a:pPr>
              <a:spcBef>
                <a:spcPts val="0"/>
              </a:spcBef>
              <a:buNone/>
            </a:pPr>
            <a:endParaRPr lang="en-US" sz="800" dirty="0" smtClean="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OUTSOURCING</a:t>
            </a:r>
            <a:endParaRPr lang="en-US" dirty="0"/>
          </a:p>
        </p:txBody>
      </p:sp>
      <p:sp>
        <p:nvSpPr>
          <p:cNvPr id="3" name="Content Placeholder 2"/>
          <p:cNvSpPr>
            <a:spLocks noGrp="1"/>
          </p:cNvSpPr>
          <p:nvPr>
            <p:ph idx="1"/>
          </p:nvPr>
        </p:nvSpPr>
        <p:spPr>
          <a:xfrm>
            <a:off x="1435608" y="1219200"/>
            <a:ext cx="7498080" cy="5257800"/>
          </a:xfrm>
        </p:spPr>
        <p:txBody>
          <a:bodyPr>
            <a:normAutofit/>
          </a:bodyPr>
          <a:lstStyle/>
          <a:p>
            <a:r>
              <a:rPr lang="en-US" sz="2800" dirty="0" smtClean="0"/>
              <a:t>When organizations outsource payroll processing, they send </a:t>
            </a:r>
            <a:r>
              <a:rPr lang="en-US" sz="2800" dirty="0" smtClean="0">
                <a:solidFill>
                  <a:schemeClr val="accent3"/>
                </a:solidFill>
              </a:rPr>
              <a:t>time</a:t>
            </a:r>
            <a:r>
              <a:rPr lang="en-US" sz="2800" dirty="0" smtClean="0"/>
              <a:t> and </a:t>
            </a:r>
            <a:r>
              <a:rPr lang="en-US" sz="2800" dirty="0" smtClean="0">
                <a:solidFill>
                  <a:schemeClr val="accent3"/>
                </a:solidFill>
              </a:rPr>
              <a:t>attendance</a:t>
            </a:r>
            <a:r>
              <a:rPr lang="en-US" sz="2800" dirty="0" smtClean="0"/>
              <a:t> data along with information about personnel changes to the </a:t>
            </a:r>
            <a:r>
              <a:rPr lang="en-US" sz="2800" b="1" dirty="0" smtClean="0">
                <a:solidFill>
                  <a:schemeClr val="accent3"/>
                </a:solidFill>
              </a:rPr>
              <a:t>payroll service bureau</a:t>
            </a:r>
            <a:r>
              <a:rPr lang="en-US" sz="2800" dirty="0" smtClean="0">
                <a:solidFill>
                  <a:schemeClr val="accent3"/>
                </a:solidFill>
              </a:rPr>
              <a:t> </a:t>
            </a:r>
            <a:r>
              <a:rPr lang="en-US" sz="2800" dirty="0" smtClean="0"/>
              <a:t>or </a:t>
            </a:r>
            <a:r>
              <a:rPr lang="en-US" sz="2800" b="1" dirty="0" smtClean="0">
                <a:solidFill>
                  <a:schemeClr val="accent3"/>
                </a:solidFill>
              </a:rPr>
              <a:t>PEO</a:t>
            </a:r>
            <a:r>
              <a:rPr lang="en-US" sz="2800" dirty="0" smtClean="0"/>
              <a:t> at the end of each pay period.</a:t>
            </a:r>
          </a:p>
          <a:p>
            <a:r>
              <a:rPr lang="en-US" sz="2800" dirty="0" smtClean="0"/>
              <a:t>Payroll service bureaus and PEOs are especially attractive to small and midsize businesses for the following reasons:</a:t>
            </a:r>
          </a:p>
          <a:p>
            <a:pPr lvl="1"/>
            <a:r>
              <a:rPr lang="en-US" sz="2400" dirty="0" smtClean="0"/>
              <a:t>Reduced costs-economy of scale</a:t>
            </a:r>
          </a:p>
          <a:p>
            <a:pPr lvl="1"/>
            <a:r>
              <a:rPr lang="en-US" sz="2400" dirty="0" smtClean="0"/>
              <a:t>Wider range of benefits-same as large </a:t>
            </a:r>
            <a:r>
              <a:rPr lang="en-US" sz="2400" dirty="0" err="1" smtClean="0"/>
              <a:t>co.s</a:t>
            </a:r>
            <a:endParaRPr lang="en-US" sz="2400" dirty="0" smtClean="0"/>
          </a:p>
          <a:p>
            <a:pPr lvl="1"/>
            <a:r>
              <a:rPr lang="en-US" sz="2400" dirty="0" smtClean="0"/>
              <a:t>Freeing up of computer resources-improve service in other areas.</a:t>
            </a:r>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 Objectives, Threats and Procedures</a:t>
            </a:r>
            <a:endParaRPr lang="en-US" dirty="0"/>
          </a:p>
        </p:txBody>
      </p:sp>
      <p:sp>
        <p:nvSpPr>
          <p:cNvPr id="3" name="Content Placeholder 2"/>
          <p:cNvSpPr>
            <a:spLocks noGrp="1"/>
          </p:cNvSpPr>
          <p:nvPr>
            <p:ph idx="1"/>
          </p:nvPr>
        </p:nvSpPr>
        <p:spPr>
          <a:xfrm>
            <a:off x="1219200" y="1447800"/>
            <a:ext cx="7714488" cy="5029200"/>
          </a:xfrm>
        </p:spPr>
        <p:txBody>
          <a:bodyPr>
            <a:noAutofit/>
          </a:bodyPr>
          <a:lstStyle/>
          <a:p>
            <a:pPr>
              <a:spcBef>
                <a:spcPts val="0"/>
              </a:spcBef>
              <a:buNone/>
            </a:pPr>
            <a:r>
              <a:rPr lang="en-US" sz="2000" dirty="0" smtClean="0"/>
              <a:t>A second major function of the AIS in the HRM/payroll cycle is to provide adequate internal controls to ensure meeting the following objectives:</a:t>
            </a:r>
          </a:p>
          <a:p>
            <a:pPr>
              <a:spcBef>
                <a:spcPts val="0"/>
              </a:spcBef>
              <a:buNone/>
            </a:pPr>
            <a:endParaRPr lang="en-US" sz="2000" dirty="0" smtClean="0"/>
          </a:p>
          <a:p>
            <a:pPr lvl="0">
              <a:spcBef>
                <a:spcPts val="0"/>
              </a:spcBef>
            </a:pPr>
            <a:r>
              <a:rPr lang="en-US" sz="2000" dirty="0" smtClean="0"/>
              <a:t>All payroll transactions are properly authorized.</a:t>
            </a:r>
          </a:p>
          <a:p>
            <a:pPr lvl="0">
              <a:spcBef>
                <a:spcPts val="0"/>
              </a:spcBef>
            </a:pPr>
            <a:endParaRPr lang="en-US" sz="800" dirty="0" smtClean="0"/>
          </a:p>
          <a:p>
            <a:pPr lvl="0">
              <a:spcBef>
                <a:spcPts val="0"/>
              </a:spcBef>
            </a:pPr>
            <a:r>
              <a:rPr lang="en-US" sz="2000" dirty="0" smtClean="0"/>
              <a:t>All recorded payroll transactions are valid.</a:t>
            </a:r>
          </a:p>
          <a:p>
            <a:pPr>
              <a:spcBef>
                <a:spcPts val="0"/>
              </a:spcBef>
              <a:buNone/>
            </a:pPr>
            <a:endParaRPr lang="en-US" sz="800" dirty="0" smtClean="0"/>
          </a:p>
          <a:p>
            <a:pPr lvl="0">
              <a:spcBef>
                <a:spcPts val="0"/>
              </a:spcBef>
            </a:pPr>
            <a:r>
              <a:rPr lang="en-US" sz="2000" dirty="0" smtClean="0"/>
              <a:t>All valid, authorized payroll transactions are recorded.</a:t>
            </a:r>
          </a:p>
          <a:p>
            <a:pPr>
              <a:spcBef>
                <a:spcPts val="0"/>
              </a:spcBef>
              <a:buNone/>
            </a:pPr>
            <a:endParaRPr lang="en-US" sz="800" dirty="0" smtClean="0"/>
          </a:p>
          <a:p>
            <a:pPr lvl="0">
              <a:spcBef>
                <a:spcPts val="0"/>
              </a:spcBef>
            </a:pPr>
            <a:r>
              <a:rPr lang="en-US" sz="2000" dirty="0" smtClean="0"/>
              <a:t>All payroll transactions are accurately recorded.</a:t>
            </a:r>
          </a:p>
          <a:p>
            <a:pPr>
              <a:spcBef>
                <a:spcPts val="0"/>
              </a:spcBef>
              <a:buNone/>
            </a:pPr>
            <a:endParaRPr lang="en-US" sz="800" dirty="0" smtClean="0"/>
          </a:p>
          <a:p>
            <a:pPr lvl="0">
              <a:spcBef>
                <a:spcPts val="0"/>
              </a:spcBef>
            </a:pPr>
            <a:r>
              <a:rPr lang="en-US" sz="2000" dirty="0" smtClean="0"/>
              <a:t>Applicable government regulations regarding remittance of taxes and filing of payroll and HRM reports are met.</a:t>
            </a:r>
          </a:p>
          <a:p>
            <a:pPr>
              <a:spcBef>
                <a:spcPts val="0"/>
              </a:spcBef>
              <a:buNone/>
            </a:pPr>
            <a:endParaRPr lang="en-US" sz="800" dirty="0" smtClean="0"/>
          </a:p>
          <a:p>
            <a:pPr lvl="0">
              <a:spcBef>
                <a:spcPts val="0"/>
              </a:spcBef>
            </a:pPr>
            <a:r>
              <a:rPr lang="en-US" sz="2000" dirty="0" smtClean="0"/>
              <a:t>Assets (both cash and data) are safeguarded from loss or theft.</a:t>
            </a:r>
          </a:p>
          <a:p>
            <a:pPr>
              <a:spcBef>
                <a:spcPts val="0"/>
              </a:spcBef>
              <a:buNone/>
            </a:pPr>
            <a:endParaRPr lang="en-US" sz="800" dirty="0" smtClean="0"/>
          </a:p>
          <a:p>
            <a:pPr lvl="0">
              <a:spcBef>
                <a:spcPts val="0"/>
              </a:spcBef>
            </a:pPr>
            <a:r>
              <a:rPr lang="en-US" sz="2000" dirty="0" smtClean="0"/>
              <a:t>HRM/payroll cycle activities are performed efficiently and effectively.</a:t>
            </a:r>
          </a:p>
          <a:p>
            <a:pPr>
              <a:spcBef>
                <a:spcPts val="0"/>
              </a:spcBef>
            </a:pPr>
            <a:endParaRPr lang="en-US" sz="20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400" b="1" dirty="0" smtClean="0">
                <a:solidFill>
                  <a:schemeClr val="accent3"/>
                </a:solidFill>
              </a:rPr>
              <a:t>Table</a:t>
            </a:r>
            <a:r>
              <a:rPr lang="en-US" sz="2400" b="1" dirty="0" smtClean="0"/>
              <a:t> </a:t>
            </a:r>
            <a:r>
              <a:rPr lang="en-US" sz="2400" b="1" dirty="0" smtClean="0">
                <a:solidFill>
                  <a:schemeClr val="accent3"/>
                </a:solidFill>
              </a:rPr>
              <a:t>13-2</a:t>
            </a:r>
            <a:r>
              <a:rPr lang="en-US" sz="2400" dirty="0" smtClean="0"/>
              <a:t> on </a:t>
            </a:r>
            <a:r>
              <a:rPr lang="en-US" sz="2400" b="1" dirty="0" smtClean="0"/>
              <a:t>page 511</a:t>
            </a:r>
            <a:r>
              <a:rPr lang="en-US" sz="2400" dirty="0" smtClean="0"/>
              <a:t> list the major threats in the HRM/payroll cycle and the applicable control procedures.</a:t>
            </a:r>
          </a:p>
          <a:p>
            <a:pPr>
              <a:buNone/>
            </a:pPr>
            <a:endParaRPr lang="en-US" sz="2400" dirty="0" smtClean="0"/>
          </a:p>
          <a:p>
            <a:r>
              <a:rPr lang="en-US" sz="2800" b="1" dirty="0" smtClean="0"/>
              <a:t>Employment Practices</a:t>
            </a:r>
            <a:endParaRPr lang="en-US" sz="2800" dirty="0" smtClean="0"/>
          </a:p>
          <a:p>
            <a:pPr>
              <a:buNone/>
            </a:pPr>
            <a:endParaRPr lang="en-US" sz="800" dirty="0" smtClean="0"/>
          </a:p>
          <a:p>
            <a:pPr>
              <a:buNone/>
            </a:pPr>
            <a:r>
              <a:rPr lang="en-US" sz="2400" dirty="0" smtClean="0"/>
              <a:t>	The objective of the HRM function is to efficiently hire, develop, retain and dismiss employees.</a:t>
            </a:r>
          </a:p>
          <a:p>
            <a:pPr>
              <a:buNone/>
            </a:pPr>
            <a:endParaRPr lang="en-US" sz="800" dirty="0" smtClean="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a:t>
            </a:r>
            <a:endParaRPr lang="en-US" dirty="0"/>
          </a:p>
        </p:txBody>
      </p:sp>
      <p:sp>
        <p:nvSpPr>
          <p:cNvPr id="3" name="Content Placeholder 2"/>
          <p:cNvSpPr>
            <a:spLocks noGrp="1"/>
          </p:cNvSpPr>
          <p:nvPr>
            <p:ph idx="1"/>
          </p:nvPr>
        </p:nvSpPr>
        <p:spPr/>
        <p:txBody>
          <a:bodyPr>
            <a:noAutofit/>
          </a:bodyPr>
          <a:lstStyle/>
          <a:p>
            <a:r>
              <a:rPr lang="en-US" dirty="0" smtClean="0"/>
              <a:t>HRM/payroll: a recurring set of business activities and related data processing operations associated with effectively managing employee workforce. </a:t>
            </a:r>
            <a:endParaRPr lang="en-US"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a:xfrm>
            <a:off x="1447800" y="1219200"/>
            <a:ext cx="7498080" cy="5334000"/>
          </a:xfrm>
        </p:spPr>
        <p:txBody>
          <a:bodyPr>
            <a:normAutofit/>
          </a:bodyPr>
          <a:lstStyle/>
          <a:p>
            <a:pPr>
              <a:buNone/>
            </a:pPr>
            <a:r>
              <a:rPr lang="en-US" sz="2800" b="1" dirty="0" smtClean="0"/>
              <a:t>Threat 1</a:t>
            </a:r>
            <a:r>
              <a:rPr lang="en-US" sz="2800" dirty="0" smtClean="0"/>
              <a:t>: </a:t>
            </a:r>
            <a:r>
              <a:rPr lang="en-US" sz="2800" u="sng" dirty="0" smtClean="0"/>
              <a:t>Hiring Unqualified or Larcenous Employees</a:t>
            </a:r>
            <a:endParaRPr lang="en-US" sz="2800" dirty="0" smtClean="0"/>
          </a:p>
          <a:p>
            <a:pPr>
              <a:buNone/>
            </a:pPr>
            <a:endParaRPr lang="en-US" sz="700" dirty="0" smtClean="0"/>
          </a:p>
          <a:p>
            <a:pPr lvl="1"/>
            <a:r>
              <a:rPr lang="en-US" sz="2400" dirty="0" smtClean="0"/>
              <a:t>Hiring unqualified employees can increase production expenses, and hiring a larcenous employee can result in theft of assets.</a:t>
            </a:r>
          </a:p>
          <a:p>
            <a:pPr>
              <a:buNone/>
            </a:pPr>
            <a:endParaRPr lang="en-US" sz="800" dirty="0" smtClean="0"/>
          </a:p>
          <a:p>
            <a:pPr lvl="1"/>
            <a:r>
              <a:rPr lang="en-US" sz="2400" dirty="0" smtClean="0"/>
              <a:t>Skill qualifications for each open position should be stated explicitly in the position control report.</a:t>
            </a:r>
          </a:p>
          <a:p>
            <a:pPr>
              <a:buNone/>
            </a:pPr>
            <a:endParaRPr lang="en-US" sz="800" dirty="0" smtClean="0"/>
          </a:p>
          <a:p>
            <a:pPr lvl="1"/>
            <a:r>
              <a:rPr lang="en-US" sz="2400" dirty="0" smtClean="0"/>
              <a:t>It is especially important to verify a job application’s skills and references, including college degrees earned, because </a:t>
            </a:r>
            <a:r>
              <a:rPr lang="en-US" sz="2400" dirty="0" smtClean="0"/>
              <a:t>research shows </a:t>
            </a:r>
            <a:r>
              <a:rPr lang="en-US" sz="2400" dirty="0" smtClean="0"/>
              <a:t>that approximately </a:t>
            </a:r>
            <a:r>
              <a:rPr lang="en-US" sz="2400" dirty="0" smtClean="0">
                <a:solidFill>
                  <a:schemeClr val="accent3"/>
                </a:solidFill>
              </a:rPr>
              <a:t>30%</a:t>
            </a:r>
            <a:r>
              <a:rPr lang="en-US" sz="2400" dirty="0" smtClean="0"/>
              <a:t> of resumes contain false information.</a:t>
            </a:r>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Threat 2</a:t>
            </a:r>
            <a:r>
              <a:rPr lang="en-US" sz="2800" dirty="0" smtClean="0"/>
              <a:t>: </a:t>
            </a:r>
            <a:r>
              <a:rPr lang="en-US" sz="2800" u="sng" dirty="0" smtClean="0"/>
              <a:t>Violation of Employment Law</a:t>
            </a:r>
            <a:endParaRPr lang="en-US" sz="2800" dirty="0" smtClean="0"/>
          </a:p>
          <a:p>
            <a:pPr>
              <a:buNone/>
            </a:pPr>
            <a:endParaRPr lang="en-US" sz="1200" dirty="0" smtClean="0"/>
          </a:p>
          <a:p>
            <a:r>
              <a:rPr lang="en-US" sz="2800" dirty="0" smtClean="0"/>
              <a:t>The government imposes </a:t>
            </a:r>
            <a:r>
              <a:rPr lang="en-US" sz="2800" dirty="0" smtClean="0">
                <a:solidFill>
                  <a:schemeClr val="accent3"/>
                </a:solidFill>
              </a:rPr>
              <a:t>stiff</a:t>
            </a:r>
            <a:r>
              <a:rPr lang="en-US" sz="2800" dirty="0" smtClean="0"/>
              <a:t> </a:t>
            </a:r>
            <a:r>
              <a:rPr lang="en-US" sz="2800" dirty="0" smtClean="0">
                <a:solidFill>
                  <a:schemeClr val="accent3"/>
                </a:solidFill>
              </a:rPr>
              <a:t>penalties</a:t>
            </a:r>
            <a:r>
              <a:rPr lang="en-US" sz="2800" dirty="0" smtClean="0"/>
              <a:t> on firms that violate provisions of employment law.</a:t>
            </a:r>
          </a:p>
          <a:p>
            <a:pPr>
              <a:buNone/>
            </a:pPr>
            <a:endParaRPr lang="en-US" sz="1200" dirty="0" smtClean="0"/>
          </a:p>
          <a:p>
            <a:r>
              <a:rPr lang="en-US" sz="2800" dirty="0" smtClean="0"/>
              <a:t>The best control procedure is careful documentation of all actions relating to advertising, recruiting and hiring new employees and dismissal of employees.</a:t>
            </a:r>
          </a:p>
          <a:p>
            <a:r>
              <a:rPr lang="en-US" sz="2800" dirty="0" smtClean="0"/>
              <a:t>Careful training to keep up on laws.</a:t>
            </a:r>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b="1" dirty="0" smtClean="0"/>
              <a:t>Payroll Processing</a:t>
            </a:r>
            <a:endParaRPr lang="en-US" dirty="0" smtClean="0"/>
          </a:p>
          <a:p>
            <a:pPr>
              <a:buNone/>
            </a:pPr>
            <a:endParaRPr lang="en-US" sz="800" dirty="0" smtClean="0"/>
          </a:p>
          <a:p>
            <a:r>
              <a:rPr lang="en-US" sz="2800" dirty="0" smtClean="0"/>
              <a:t>The objective of payroll processing is to efficiently and effectively remunerate employees for the services they provide.</a:t>
            </a:r>
          </a:p>
          <a:p>
            <a:pPr>
              <a:buNone/>
            </a:pPr>
            <a:r>
              <a:rPr lang="en-US" sz="2800" b="1" dirty="0" smtClean="0"/>
              <a:t>Threat 3</a:t>
            </a:r>
            <a:r>
              <a:rPr lang="en-US" sz="2800" dirty="0" smtClean="0"/>
              <a:t>: </a:t>
            </a:r>
            <a:r>
              <a:rPr lang="en-US" sz="2800" u="sng" dirty="0" smtClean="0"/>
              <a:t>Unauthorized Changes to the Payroll Master File</a:t>
            </a:r>
            <a:endParaRPr lang="en-US" sz="2800" dirty="0" smtClean="0"/>
          </a:p>
          <a:p>
            <a:pPr>
              <a:buNone/>
            </a:pPr>
            <a:endParaRPr lang="en-US" sz="800" dirty="0" smtClean="0"/>
          </a:p>
          <a:p>
            <a:pPr lvl="1"/>
            <a:r>
              <a:rPr lang="en-US" sz="2400" dirty="0" smtClean="0"/>
              <a:t>Unauthorized changes to the payroll master file can results in increased expenses if wages, salaries, commission or other base rates are falsified.</a:t>
            </a:r>
          </a:p>
          <a:p>
            <a:pPr>
              <a:buNone/>
            </a:pPr>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spcBef>
                <a:spcPts val="0"/>
              </a:spcBef>
            </a:pPr>
            <a:r>
              <a:rPr lang="en-US" sz="2400" dirty="0" smtClean="0"/>
              <a:t>Proper segregation of duties is the key control procedure for dealing with this third threat.</a:t>
            </a:r>
          </a:p>
          <a:p>
            <a:pPr>
              <a:spcBef>
                <a:spcPts val="0"/>
              </a:spcBef>
              <a:buNone/>
            </a:pPr>
            <a:endParaRPr lang="en-US" sz="800" dirty="0" smtClean="0"/>
          </a:p>
          <a:p>
            <a:pPr>
              <a:spcBef>
                <a:spcPts val="0"/>
              </a:spcBef>
            </a:pPr>
            <a:r>
              <a:rPr lang="en-US" sz="2400" dirty="0" smtClean="0"/>
              <a:t>Only the HRM department should be able to update the payroll master file for </a:t>
            </a:r>
            <a:r>
              <a:rPr lang="en-US" sz="2400" dirty="0" err="1" smtClean="0"/>
              <a:t>hirings</a:t>
            </a:r>
            <a:r>
              <a:rPr lang="en-US" sz="2400" dirty="0" smtClean="0"/>
              <a:t>, firings, pay raises and promotions.</a:t>
            </a:r>
          </a:p>
          <a:p>
            <a:pPr>
              <a:spcBef>
                <a:spcPts val="0"/>
              </a:spcBef>
              <a:buNone/>
            </a:pPr>
            <a:endParaRPr lang="en-US" sz="800" dirty="0" smtClean="0"/>
          </a:p>
          <a:p>
            <a:pPr>
              <a:spcBef>
                <a:spcPts val="0"/>
              </a:spcBef>
            </a:pPr>
            <a:r>
              <a:rPr lang="en-US" sz="2400" dirty="0" smtClean="0"/>
              <a:t>Controlling access to the payroll system is also important. The system should be programmed to compare user IDs and passwords with an access </a:t>
            </a:r>
            <a:r>
              <a:rPr lang="en-US" sz="2400" dirty="0" smtClean="0">
                <a:solidFill>
                  <a:schemeClr val="accent3"/>
                </a:solidFill>
              </a:rPr>
              <a:t>control matrix </a:t>
            </a:r>
            <a:r>
              <a:rPr lang="en-US" sz="2400" dirty="0" smtClean="0"/>
              <a:t>that:</a:t>
            </a:r>
          </a:p>
          <a:p>
            <a:pPr>
              <a:spcBef>
                <a:spcPts val="0"/>
              </a:spcBef>
              <a:buNone/>
            </a:pPr>
            <a:endParaRPr lang="en-US" sz="800" dirty="0" smtClean="0"/>
          </a:p>
          <a:p>
            <a:pPr lvl="1">
              <a:spcBef>
                <a:spcPts val="0"/>
              </a:spcBef>
            </a:pPr>
            <a:r>
              <a:rPr lang="en-US" sz="2000" dirty="0" smtClean="0"/>
              <a:t>defines what actions each employee is allowed to perform, and</a:t>
            </a:r>
          </a:p>
          <a:p>
            <a:pPr>
              <a:spcBef>
                <a:spcPts val="0"/>
              </a:spcBef>
              <a:buNone/>
            </a:pPr>
            <a:endParaRPr lang="en-US" sz="800" dirty="0" smtClean="0"/>
          </a:p>
          <a:p>
            <a:pPr lvl="1">
              <a:spcBef>
                <a:spcPts val="0"/>
              </a:spcBef>
            </a:pPr>
            <a:r>
              <a:rPr lang="en-US" sz="2000" dirty="0" smtClean="0"/>
              <a:t>confirms what files each employee is allowed to access.</a:t>
            </a:r>
          </a:p>
          <a:p>
            <a:pPr>
              <a:buNone/>
            </a:pPr>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Threat 4</a:t>
            </a:r>
            <a:r>
              <a:rPr lang="en-US" sz="2800" dirty="0" smtClean="0"/>
              <a:t>: </a:t>
            </a:r>
            <a:r>
              <a:rPr lang="en-US" sz="2800" u="sng" dirty="0" smtClean="0"/>
              <a:t>Inaccurate Time Data</a:t>
            </a:r>
            <a:endParaRPr lang="en-US" sz="2800" dirty="0" smtClean="0"/>
          </a:p>
          <a:p>
            <a:pPr>
              <a:buNone/>
            </a:pPr>
            <a:r>
              <a:rPr lang="en-US" sz="2400" dirty="0" smtClean="0"/>
              <a:t>Inaccuracies in time and attendance records can result in increased labor expenses and erroneous labor expense reports.</a:t>
            </a:r>
          </a:p>
          <a:p>
            <a:pPr>
              <a:buNone/>
            </a:pPr>
            <a:endParaRPr lang="en-US" sz="800" dirty="0" smtClean="0"/>
          </a:p>
          <a:p>
            <a:pPr>
              <a:buFont typeface="Wingdings" pitchFamily="2" charset="2"/>
              <a:buChar char="Ø"/>
            </a:pPr>
            <a:r>
              <a:rPr lang="en-US" sz="2400" dirty="0" smtClean="0"/>
              <a:t>Automation can reduce the risk of </a:t>
            </a:r>
            <a:r>
              <a:rPr lang="en-US" sz="2400" i="1" dirty="0" smtClean="0">
                <a:solidFill>
                  <a:schemeClr val="accent3"/>
                </a:solidFill>
              </a:rPr>
              <a:t>unintentional</a:t>
            </a:r>
            <a:r>
              <a:rPr lang="en-US" sz="2400" i="1" dirty="0" smtClean="0"/>
              <a:t> </a:t>
            </a:r>
            <a:r>
              <a:rPr lang="en-US" sz="2400" dirty="0" smtClean="0"/>
              <a:t>inaccuracies (field, limit, and validity checks).</a:t>
            </a:r>
          </a:p>
          <a:p>
            <a:pPr>
              <a:buFont typeface="Wingdings" pitchFamily="2" charset="2"/>
              <a:buChar char="Ø"/>
            </a:pPr>
            <a:endParaRPr lang="en-US" sz="800" dirty="0" smtClean="0"/>
          </a:p>
          <a:p>
            <a:pPr>
              <a:buFont typeface="Wingdings" pitchFamily="2" charset="2"/>
              <a:buChar char="Ø"/>
            </a:pPr>
            <a:r>
              <a:rPr lang="en-US" sz="2400" dirty="0" smtClean="0"/>
              <a:t>Proper </a:t>
            </a:r>
            <a:r>
              <a:rPr lang="en-US" sz="2400" dirty="0" smtClean="0"/>
              <a:t>segregation of duties can reduce the risk of </a:t>
            </a:r>
            <a:r>
              <a:rPr lang="en-US" sz="2400" i="1" dirty="0" smtClean="0">
                <a:solidFill>
                  <a:schemeClr val="accent3"/>
                </a:solidFill>
              </a:rPr>
              <a:t>intentional</a:t>
            </a:r>
            <a:r>
              <a:rPr lang="en-US" sz="2400" dirty="0" smtClean="0"/>
              <a:t> </a:t>
            </a:r>
            <a:r>
              <a:rPr lang="en-US" sz="2400" dirty="0" smtClean="0"/>
              <a:t>inaccuracies</a:t>
            </a:r>
            <a:r>
              <a:rPr lang="en-US" sz="2400" dirty="0" smtClean="0"/>
              <a:t>.</a:t>
            </a:r>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Threat 5</a:t>
            </a:r>
            <a:r>
              <a:rPr lang="en-US" sz="2800" dirty="0" smtClean="0"/>
              <a:t>: </a:t>
            </a:r>
            <a:r>
              <a:rPr lang="en-US" sz="2800" u="sng" dirty="0" smtClean="0"/>
              <a:t>Inaccurate Processing of Payroll</a:t>
            </a:r>
            <a:endParaRPr lang="en-US" sz="2800" dirty="0" smtClean="0"/>
          </a:p>
          <a:p>
            <a:pPr>
              <a:spcBef>
                <a:spcPts val="0"/>
              </a:spcBef>
            </a:pPr>
            <a:r>
              <a:rPr lang="en-US" sz="2000" dirty="0" smtClean="0"/>
              <a:t>Processing errors can lead to penalties if the errors result in failure to remit the proper amount of payroll taxes due the government.</a:t>
            </a:r>
          </a:p>
          <a:p>
            <a:pPr>
              <a:spcBef>
                <a:spcPts val="0"/>
              </a:spcBef>
              <a:buNone/>
            </a:pPr>
            <a:endParaRPr lang="en-US" sz="800" dirty="0" smtClean="0"/>
          </a:p>
          <a:p>
            <a:pPr>
              <a:spcBef>
                <a:spcPts val="0"/>
              </a:spcBef>
            </a:pPr>
            <a:r>
              <a:rPr lang="en-US" sz="2000" dirty="0" smtClean="0">
                <a:solidFill>
                  <a:schemeClr val="accent3"/>
                </a:solidFill>
              </a:rPr>
              <a:t>Three</a:t>
            </a:r>
            <a:r>
              <a:rPr lang="en-US" sz="2000" dirty="0" smtClean="0"/>
              <a:t> types of </a:t>
            </a:r>
            <a:r>
              <a:rPr lang="en-US" sz="2000" dirty="0" smtClean="0">
                <a:solidFill>
                  <a:schemeClr val="accent3"/>
                </a:solidFill>
              </a:rPr>
              <a:t>control</a:t>
            </a:r>
            <a:r>
              <a:rPr lang="en-US" sz="2000" dirty="0" smtClean="0"/>
              <a:t> procedures address the threat of payroll errors:</a:t>
            </a:r>
          </a:p>
          <a:p>
            <a:pPr>
              <a:spcBef>
                <a:spcPts val="0"/>
              </a:spcBef>
              <a:buNone/>
            </a:pPr>
            <a:endParaRPr lang="en-US" sz="800" dirty="0" smtClean="0"/>
          </a:p>
          <a:p>
            <a:pPr lvl="1">
              <a:spcBef>
                <a:spcPts val="0"/>
              </a:spcBef>
              <a:buNone/>
            </a:pPr>
            <a:r>
              <a:rPr lang="en-US" sz="2000" b="1" dirty="0" smtClean="0">
                <a:solidFill>
                  <a:schemeClr val="accent3"/>
                </a:solidFill>
              </a:rPr>
              <a:t>1. Batch totals</a:t>
            </a:r>
            <a:r>
              <a:rPr lang="en-US" sz="2000" dirty="0" smtClean="0">
                <a:solidFill>
                  <a:schemeClr val="accent3"/>
                </a:solidFill>
              </a:rPr>
              <a:t> </a:t>
            </a:r>
            <a:r>
              <a:rPr lang="en-US" sz="2000" dirty="0" smtClean="0"/>
              <a:t>should be calculated at the time of data entry and then checked against comparable totals calculated during each stage of processing.  </a:t>
            </a:r>
            <a:r>
              <a:rPr lang="en-US" sz="2000" b="1" dirty="0" smtClean="0">
                <a:solidFill>
                  <a:schemeClr val="accent3"/>
                </a:solidFill>
              </a:rPr>
              <a:t>Hash totals</a:t>
            </a:r>
            <a:r>
              <a:rPr lang="en-US" sz="2000" dirty="0" smtClean="0">
                <a:solidFill>
                  <a:schemeClr val="accent3"/>
                </a:solidFill>
              </a:rPr>
              <a:t> </a:t>
            </a:r>
            <a:r>
              <a:rPr lang="en-US" sz="2000" dirty="0" smtClean="0"/>
              <a:t>of employee numbers are particularly useful. If the original and subsequent hash totals of employee numbers agree, it means that: all payroll records have been processed, </a:t>
            </a:r>
          </a:p>
          <a:p>
            <a:pPr marL="685800" lvl="2" indent="-28575">
              <a:spcBef>
                <a:spcPts val="0"/>
              </a:spcBef>
              <a:buNone/>
            </a:pPr>
            <a:r>
              <a:rPr lang="en-US" sz="2000" dirty="0" smtClean="0"/>
              <a:t>data input was accurate, and no bogus time cards were entered during processing.</a:t>
            </a:r>
            <a:endParaRPr lang="en-US" sz="20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lvl="0">
              <a:buNone/>
            </a:pPr>
            <a:r>
              <a:rPr lang="en-US" sz="2400" b="1" dirty="0" smtClean="0">
                <a:solidFill>
                  <a:schemeClr val="accent3"/>
                </a:solidFill>
              </a:rPr>
              <a:t>(2) Cross-footing the payroll register</a:t>
            </a:r>
            <a:r>
              <a:rPr lang="en-US" sz="2400" dirty="0" smtClean="0"/>
              <a:t>: total of net pay column should equal the total of gross pay minus total deductions.</a:t>
            </a:r>
          </a:p>
          <a:p>
            <a:pPr>
              <a:buNone/>
            </a:pPr>
            <a:r>
              <a:rPr lang="en-US" sz="2400" b="1" dirty="0" smtClean="0">
                <a:solidFill>
                  <a:schemeClr val="accent3"/>
                </a:solidFill>
              </a:rPr>
              <a:t>(3) </a:t>
            </a:r>
            <a:r>
              <a:rPr lang="en-US" sz="2400" dirty="0" smtClean="0"/>
              <a:t>A </a:t>
            </a:r>
            <a:r>
              <a:rPr lang="en-US" sz="2400" b="1" dirty="0" smtClean="0">
                <a:solidFill>
                  <a:schemeClr val="accent3"/>
                </a:solidFill>
              </a:rPr>
              <a:t>payroll clearing account</a:t>
            </a:r>
            <a:r>
              <a:rPr lang="en-US" sz="2400" b="1" dirty="0" smtClean="0"/>
              <a:t>: </a:t>
            </a:r>
            <a:r>
              <a:rPr lang="en-US" sz="2400" dirty="0" smtClean="0"/>
              <a:t>a general ledger account that is used in a two-step process to check the accuracy and completeness of recording payroll costs and their subsequent allocation to appropriate cost centers.</a:t>
            </a:r>
          </a:p>
          <a:p>
            <a:pPr lvl="0">
              <a:buNone/>
            </a:pPr>
            <a:endParaRPr lang="en-US" sz="2400" b="1" dirty="0" smtClean="0">
              <a:solidFill>
                <a:schemeClr val="accent3"/>
              </a:solidFill>
            </a:endParaRPr>
          </a:p>
          <a:p>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a:xfrm>
            <a:off x="1143000" y="1219200"/>
            <a:ext cx="7802880" cy="5181600"/>
          </a:xfrm>
        </p:spPr>
        <p:txBody>
          <a:bodyPr>
            <a:normAutofit/>
          </a:bodyPr>
          <a:lstStyle/>
          <a:p>
            <a:pPr>
              <a:buNone/>
            </a:pPr>
            <a:r>
              <a:rPr lang="en-US" sz="2800" b="1" dirty="0" smtClean="0"/>
              <a:t>Threat 6</a:t>
            </a:r>
            <a:r>
              <a:rPr lang="en-US" sz="2800" dirty="0" smtClean="0"/>
              <a:t>: </a:t>
            </a:r>
            <a:r>
              <a:rPr lang="en-US" sz="2800" u="sng" dirty="0" smtClean="0"/>
              <a:t>Theft or Fraudulent Distribution of Paychecks</a:t>
            </a:r>
            <a:endParaRPr lang="en-US" sz="2800" dirty="0" smtClean="0"/>
          </a:p>
          <a:p>
            <a:pPr>
              <a:buNone/>
            </a:pPr>
            <a:endParaRPr lang="en-US" sz="800" dirty="0" smtClean="0"/>
          </a:p>
          <a:p>
            <a:pPr>
              <a:spcBef>
                <a:spcPts val="0"/>
              </a:spcBef>
            </a:pPr>
            <a:r>
              <a:rPr lang="en-US" sz="2000" dirty="0" smtClean="0"/>
              <a:t>Another major threat is the theft of paychecks or the issuance of paychecks to </a:t>
            </a:r>
            <a:r>
              <a:rPr lang="en-US" sz="2000" dirty="0" smtClean="0">
                <a:solidFill>
                  <a:schemeClr val="accent3"/>
                </a:solidFill>
              </a:rPr>
              <a:t>fictitious</a:t>
            </a:r>
            <a:r>
              <a:rPr lang="en-US" sz="2000" dirty="0" smtClean="0"/>
              <a:t> or </a:t>
            </a:r>
            <a:r>
              <a:rPr lang="en-US" sz="2000" dirty="0" smtClean="0">
                <a:solidFill>
                  <a:schemeClr val="accent3"/>
                </a:solidFill>
              </a:rPr>
              <a:t>terminated</a:t>
            </a:r>
            <a:r>
              <a:rPr lang="en-US" sz="2000" dirty="0" smtClean="0"/>
              <a:t> employees.</a:t>
            </a:r>
          </a:p>
          <a:p>
            <a:pPr>
              <a:spcBef>
                <a:spcPts val="0"/>
              </a:spcBef>
              <a:buNone/>
            </a:pPr>
            <a:endParaRPr lang="en-US" sz="800" dirty="0" smtClean="0"/>
          </a:p>
          <a:p>
            <a:pPr>
              <a:spcBef>
                <a:spcPts val="0"/>
              </a:spcBef>
            </a:pPr>
            <a:r>
              <a:rPr lang="en-US" sz="2000" dirty="0" smtClean="0"/>
              <a:t>The controls related to other cash disbursements, discussed in chapter 11, also apply to payroll:</a:t>
            </a:r>
          </a:p>
          <a:p>
            <a:pPr>
              <a:spcBef>
                <a:spcPts val="0"/>
              </a:spcBef>
              <a:buNone/>
            </a:pPr>
            <a:endParaRPr lang="en-US" sz="800" dirty="0" smtClean="0"/>
          </a:p>
          <a:p>
            <a:pPr lvl="1">
              <a:spcBef>
                <a:spcPts val="0"/>
              </a:spcBef>
            </a:pPr>
            <a:r>
              <a:rPr lang="en-US" sz="1800" dirty="0" smtClean="0"/>
              <a:t>Access to blank payroll checks and to the check signature machine should be restricted.</a:t>
            </a:r>
          </a:p>
          <a:p>
            <a:pPr>
              <a:spcBef>
                <a:spcPts val="0"/>
              </a:spcBef>
              <a:buNone/>
            </a:pPr>
            <a:endParaRPr lang="en-US" sz="800" dirty="0" smtClean="0"/>
          </a:p>
          <a:p>
            <a:pPr lvl="1">
              <a:spcBef>
                <a:spcPts val="0"/>
              </a:spcBef>
            </a:pPr>
            <a:r>
              <a:rPr lang="en-US" sz="1800" dirty="0" smtClean="0"/>
              <a:t>All payroll checks should be sequentially </a:t>
            </a:r>
            <a:r>
              <a:rPr lang="en-US" sz="1800" dirty="0" err="1" smtClean="0"/>
              <a:t>prenumbered</a:t>
            </a:r>
            <a:r>
              <a:rPr lang="en-US" sz="1800" dirty="0" smtClean="0"/>
              <a:t> and periodically accounted for.</a:t>
            </a:r>
          </a:p>
          <a:p>
            <a:pPr>
              <a:spcBef>
                <a:spcPts val="0"/>
              </a:spcBef>
              <a:buNone/>
            </a:pPr>
            <a:endParaRPr lang="en-US" sz="800" dirty="0" smtClean="0"/>
          </a:p>
          <a:p>
            <a:pPr lvl="1">
              <a:spcBef>
                <a:spcPts val="0"/>
              </a:spcBef>
            </a:pPr>
            <a:r>
              <a:rPr lang="en-US" sz="1800" dirty="0" smtClean="0"/>
              <a:t>The cashier should sign all payroll checks only when supported by proper documentation (the payroll register and disbursement voucher).</a:t>
            </a:r>
          </a:p>
          <a:p>
            <a:pPr>
              <a:spcBef>
                <a:spcPts val="0"/>
              </a:spcBef>
              <a:buNone/>
            </a:pPr>
            <a:endParaRPr lang="en-US" sz="800" dirty="0" smtClean="0"/>
          </a:p>
          <a:p>
            <a:pPr lvl="1">
              <a:spcBef>
                <a:spcPts val="0"/>
              </a:spcBef>
            </a:pPr>
            <a:r>
              <a:rPr lang="en-US" sz="1800" dirty="0" smtClean="0"/>
              <a:t>Someone independent of the payroll process should reconcile the payroll bank account.</a:t>
            </a:r>
          </a:p>
          <a:p>
            <a:endParaRPr lang="en-US" sz="20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r>
              <a:rPr lang="en-US" sz="2400" dirty="0" smtClean="0"/>
              <a:t>A </a:t>
            </a:r>
            <a:r>
              <a:rPr lang="en-US" sz="2400" dirty="0" smtClean="0">
                <a:solidFill>
                  <a:schemeClr val="accent3"/>
                </a:solidFill>
              </a:rPr>
              <a:t>separate payroll bank account </a:t>
            </a:r>
            <a:r>
              <a:rPr lang="en-US" sz="2400" dirty="0" smtClean="0"/>
              <a:t>provides additional protection against forgery or alteration.</a:t>
            </a:r>
          </a:p>
          <a:p>
            <a:endParaRPr lang="en-US" sz="800" dirty="0" smtClean="0"/>
          </a:p>
          <a:p>
            <a:r>
              <a:rPr lang="en-US" sz="2400" dirty="0" smtClean="0"/>
              <a:t>It is also important that someone who does not authorize or record payroll should distribute paychecks and control the transfer of funds for direct deposit.</a:t>
            </a:r>
          </a:p>
          <a:p>
            <a:pPr>
              <a:buNone/>
            </a:pPr>
            <a:endParaRPr lang="en-US" sz="800" dirty="0" smtClean="0"/>
          </a:p>
          <a:p>
            <a:r>
              <a:rPr lang="en-US" sz="2400" dirty="0" smtClean="0"/>
              <a:t>Special procedures should be used to handle </a:t>
            </a:r>
            <a:r>
              <a:rPr lang="en-US" sz="2400" dirty="0" smtClean="0">
                <a:solidFill>
                  <a:schemeClr val="accent3"/>
                </a:solidFill>
              </a:rPr>
              <a:t>unclaimed paychecks </a:t>
            </a:r>
            <a:r>
              <a:rPr lang="en-US" sz="2400" dirty="0" smtClean="0"/>
              <a:t>because they indicate the possibility of a problem, such as a nonexistent or terminated employee.</a:t>
            </a:r>
          </a:p>
          <a:p>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General Threats &amp; Controls</a:t>
            </a:r>
            <a:endParaRPr lang="en-US" sz="2800" dirty="0" smtClean="0"/>
          </a:p>
          <a:p>
            <a:pPr>
              <a:buNone/>
            </a:pPr>
            <a:endParaRPr lang="en-US" sz="800" dirty="0" smtClean="0"/>
          </a:p>
          <a:p>
            <a:r>
              <a:rPr lang="en-US" sz="2800" dirty="0" smtClean="0"/>
              <a:t>As for other disbursements, there are </a:t>
            </a:r>
            <a:r>
              <a:rPr lang="en-US" sz="2800" dirty="0" smtClean="0">
                <a:solidFill>
                  <a:schemeClr val="accent3"/>
                </a:solidFill>
              </a:rPr>
              <a:t>two</a:t>
            </a:r>
            <a:r>
              <a:rPr lang="en-US" sz="2800" dirty="0" smtClean="0"/>
              <a:t> general threats: </a:t>
            </a:r>
          </a:p>
          <a:p>
            <a:pPr>
              <a:buNone/>
            </a:pPr>
            <a:endParaRPr lang="en-US" sz="1200" dirty="0" smtClean="0"/>
          </a:p>
          <a:p>
            <a:pPr marL="1089025" lvl="1" indent="-685800">
              <a:buNone/>
            </a:pPr>
            <a:r>
              <a:rPr lang="en-US" dirty="0" smtClean="0"/>
              <a:t>1) the loss, alteration, or unauthorized disclosure of data, and </a:t>
            </a:r>
          </a:p>
          <a:p>
            <a:pPr lvl="1">
              <a:buNone/>
            </a:pPr>
            <a:r>
              <a:rPr lang="en-US" dirty="0" smtClean="0"/>
              <a:t>2) poor performance.</a:t>
            </a:r>
          </a:p>
          <a:p>
            <a:pPr>
              <a:buNone/>
            </a:pPr>
            <a:endParaRPr lang="en-US" sz="2800" dirty="0" smtClean="0"/>
          </a:p>
          <a:p>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(continued)</a:t>
            </a:r>
            <a:endParaRPr lang="en-US" dirty="0"/>
          </a:p>
        </p:txBody>
      </p:sp>
      <p:sp>
        <p:nvSpPr>
          <p:cNvPr id="3" name="Content Placeholder 2"/>
          <p:cNvSpPr>
            <a:spLocks noGrp="1"/>
          </p:cNvSpPr>
          <p:nvPr>
            <p:ph idx="1"/>
          </p:nvPr>
        </p:nvSpPr>
        <p:spPr/>
        <p:txBody>
          <a:bodyPr>
            <a:normAutofit/>
          </a:bodyPr>
          <a:lstStyle/>
          <a:p>
            <a:r>
              <a:rPr lang="en-US" sz="2800" dirty="0" smtClean="0"/>
              <a:t>The more important tasks include:</a:t>
            </a:r>
          </a:p>
          <a:p>
            <a:pPr marL="859536" lvl="1" indent="-457200">
              <a:buFont typeface="+mj-lt"/>
              <a:buAutoNum type="arabicPeriod"/>
            </a:pPr>
            <a:r>
              <a:rPr lang="en-US" sz="2400" dirty="0" smtClean="0"/>
              <a:t>Recruiting and hiring new employees</a:t>
            </a:r>
          </a:p>
          <a:p>
            <a:pPr marL="859536" lvl="1" indent="-457200">
              <a:buFont typeface="+mj-lt"/>
              <a:buAutoNum type="arabicPeriod"/>
            </a:pPr>
            <a:r>
              <a:rPr lang="en-US" sz="2400" dirty="0" smtClean="0"/>
              <a:t>Training</a:t>
            </a:r>
          </a:p>
          <a:p>
            <a:pPr marL="859536" lvl="1" indent="-457200">
              <a:buFont typeface="+mj-lt"/>
              <a:buAutoNum type="arabicPeriod"/>
            </a:pPr>
            <a:r>
              <a:rPr lang="en-US" sz="2400" dirty="0" smtClean="0"/>
              <a:t>Job assignment</a:t>
            </a:r>
          </a:p>
          <a:p>
            <a:pPr marL="859536" lvl="1" indent="-457200">
              <a:buFont typeface="+mj-lt"/>
              <a:buAutoNum type="arabicPeriod"/>
            </a:pPr>
            <a:r>
              <a:rPr lang="en-US" sz="2400" dirty="0" smtClean="0"/>
              <a:t>Compensation (payroll)</a:t>
            </a:r>
          </a:p>
          <a:p>
            <a:pPr marL="859536" lvl="1" indent="-457200">
              <a:buFont typeface="+mj-lt"/>
              <a:buAutoNum type="arabicPeriod"/>
            </a:pPr>
            <a:r>
              <a:rPr lang="en-US" sz="2400" dirty="0" smtClean="0"/>
              <a:t>Performance evaluation</a:t>
            </a:r>
            <a:endParaRPr lang="en-US" dirty="0" smtClean="0"/>
          </a:p>
          <a:p>
            <a:pPr marL="859536" lvl="1" indent="-457200">
              <a:buFont typeface="+mj-lt"/>
              <a:buAutoNum type="arabicPeriod"/>
            </a:pPr>
            <a:r>
              <a:rPr lang="en-US" sz="2400" dirty="0" smtClean="0"/>
              <a:t>Discharge of employees due to voluntary or involuntary termination.</a:t>
            </a:r>
            <a:endParaRPr lang="en-US" sz="2800" dirty="0" smtClean="0"/>
          </a:p>
          <a:p>
            <a:r>
              <a:rPr lang="en-US" sz="2400" dirty="0" smtClean="0"/>
              <a:t>Tasks 1 and 6 are performed once and tasks 2 through 5 are performed repeatedly.</a:t>
            </a:r>
          </a:p>
          <a:p>
            <a:r>
              <a:rPr lang="en-US" sz="2400" dirty="0" smtClean="0"/>
              <a:t>This chapter focuses primarily on the </a:t>
            </a:r>
            <a:r>
              <a:rPr lang="en-US" sz="2400" dirty="0" smtClean="0">
                <a:solidFill>
                  <a:schemeClr val="accent3"/>
                </a:solidFill>
              </a:rPr>
              <a:t>payroll</a:t>
            </a:r>
            <a:r>
              <a:rPr lang="en-US" sz="2400" dirty="0" smtClean="0"/>
              <a:t> system (task 4).</a:t>
            </a:r>
            <a:endParaRPr lang="en-US" sz="2400"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a:xfrm>
            <a:off x="1219200" y="1447800"/>
            <a:ext cx="7714488" cy="4953000"/>
          </a:xfrm>
        </p:spPr>
        <p:txBody>
          <a:bodyPr>
            <a:normAutofit/>
          </a:bodyPr>
          <a:lstStyle/>
          <a:p>
            <a:pPr>
              <a:buNone/>
            </a:pPr>
            <a:r>
              <a:rPr lang="en-US" sz="2800" b="1" dirty="0" smtClean="0"/>
              <a:t>Threat 7</a:t>
            </a:r>
            <a:r>
              <a:rPr lang="en-US" sz="2800" dirty="0" smtClean="0"/>
              <a:t>: </a:t>
            </a:r>
            <a:r>
              <a:rPr lang="en-US" sz="2800" u="sng" dirty="0" smtClean="0"/>
              <a:t>Loss, Alteration or Unauthorized Disclosure of Data</a:t>
            </a:r>
            <a:endParaRPr lang="en-US" sz="2800" dirty="0" smtClean="0"/>
          </a:p>
          <a:p>
            <a:pPr>
              <a:spcBef>
                <a:spcPts val="0"/>
              </a:spcBef>
            </a:pPr>
            <a:r>
              <a:rPr lang="en-US" sz="2400" dirty="0" smtClean="0"/>
              <a:t>Backup and disaster-recovery procedures provide the best controls for reducing the risk of payroll data loss.</a:t>
            </a:r>
          </a:p>
          <a:p>
            <a:pPr>
              <a:spcBef>
                <a:spcPts val="0"/>
              </a:spcBef>
              <a:buNone/>
            </a:pPr>
            <a:endParaRPr lang="en-US" sz="800" dirty="0" smtClean="0"/>
          </a:p>
          <a:p>
            <a:pPr>
              <a:spcBef>
                <a:spcPts val="0"/>
              </a:spcBef>
            </a:pPr>
            <a:r>
              <a:rPr lang="en-US" sz="2400" dirty="0" smtClean="0"/>
              <a:t>Physical and logical access controls are important preventive measures to mitigate this threat.</a:t>
            </a:r>
          </a:p>
          <a:p>
            <a:pPr>
              <a:spcBef>
                <a:spcPts val="0"/>
              </a:spcBef>
              <a:buNone/>
            </a:pPr>
            <a:endParaRPr lang="en-US" sz="800" dirty="0" smtClean="0"/>
          </a:p>
          <a:p>
            <a:pPr>
              <a:spcBef>
                <a:spcPts val="0"/>
              </a:spcBef>
            </a:pPr>
            <a:r>
              <a:rPr lang="en-US" sz="2400" dirty="0" smtClean="0"/>
              <a:t>Access and processing integrity controls are also needed to ensure the confidentiality and accuracy of payroll cycle data transmissions.</a:t>
            </a:r>
          </a:p>
          <a:p>
            <a:pPr>
              <a:spcBef>
                <a:spcPts val="0"/>
              </a:spcBef>
              <a:buNone/>
            </a:pPr>
            <a:endParaRPr lang="en-US" sz="800" dirty="0" smtClean="0"/>
          </a:p>
          <a:p>
            <a:pPr>
              <a:spcBef>
                <a:spcPts val="0"/>
              </a:spcBef>
            </a:pPr>
            <a:r>
              <a:rPr lang="en-US" sz="2400" dirty="0" smtClean="0"/>
              <a:t>Finally, protecting the privacy of employee data also is important.</a:t>
            </a:r>
          </a:p>
          <a:p>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Threats and Controls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Threat 8</a:t>
            </a:r>
            <a:r>
              <a:rPr lang="en-US" sz="2800" dirty="0" smtClean="0"/>
              <a:t>: </a:t>
            </a:r>
            <a:r>
              <a:rPr lang="en-US" sz="2800" u="sng" dirty="0" smtClean="0"/>
              <a:t>Poor Performance</a:t>
            </a:r>
            <a:endParaRPr lang="en-US" sz="2800" dirty="0" smtClean="0"/>
          </a:p>
          <a:p>
            <a:pPr>
              <a:buNone/>
            </a:pPr>
            <a:endParaRPr lang="en-US" sz="800" dirty="0" smtClean="0"/>
          </a:p>
          <a:p>
            <a:r>
              <a:rPr lang="en-US" sz="2400" dirty="0" smtClean="0"/>
              <a:t>Preparing and </a:t>
            </a:r>
            <a:r>
              <a:rPr lang="en-US" sz="2400" dirty="0" smtClean="0">
                <a:solidFill>
                  <a:schemeClr val="accent3"/>
                </a:solidFill>
              </a:rPr>
              <a:t>reviewing performance reports </a:t>
            </a:r>
            <a:r>
              <a:rPr lang="en-US" sz="2400" dirty="0" smtClean="0"/>
              <a:t>is an effective means of addressing the threat of poor performance.</a:t>
            </a:r>
          </a:p>
          <a:p>
            <a:pPr>
              <a:buNone/>
            </a:pPr>
            <a:endParaRPr lang="en-US" sz="800" dirty="0" smtClean="0"/>
          </a:p>
          <a:p>
            <a:r>
              <a:rPr lang="en-US" sz="2400" dirty="0" smtClean="0">
                <a:solidFill>
                  <a:schemeClr val="accent3"/>
                </a:solidFill>
              </a:rPr>
              <a:t>Careful monitoring </a:t>
            </a:r>
            <a:r>
              <a:rPr lang="en-US" sz="2400" dirty="0" smtClean="0"/>
              <a:t>of employees’ productivity is necessary to determine if the employee is working the hours in which they are getting paid for.  Also, that the employees are not conducting personal business during working hours, such as using the company’s computer to send personal emails or shopping on the Internet </a:t>
            </a:r>
            <a:r>
              <a:rPr lang="en-US" sz="2400" dirty="0" smtClean="0"/>
              <a:t>or </a:t>
            </a:r>
            <a:r>
              <a:rPr lang="en-US" sz="2400" dirty="0" smtClean="0"/>
              <a:t>visiting </a:t>
            </a:r>
            <a:r>
              <a:rPr lang="en-US" sz="2400" dirty="0" smtClean="0"/>
              <a:t>with </a:t>
            </a:r>
            <a:r>
              <a:rPr lang="en-US" sz="2400" dirty="0" smtClean="0"/>
              <a:t>others.</a:t>
            </a:r>
            <a:endParaRPr lang="en-US" sz="2400" dirty="0" smtClean="0"/>
          </a:p>
          <a:p>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Decisions and Information Needs</a:t>
            </a:r>
            <a:endParaRPr lang="en-US" dirty="0"/>
          </a:p>
        </p:txBody>
      </p:sp>
      <p:sp>
        <p:nvSpPr>
          <p:cNvPr id="3" name="Content Placeholder 2"/>
          <p:cNvSpPr>
            <a:spLocks noGrp="1"/>
          </p:cNvSpPr>
          <p:nvPr>
            <p:ph idx="1"/>
          </p:nvPr>
        </p:nvSpPr>
        <p:spPr>
          <a:xfrm>
            <a:off x="1143000" y="1447800"/>
            <a:ext cx="7790688" cy="4953000"/>
          </a:xfrm>
        </p:spPr>
        <p:txBody>
          <a:bodyPr>
            <a:normAutofit/>
          </a:bodyPr>
          <a:lstStyle/>
          <a:p>
            <a:pPr>
              <a:buNone/>
            </a:pPr>
            <a:r>
              <a:rPr lang="en-US" sz="2400" dirty="0" smtClean="0"/>
              <a:t>The payroll system must be designed to collect and integrate cost data with other types of HR information to enable management to make the following kinds of decisions:</a:t>
            </a:r>
          </a:p>
          <a:p>
            <a:pPr lvl="0">
              <a:buNone/>
            </a:pPr>
            <a:r>
              <a:rPr lang="en-US" sz="2400" dirty="0" smtClean="0"/>
              <a:t>		Future workforce staffing needs</a:t>
            </a:r>
          </a:p>
          <a:p>
            <a:pPr lvl="0">
              <a:buNone/>
            </a:pPr>
            <a:r>
              <a:rPr lang="en-US" sz="2400" dirty="0" smtClean="0"/>
              <a:t>		Employee performance</a:t>
            </a:r>
          </a:p>
          <a:p>
            <a:pPr lvl="0">
              <a:buNone/>
            </a:pPr>
            <a:r>
              <a:rPr lang="en-US" sz="2400" dirty="0" smtClean="0"/>
              <a:t>		Employee morale</a:t>
            </a:r>
          </a:p>
          <a:p>
            <a:pPr lvl="0">
              <a:buNone/>
            </a:pPr>
            <a:r>
              <a:rPr lang="en-US" sz="2400" dirty="0" smtClean="0"/>
              <a:t>		Payroll processing efficiency and effectiveness</a:t>
            </a:r>
          </a:p>
          <a:p>
            <a:pPr lvl="0">
              <a:buNone/>
            </a:pPr>
            <a:endParaRPr lang="en-US" sz="800" dirty="0" smtClean="0"/>
          </a:p>
          <a:p>
            <a:pPr>
              <a:buNone/>
            </a:pPr>
            <a:r>
              <a:rPr lang="en-US" sz="2400" dirty="0" smtClean="0"/>
              <a:t>Internally and externally generated information is needed to make these decisions.</a:t>
            </a:r>
          </a:p>
          <a:p>
            <a:pPr>
              <a:buNone/>
            </a:pPr>
            <a:endParaRPr lang="en-US" sz="24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42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HRM/payroll cycle</a:t>
            </a:r>
            <a:endParaRPr lang="en-US" dirty="0"/>
          </a:p>
        </p:txBody>
      </p:sp>
      <p:sp>
        <p:nvSpPr>
          <p:cNvPr id="3" name="Content Placeholder 2"/>
          <p:cNvSpPr>
            <a:spLocks noGrp="1"/>
          </p:cNvSpPr>
          <p:nvPr>
            <p:ph idx="1"/>
          </p:nvPr>
        </p:nvSpPr>
        <p:spPr>
          <a:xfrm>
            <a:off x="1219200" y="1447800"/>
            <a:ext cx="7714488" cy="4800600"/>
          </a:xfrm>
        </p:spPr>
        <p:txBody>
          <a:bodyPr>
            <a:normAutofit/>
          </a:bodyPr>
          <a:lstStyle/>
          <a:p>
            <a:r>
              <a:rPr lang="en-US" sz="2800" dirty="0" smtClean="0"/>
              <a:t>You’ve learned about the </a:t>
            </a:r>
            <a:r>
              <a:rPr lang="en-US" sz="2800" dirty="0" smtClean="0">
                <a:solidFill>
                  <a:schemeClr val="accent3"/>
                </a:solidFill>
              </a:rPr>
              <a:t>basic business </a:t>
            </a:r>
            <a:r>
              <a:rPr lang="en-US" sz="2800" dirty="0" smtClean="0"/>
              <a:t>activities and data processing operations that are performed in the HRM/payroll cycle, including recruiting, hiring, training, assigning, compensating, evaluating, and discharging employees.</a:t>
            </a:r>
          </a:p>
          <a:p>
            <a:endParaRPr lang="en-US" sz="800" dirty="0" smtClean="0"/>
          </a:p>
          <a:p>
            <a:r>
              <a:rPr lang="en-US" sz="2800" dirty="0" smtClean="0"/>
              <a:t>You’ve also learned about the </a:t>
            </a:r>
            <a:r>
              <a:rPr lang="en-US" sz="2800" dirty="0" smtClean="0">
                <a:solidFill>
                  <a:schemeClr val="accent3"/>
                </a:solidFill>
              </a:rPr>
              <a:t>major threats </a:t>
            </a:r>
            <a:r>
              <a:rPr lang="en-US" sz="2800" dirty="0" smtClean="0"/>
              <a:t>that present themselves in the HRM/payroll cycle and the controls that can be instigated to mitigate those threats.</a:t>
            </a:r>
          </a:p>
          <a:p>
            <a:pPr>
              <a:buNone/>
            </a:pPr>
            <a:endParaRPr lang="en-US" sz="2800" dirty="0"/>
          </a:p>
        </p:txBody>
      </p:sp>
      <p:sp>
        <p:nvSpPr>
          <p:cNvPr id="4" name="Footer Placeholder 3"/>
          <p:cNvSpPr>
            <a:spLocks noGrp="1"/>
          </p:cNvSpPr>
          <p:nvPr>
            <p:ph type="ftr" sz="quarter" idx="11"/>
          </p:nvPr>
        </p:nvSpPr>
        <p:spPr/>
        <p:txBody>
          <a:bodyPr/>
          <a:lstStyle/>
          <a:p>
            <a:r>
              <a:rPr lang="en-US"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43</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(continued)</a:t>
            </a:r>
            <a:endParaRPr lang="en-US" dirty="0"/>
          </a:p>
        </p:txBody>
      </p:sp>
      <p:sp>
        <p:nvSpPr>
          <p:cNvPr id="3" name="Content Placeholder 2"/>
          <p:cNvSpPr>
            <a:spLocks noGrp="1"/>
          </p:cNvSpPr>
          <p:nvPr>
            <p:ph idx="1"/>
          </p:nvPr>
        </p:nvSpPr>
        <p:spPr/>
        <p:txBody>
          <a:bodyPr>
            <a:noAutofit/>
          </a:bodyPr>
          <a:lstStyle/>
          <a:p>
            <a:r>
              <a:rPr lang="en-US" sz="2400" dirty="0" smtClean="0"/>
              <a:t>There are three </a:t>
            </a:r>
            <a:r>
              <a:rPr lang="en-US" sz="2400" dirty="0" smtClean="0">
                <a:solidFill>
                  <a:schemeClr val="accent3"/>
                </a:solidFill>
              </a:rPr>
              <a:t>external</a:t>
            </a:r>
            <a:r>
              <a:rPr lang="en-US" sz="2400" dirty="0" smtClean="0"/>
              <a:t> sources involved in the </a:t>
            </a:r>
            <a:r>
              <a:rPr lang="en-US" sz="2400" dirty="0" smtClean="0">
                <a:solidFill>
                  <a:schemeClr val="accent3"/>
                </a:solidFill>
              </a:rPr>
              <a:t>payroll cycle</a:t>
            </a:r>
            <a:r>
              <a:rPr lang="en-US" sz="2400" dirty="0" smtClean="0"/>
              <a:t>: government agencies, banks and insurance companies.</a:t>
            </a:r>
          </a:p>
          <a:p>
            <a:pPr>
              <a:buNone/>
            </a:pPr>
            <a:endParaRPr lang="en-US" sz="800" dirty="0" smtClean="0"/>
          </a:p>
          <a:p>
            <a:r>
              <a:rPr lang="en-US" sz="2400" dirty="0" smtClean="0"/>
              <a:t>The </a:t>
            </a:r>
            <a:r>
              <a:rPr lang="en-US" sz="2400" dirty="0" smtClean="0">
                <a:solidFill>
                  <a:schemeClr val="accent3"/>
                </a:solidFill>
              </a:rPr>
              <a:t>HRM</a:t>
            </a:r>
            <a:r>
              <a:rPr lang="en-US" sz="2400" dirty="0" smtClean="0"/>
              <a:t> provides information on hirings, terminations and pay-rate changes due to pay raises and promotions.</a:t>
            </a:r>
          </a:p>
          <a:p>
            <a:pPr>
              <a:buNone/>
            </a:pPr>
            <a:endParaRPr lang="en-US" sz="800" dirty="0" smtClean="0"/>
          </a:p>
          <a:p>
            <a:r>
              <a:rPr lang="en-US" sz="2400" dirty="0" smtClean="0"/>
              <a:t>The </a:t>
            </a:r>
            <a:r>
              <a:rPr lang="en-US" sz="2400" dirty="0" smtClean="0">
                <a:solidFill>
                  <a:schemeClr val="accent3"/>
                </a:solidFill>
              </a:rPr>
              <a:t>various departments </a:t>
            </a:r>
            <a:r>
              <a:rPr lang="en-US" sz="2400" dirty="0" smtClean="0"/>
              <a:t>provide data for the hours worked.</a:t>
            </a:r>
          </a:p>
          <a:p>
            <a:pPr>
              <a:buNone/>
            </a:pPr>
            <a:endParaRPr lang="en-US" sz="800" dirty="0" smtClean="0"/>
          </a:p>
          <a:p>
            <a:r>
              <a:rPr lang="en-US" sz="2400" dirty="0" smtClean="0"/>
              <a:t>The </a:t>
            </a:r>
            <a:r>
              <a:rPr lang="en-US" sz="2400" dirty="0" smtClean="0">
                <a:solidFill>
                  <a:schemeClr val="accent3"/>
                </a:solidFill>
              </a:rPr>
              <a:t>Government</a:t>
            </a:r>
            <a:r>
              <a:rPr lang="en-US" sz="2400" dirty="0" smtClean="0"/>
              <a:t> provides the tax information and requirements.</a:t>
            </a:r>
          </a:p>
          <a:p>
            <a:pPr>
              <a:buNone/>
            </a:pPr>
            <a:endParaRPr lang="en-US" sz="800" dirty="0" smtClean="0"/>
          </a:p>
          <a:p>
            <a:r>
              <a:rPr lang="en-US" sz="2400" dirty="0" smtClean="0"/>
              <a:t>The </a:t>
            </a:r>
            <a:r>
              <a:rPr lang="en-US" sz="2400" dirty="0" smtClean="0">
                <a:solidFill>
                  <a:schemeClr val="accent3"/>
                </a:solidFill>
              </a:rPr>
              <a:t>principal output </a:t>
            </a:r>
            <a:r>
              <a:rPr lang="en-US" sz="2400" dirty="0" smtClean="0"/>
              <a:t>for the payroll cycle is checks. </a:t>
            </a:r>
          </a:p>
          <a:p>
            <a:endParaRPr lang="en-US" sz="2400"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lstStyle/>
          <a:p>
            <a:r>
              <a:rPr lang="en-US" dirty="0" smtClean="0"/>
              <a:t>Introduction (continued)</a:t>
            </a:r>
            <a:endParaRPr lang="en-US" dirty="0"/>
          </a:p>
        </p:txBody>
      </p:sp>
      <p:sp>
        <p:nvSpPr>
          <p:cNvPr id="3" name="Content Placeholder 2"/>
          <p:cNvSpPr>
            <a:spLocks noGrp="1"/>
          </p:cNvSpPr>
          <p:nvPr>
            <p:ph idx="1"/>
          </p:nvPr>
        </p:nvSpPr>
        <p:spPr/>
        <p:txBody>
          <a:bodyPr>
            <a:normAutofit/>
          </a:bodyPr>
          <a:lstStyle/>
          <a:p>
            <a:r>
              <a:rPr lang="en-US" sz="2400" dirty="0" smtClean="0"/>
              <a:t>Some believe that the value of employees’ skills and knowledge is </a:t>
            </a:r>
            <a:r>
              <a:rPr lang="en-US" sz="2400" dirty="0" smtClean="0">
                <a:solidFill>
                  <a:schemeClr val="accent3"/>
                </a:solidFill>
              </a:rPr>
              <a:t>several times </a:t>
            </a:r>
            <a:r>
              <a:rPr lang="en-US" sz="2400" dirty="0" smtClean="0"/>
              <a:t>greater than the value of a company’s tangible assets.</a:t>
            </a:r>
          </a:p>
          <a:p>
            <a:r>
              <a:rPr lang="en-US" sz="2400" dirty="0" smtClean="0"/>
              <a:t>However, accounting and the AIS have not traditionally measured or reported this value of the employees.</a:t>
            </a:r>
          </a:p>
          <a:p>
            <a:r>
              <a:rPr lang="en-US" sz="2400" dirty="0" smtClean="0"/>
              <a:t>Some companies started to made changes in the late 1990s to develop a method to report on the intellectual assets and human resources. For example, Skandia Group experimented with including human resources information in their annual report.</a:t>
            </a:r>
          </a:p>
          <a:p>
            <a:endParaRPr lang="en-US" sz="2800"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Turnover Costs</a:t>
            </a:r>
            <a:endParaRPr lang="en-US" dirty="0"/>
          </a:p>
        </p:txBody>
      </p:sp>
      <p:sp>
        <p:nvSpPr>
          <p:cNvPr id="3" name="Content Placeholder 2"/>
          <p:cNvSpPr>
            <a:spLocks noGrp="1"/>
          </p:cNvSpPr>
          <p:nvPr>
            <p:ph idx="1"/>
          </p:nvPr>
        </p:nvSpPr>
        <p:spPr/>
        <p:txBody>
          <a:bodyPr>
            <a:normAutofit/>
          </a:bodyPr>
          <a:lstStyle/>
          <a:p>
            <a:r>
              <a:rPr lang="en-US" sz="2800" dirty="0" smtClean="0"/>
              <a:t>Recognizing the value of employees’ knowledge and skills can help companies better understand the true costs associated with excessive turnover.</a:t>
            </a:r>
          </a:p>
          <a:p>
            <a:r>
              <a:rPr lang="en-US" sz="2800" dirty="0" smtClean="0"/>
              <a:t>Experts estimate that the cost of replacing employees is </a:t>
            </a:r>
            <a:r>
              <a:rPr lang="en-US" sz="2800" dirty="0" smtClean="0">
                <a:solidFill>
                  <a:schemeClr val="accent3"/>
                </a:solidFill>
              </a:rPr>
              <a:t>1.5 times </a:t>
            </a:r>
            <a:r>
              <a:rPr lang="en-US" sz="2800" dirty="0" smtClean="0"/>
              <a:t>greater then that of an employee’s </a:t>
            </a:r>
            <a:r>
              <a:rPr lang="en-US" sz="2800" dirty="0" smtClean="0">
                <a:solidFill>
                  <a:schemeClr val="accent3"/>
                </a:solidFill>
              </a:rPr>
              <a:t>annual salary</a:t>
            </a:r>
            <a:r>
              <a:rPr lang="en-US" sz="2800" dirty="0" smtClean="0"/>
              <a:t>!</a:t>
            </a:r>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Turnover:</a:t>
            </a:r>
            <a:endParaRPr lang="en-US" dirty="0"/>
          </a:p>
        </p:txBody>
      </p:sp>
      <p:graphicFrame>
        <p:nvGraphicFramePr>
          <p:cNvPr id="8" name="Content Placeholder 7"/>
          <p:cNvGraphicFramePr>
            <a:graphicFrameLocks noGrp="1"/>
          </p:cNvGraphicFramePr>
          <p:nvPr>
            <p:ph idx="1"/>
          </p:nvPr>
        </p:nvGraphicFramePr>
        <p:xfrm>
          <a:off x="1295400" y="1295401"/>
          <a:ext cx="3746499" cy="4338320"/>
        </p:xfrm>
        <a:graphic>
          <a:graphicData uri="http://schemas.openxmlformats.org/drawingml/2006/table">
            <a:tbl>
              <a:tblPr firstRow="1" bandRow="1">
                <a:tableStyleId>{5C22544A-7EE6-4342-B048-85BDC9FD1C3A}</a:tableStyleId>
              </a:tblPr>
              <a:tblGrid>
                <a:gridCol w="1248833"/>
                <a:gridCol w="1248833"/>
                <a:gridCol w="1248833"/>
              </a:tblGrid>
              <a:tr h="447040">
                <a:tc gridSpan="3">
                  <a:txBody>
                    <a:bodyPr/>
                    <a:lstStyle/>
                    <a:p>
                      <a:pPr algn="ctr"/>
                      <a:r>
                        <a:rPr lang="en-US" sz="1600" b="1" dirty="0" smtClean="0">
                          <a:solidFill>
                            <a:schemeClr val="tx1"/>
                          </a:solidFill>
                          <a:latin typeface="Arial" pitchFamily="34" charset="0"/>
                          <a:ea typeface="Times New Roman"/>
                          <a:cs typeface="Arial" pitchFamily="34" charset="0"/>
                        </a:rPr>
                        <a:t>Private </a:t>
                      </a:r>
                      <a:r>
                        <a:rPr lang="en-US" sz="1600" b="1" dirty="0">
                          <a:solidFill>
                            <a:schemeClr val="tx1"/>
                          </a:solidFill>
                          <a:latin typeface="Arial" pitchFamily="34" charset="0"/>
                          <a:ea typeface="Times New Roman"/>
                          <a:cs typeface="Arial" pitchFamily="34" charset="0"/>
                        </a:rPr>
                        <a:t>Sector</a:t>
                      </a:r>
                      <a:r>
                        <a:rPr lang="en-US" sz="1600" dirty="0">
                          <a:solidFill>
                            <a:schemeClr val="tx1"/>
                          </a:solidFill>
                          <a:latin typeface="Arial" pitchFamily="34" charset="0"/>
                          <a:ea typeface="Times New Roman"/>
                          <a:cs typeface="Arial" pitchFamily="34" charset="0"/>
                        </a:rPr>
                        <a:t> </a:t>
                      </a:r>
                    </a:p>
                  </a:txBody>
                  <a:tcPr marL="19050" marR="19050" marT="19050" marB="19050">
                    <a:solidFill>
                      <a:srgbClr val="FFFFCC"/>
                    </a:solidFill>
                  </a:tcPr>
                </a:tc>
                <a:tc hMerge="1">
                  <a:txBody>
                    <a:bodyPr/>
                    <a:lstStyle/>
                    <a:p>
                      <a:endParaRPr lang="en-US"/>
                    </a:p>
                  </a:txBody>
                  <a:tcPr/>
                </a:tc>
                <a:tc hMerge="1">
                  <a:txBody>
                    <a:bodyPr/>
                    <a:lstStyle/>
                    <a:p>
                      <a:endParaRPr lang="en-US"/>
                    </a:p>
                  </a:txBody>
                  <a:tcPr/>
                </a:tc>
              </a:tr>
              <a:tr h="370840">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Year</a:t>
                      </a:r>
                      <a:endParaRPr lang="en-US" sz="1600" dirty="0">
                        <a:solidFill>
                          <a:schemeClr val="tx1"/>
                        </a:solidFill>
                        <a:latin typeface="Arial" pitchFamily="34" charset="0"/>
                        <a:ea typeface="Times New Roman"/>
                        <a:cs typeface="Arial" pitchFamily="34" charset="0"/>
                      </a:endParaRPr>
                    </a:p>
                  </a:txBody>
                  <a:tcPr marL="19050" marR="19050" marT="19050" marB="19050"/>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Annual</a:t>
                      </a:r>
                      <a:endParaRPr lang="en-US" sz="1600" dirty="0">
                        <a:solidFill>
                          <a:schemeClr val="tx1"/>
                        </a:solidFill>
                        <a:latin typeface="Arial" pitchFamily="34" charset="0"/>
                        <a:ea typeface="Times New Roman"/>
                        <a:cs typeface="Arial" pitchFamily="34" charset="0"/>
                      </a:endParaRPr>
                    </a:p>
                  </a:txBody>
                  <a:tcPr marL="19050" marR="19050" marT="19050" marB="19050"/>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Monthly</a:t>
                      </a:r>
                      <a:endParaRPr lang="en-US" sz="1600">
                        <a:solidFill>
                          <a:schemeClr val="tx1"/>
                        </a:solidFill>
                        <a:latin typeface="Arial" pitchFamily="34" charset="0"/>
                        <a:ea typeface="Times New Roman"/>
                        <a:cs typeface="Arial" pitchFamily="34" charset="0"/>
                      </a:endParaRPr>
                    </a:p>
                    <a:p>
                      <a:pPr marL="0" marR="0" algn="ctr">
                        <a:spcBef>
                          <a:spcPts val="0"/>
                        </a:spcBef>
                        <a:spcAft>
                          <a:spcPts val="0"/>
                        </a:spcAft>
                      </a:pPr>
                      <a:r>
                        <a:rPr lang="en-US" sz="1600" b="1">
                          <a:solidFill>
                            <a:schemeClr val="tx1"/>
                          </a:solidFill>
                          <a:latin typeface="Arial" pitchFamily="34" charset="0"/>
                          <a:ea typeface="Times New Roman"/>
                          <a:cs typeface="Arial" pitchFamily="34" charset="0"/>
                        </a:rPr>
                        <a:t>Average</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2001</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46.4</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3.9</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2002</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42.7</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3.6</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2003</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41.7</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3.5</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2004</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44.0</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3.7</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2005</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45.8</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3.8</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2006</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45.1</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3.8</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2007</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 44.3</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3.7</a:t>
                      </a:r>
                      <a:endParaRPr lang="en-US" sz="1600">
                        <a:solidFill>
                          <a:schemeClr val="tx1"/>
                        </a:solidFill>
                        <a:latin typeface="Arial" pitchFamily="34" charset="0"/>
                        <a:ea typeface="Times New Roman"/>
                        <a:cs typeface="Arial" pitchFamily="34" charset="0"/>
                      </a:endParaRPr>
                    </a:p>
                  </a:txBody>
                  <a:tcPr marL="19050" marR="19050" marT="19050" marB="19050"/>
                </a:tc>
              </a:tr>
              <a:tr h="370840">
                <a:tc gridSpan="3">
                  <a:txBody>
                    <a:bodyPr/>
                    <a:lstStyle/>
                    <a:p>
                      <a:pPr marL="0" marR="0">
                        <a:spcBef>
                          <a:spcPts val="0"/>
                        </a:spcBef>
                        <a:spcAft>
                          <a:spcPts val="0"/>
                        </a:spcAft>
                      </a:pPr>
                      <a:r>
                        <a:rPr lang="en-US" sz="1600" b="1" dirty="0">
                          <a:solidFill>
                            <a:schemeClr val="tx1"/>
                          </a:solidFill>
                          <a:latin typeface="Arial" pitchFamily="34" charset="0"/>
                          <a:ea typeface="Times New Roman"/>
                          <a:cs typeface="Arial" pitchFamily="34" charset="0"/>
                        </a:rPr>
                        <a:t>3: The separations rate is the number of total separations as a percent of total employment</a:t>
                      </a:r>
                      <a:r>
                        <a:rPr lang="en-US" sz="1600" b="1" dirty="0" smtClean="0">
                          <a:solidFill>
                            <a:schemeClr val="tx1"/>
                          </a:solidFill>
                          <a:latin typeface="Arial" pitchFamily="34" charset="0"/>
                          <a:ea typeface="Times New Roman"/>
                          <a:cs typeface="Arial" pitchFamily="34" charset="0"/>
                        </a:rPr>
                        <a:t>.</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hMerge="1">
                  <a:txBody>
                    <a:bodyPr/>
                    <a:lstStyle/>
                    <a:p>
                      <a:endParaRPr lang="en-US"/>
                    </a:p>
                  </a:txBody>
                  <a:tcPr/>
                </a:tc>
                <a:tc hMerge="1">
                  <a:txBody>
                    <a:bodyPr/>
                    <a:lstStyle/>
                    <a:p>
                      <a:endParaRPr lang="en-US"/>
                    </a:p>
                  </a:txBody>
                  <a:tcPr/>
                </a:tc>
              </a:tr>
            </a:tbl>
          </a:graphicData>
        </a:graphic>
      </p:graphicFrame>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8</a:t>
            </a:fld>
            <a:endParaRPr lang="en-US" dirty="0"/>
          </a:p>
        </p:txBody>
      </p:sp>
      <p:graphicFrame>
        <p:nvGraphicFramePr>
          <p:cNvPr id="9" name="Table 8"/>
          <p:cNvGraphicFramePr>
            <a:graphicFrameLocks noGrp="1"/>
          </p:cNvGraphicFramePr>
          <p:nvPr/>
        </p:nvGraphicFramePr>
        <p:xfrm>
          <a:off x="5257800" y="1295400"/>
          <a:ext cx="3657600" cy="4319061"/>
        </p:xfrm>
        <a:graphic>
          <a:graphicData uri="http://schemas.openxmlformats.org/drawingml/2006/table">
            <a:tbl>
              <a:tblPr firstRow="1" bandRow="1">
                <a:tableStyleId>{5C22544A-7EE6-4342-B048-85BDC9FD1C3A}</a:tableStyleId>
              </a:tblPr>
              <a:tblGrid>
                <a:gridCol w="914400"/>
                <a:gridCol w="914400"/>
                <a:gridCol w="914400"/>
                <a:gridCol w="914400"/>
              </a:tblGrid>
              <a:tr h="381000">
                <a:tc gridSpan="4">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Government</a:t>
                      </a:r>
                      <a:endParaRPr lang="en-US" sz="1600" dirty="0">
                        <a:solidFill>
                          <a:schemeClr val="tx1"/>
                        </a:solidFill>
                        <a:latin typeface="Arial" pitchFamily="34" charset="0"/>
                        <a:ea typeface="Times New Roman"/>
                        <a:cs typeface="Arial" pitchFamily="34" charset="0"/>
                      </a:endParaRPr>
                    </a:p>
                  </a:txBody>
                  <a:tcPr marL="19050" marR="19050" marT="19050" marB="19050">
                    <a:solidFill>
                      <a:srgbClr val="FFFF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08964">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Year</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Annual</a:t>
                      </a:r>
                      <a:endParaRPr lang="en-US" sz="1600" dirty="0">
                        <a:solidFill>
                          <a:schemeClr val="tx1"/>
                        </a:solidFill>
                        <a:latin typeface="Arial" pitchFamily="34" charset="0"/>
                        <a:ea typeface="Times New Roman"/>
                        <a:cs typeface="Arial" pitchFamily="34" charset="0"/>
                      </a:endParaRPr>
                    </a:p>
                  </a:txBody>
                  <a:tcPr marL="19050" marR="19050" marT="19050" marB="19050"/>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Monthly</a:t>
                      </a:r>
                      <a:endParaRPr lang="en-US" sz="1600">
                        <a:solidFill>
                          <a:schemeClr val="tx1"/>
                        </a:solidFill>
                        <a:latin typeface="Arial" pitchFamily="34" charset="0"/>
                        <a:ea typeface="Times New Roman"/>
                        <a:cs typeface="Arial" pitchFamily="34" charset="0"/>
                      </a:endParaRPr>
                    </a:p>
                    <a:p>
                      <a:pPr marL="0" marR="0" algn="ctr">
                        <a:spcBef>
                          <a:spcPts val="0"/>
                        </a:spcBef>
                        <a:spcAft>
                          <a:spcPts val="0"/>
                        </a:spcAft>
                      </a:pPr>
                      <a:r>
                        <a:rPr lang="en-US" sz="1600" b="1">
                          <a:solidFill>
                            <a:schemeClr val="tx1"/>
                          </a:solidFill>
                          <a:latin typeface="Arial" pitchFamily="34" charset="0"/>
                          <a:ea typeface="Times New Roman"/>
                          <a:cs typeface="Arial" pitchFamily="34" charset="0"/>
                        </a:rPr>
                        <a:t>Average</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2001</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14.9</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1.2</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2002</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14.6</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1.2</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2003</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14.6</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1.2</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2004</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15.3</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1.3</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2005</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15.2</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1.3</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2006</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16.9</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1.4</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377523">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2007</a:t>
                      </a:r>
                      <a:endParaRPr lang="en-US" sz="160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dirty="0">
                          <a:solidFill>
                            <a:schemeClr val="tx1"/>
                          </a:solidFill>
                          <a:latin typeface="Arial" pitchFamily="34" charset="0"/>
                          <a:ea typeface="Times New Roman"/>
                          <a:cs typeface="Arial" pitchFamily="34" charset="0"/>
                        </a:rPr>
                        <a:t>16.7</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a:txBody>
                    <a:bodyPr/>
                    <a:lstStyle/>
                    <a:p>
                      <a:pPr marL="0" marR="0" algn="ctr">
                        <a:spcBef>
                          <a:spcPts val="0"/>
                        </a:spcBef>
                        <a:spcAft>
                          <a:spcPts val="0"/>
                        </a:spcAft>
                      </a:pPr>
                      <a:r>
                        <a:rPr lang="en-US" sz="1600" b="1">
                          <a:solidFill>
                            <a:schemeClr val="tx1"/>
                          </a:solidFill>
                          <a:latin typeface="Arial" pitchFamily="34" charset="0"/>
                          <a:ea typeface="Times New Roman"/>
                          <a:cs typeface="Arial" pitchFamily="34" charset="0"/>
                        </a:rPr>
                        <a:t>1.4</a:t>
                      </a:r>
                      <a:endParaRPr lang="en-US" sz="1600">
                        <a:solidFill>
                          <a:schemeClr val="tx1"/>
                        </a:solidFill>
                        <a:latin typeface="Arial" pitchFamily="34" charset="0"/>
                        <a:ea typeface="Times New Roman"/>
                        <a:cs typeface="Arial" pitchFamily="34" charset="0"/>
                      </a:endParaRPr>
                    </a:p>
                  </a:txBody>
                  <a:tcPr marL="19050" marR="19050" marT="19050" marB="19050"/>
                </a:tc>
                <a:tc>
                  <a:txBody>
                    <a:bodyPr/>
                    <a:lstStyle/>
                    <a:p>
                      <a:pPr marL="0" marR="0">
                        <a:spcBef>
                          <a:spcPts val="0"/>
                        </a:spcBef>
                        <a:spcAft>
                          <a:spcPts val="0"/>
                        </a:spcAft>
                      </a:pPr>
                      <a:endParaRPr lang="en-US" sz="1600" dirty="0">
                        <a:solidFill>
                          <a:schemeClr val="tx1"/>
                        </a:solidFill>
                        <a:latin typeface="Arial" pitchFamily="34" charset="0"/>
                        <a:ea typeface="Times New Roman"/>
                        <a:cs typeface="Arial" pitchFamily="34" charset="0"/>
                      </a:endParaRPr>
                    </a:p>
                  </a:txBody>
                  <a:tcPr marL="0" marR="0" marT="0" marB="0" anchor="ctr"/>
                </a:tc>
              </a:tr>
              <a:tr h="745006">
                <a:tc gridSpan="4">
                  <a:txBody>
                    <a:bodyPr/>
                    <a:lstStyle/>
                    <a:p>
                      <a:pPr marL="0" marR="0">
                        <a:spcBef>
                          <a:spcPts val="0"/>
                        </a:spcBef>
                        <a:spcAft>
                          <a:spcPts val="0"/>
                        </a:spcAft>
                      </a:pPr>
                      <a:r>
                        <a:rPr lang="en-US" sz="1600" b="1" dirty="0">
                          <a:solidFill>
                            <a:schemeClr val="tx1"/>
                          </a:solidFill>
                          <a:latin typeface="Arial" pitchFamily="34" charset="0"/>
                          <a:ea typeface="Times New Roman"/>
                          <a:cs typeface="Arial" pitchFamily="34" charset="0"/>
                        </a:rPr>
                        <a:t>3: The separations rate is the number of total separations as a percent of total employment</a:t>
                      </a:r>
                      <a:r>
                        <a:rPr lang="en-US" sz="1600" b="1" dirty="0" smtClean="0">
                          <a:solidFill>
                            <a:schemeClr val="tx1"/>
                          </a:solidFill>
                          <a:latin typeface="Arial" pitchFamily="34" charset="0"/>
                          <a:ea typeface="Times New Roman"/>
                          <a:cs typeface="Arial" pitchFamily="34" charset="0"/>
                        </a:rPr>
                        <a:t>.</a:t>
                      </a:r>
                      <a:endParaRPr lang="en-US" sz="1600" dirty="0">
                        <a:solidFill>
                          <a:schemeClr val="tx1"/>
                        </a:solidFill>
                        <a:latin typeface="Arial" pitchFamily="34" charset="0"/>
                        <a:ea typeface="Times New Roman"/>
                        <a:cs typeface="Arial" pitchFamily="34" charset="0"/>
                      </a:endParaRPr>
                    </a:p>
                  </a:txBody>
                  <a:tcPr marL="19050" marR="19050" marT="19050" marB="19050"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0" name="TextBox 9"/>
          <p:cNvSpPr txBox="1"/>
          <p:nvPr/>
        </p:nvSpPr>
        <p:spPr>
          <a:xfrm>
            <a:off x="1600200" y="5867400"/>
            <a:ext cx="5814028" cy="369332"/>
          </a:xfrm>
          <a:prstGeom prst="rect">
            <a:avLst/>
          </a:prstGeom>
          <a:noFill/>
        </p:spPr>
        <p:txBody>
          <a:bodyPr wrap="none" rtlCol="0">
            <a:spAutoFit/>
          </a:bodyPr>
          <a:lstStyle/>
          <a:p>
            <a:r>
              <a:rPr lang="en-US" dirty="0" smtClean="0"/>
              <a:t>While private sector has more turnover, it is trending down.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Employee Morale is important</a:t>
            </a:r>
            <a:endParaRPr lang="en-US" sz="4000" dirty="0"/>
          </a:p>
        </p:txBody>
      </p:sp>
      <p:sp>
        <p:nvSpPr>
          <p:cNvPr id="3" name="Content Placeholder 2"/>
          <p:cNvSpPr>
            <a:spLocks noGrp="1"/>
          </p:cNvSpPr>
          <p:nvPr>
            <p:ph idx="1"/>
          </p:nvPr>
        </p:nvSpPr>
        <p:spPr>
          <a:xfrm>
            <a:off x="1447800" y="1371600"/>
            <a:ext cx="7498080" cy="5029200"/>
          </a:xfrm>
        </p:spPr>
        <p:txBody>
          <a:bodyPr>
            <a:normAutofit/>
          </a:bodyPr>
          <a:lstStyle/>
          <a:p>
            <a:pPr lvl="1"/>
            <a:r>
              <a:rPr lang="en-US" sz="2600" dirty="0" smtClean="0"/>
              <a:t>Bad morale leads to high turnover.</a:t>
            </a:r>
          </a:p>
          <a:p>
            <a:pPr lvl="1"/>
            <a:r>
              <a:rPr lang="en-US" sz="2600" dirty="0" smtClean="0"/>
              <a:t>Employee attitudes affect customer interactions and are positively correlated with </a:t>
            </a:r>
            <a:r>
              <a:rPr lang="en-US" sz="2600" dirty="0" smtClean="0">
                <a:solidFill>
                  <a:schemeClr val="accent3"/>
                </a:solidFill>
              </a:rPr>
              <a:t>profitability</a:t>
            </a:r>
            <a:r>
              <a:rPr lang="en-US" sz="2600" dirty="0" smtClean="0"/>
              <a:t>.</a:t>
            </a:r>
          </a:p>
          <a:p>
            <a:pPr lvl="1"/>
            <a:r>
              <a:rPr lang="en-US" sz="2600" dirty="0" smtClean="0"/>
              <a:t>Employees need to:</a:t>
            </a:r>
          </a:p>
          <a:p>
            <a:pPr lvl="2"/>
            <a:r>
              <a:rPr lang="en-US" dirty="0" smtClean="0"/>
              <a:t>Believe they have the opportunity to do what they do best.</a:t>
            </a:r>
          </a:p>
          <a:p>
            <a:pPr lvl="2"/>
            <a:r>
              <a:rPr lang="en-US" dirty="0" smtClean="0"/>
              <a:t>Believe their opinions count.</a:t>
            </a:r>
          </a:p>
          <a:p>
            <a:pPr lvl="2"/>
            <a:r>
              <a:rPr lang="en-US" dirty="0" smtClean="0"/>
              <a:t>Believe their coworkers are committed to quality.</a:t>
            </a:r>
          </a:p>
          <a:p>
            <a:pPr lvl="2"/>
            <a:r>
              <a:rPr lang="en-US" dirty="0" smtClean="0"/>
              <a:t>Understand the connection between their jobs and the company’s mission.</a:t>
            </a:r>
          </a:p>
          <a:p>
            <a:pPr>
              <a:buNone/>
            </a:pPr>
            <a:endParaRPr lang="en-US" sz="2800" dirty="0"/>
          </a:p>
        </p:txBody>
      </p:sp>
      <p:sp>
        <p:nvSpPr>
          <p:cNvPr id="4" name="Footer Placeholder 3"/>
          <p:cNvSpPr>
            <a:spLocks noGrp="1"/>
          </p:cNvSpPr>
          <p:nvPr>
            <p:ph type="ftr" sz="quarter" idx="11"/>
          </p:nvPr>
        </p:nvSpPr>
        <p:spPr/>
        <p:txBody>
          <a:bodyPr/>
          <a:lstStyle/>
          <a:p>
            <a:r>
              <a:rPr lang="en-US" dirty="0" smtClean="0"/>
              <a:t>FOSTER School of Business       Acctg.320</a:t>
            </a:r>
            <a:endParaRPr lang="en-US" dirty="0"/>
          </a:p>
        </p:txBody>
      </p:sp>
      <p:sp>
        <p:nvSpPr>
          <p:cNvPr id="5" name="Slide Number Placeholder 4"/>
          <p:cNvSpPr>
            <a:spLocks noGrp="1"/>
          </p:cNvSpPr>
          <p:nvPr>
            <p:ph type="sldNum" sz="quarter" idx="12"/>
          </p:nvPr>
        </p:nvSpPr>
        <p:spPr/>
        <p:txBody>
          <a:bodyPr/>
          <a:lstStyle/>
          <a:p>
            <a:fld id="{9F0EEBF1-9C98-4308-8DFB-1186832D92D9}"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1234</TotalTime>
  <Words>2980</Words>
  <Application>Microsoft Office PowerPoint</Application>
  <PresentationFormat>On-screen Show (4:3)</PresentationFormat>
  <Paragraphs>442</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Solstice</vt:lpstr>
      <vt:lpstr>THE HUMAN RESORUCES MANAGEMENT AND PAYROLL CYCLE</vt:lpstr>
      <vt:lpstr> Questions Addressed </vt:lpstr>
      <vt:lpstr>Introduction</vt:lpstr>
      <vt:lpstr>Introduction (continued)</vt:lpstr>
      <vt:lpstr>Introduction (continued)</vt:lpstr>
      <vt:lpstr>Introduction (continued)</vt:lpstr>
      <vt:lpstr>Turnover Costs</vt:lpstr>
      <vt:lpstr>Turnover:</vt:lpstr>
      <vt:lpstr>Employee Morale is important</vt:lpstr>
      <vt:lpstr>Payroll Cycle Activities</vt:lpstr>
      <vt:lpstr>Update payroll master file</vt:lpstr>
      <vt:lpstr>Update Tax Rates and Deductions</vt:lpstr>
      <vt:lpstr>Validate Time and Attendance Data</vt:lpstr>
      <vt:lpstr>Pay Schemes</vt:lpstr>
      <vt:lpstr>Pay Schemes</vt:lpstr>
      <vt:lpstr>Accountants Role</vt:lpstr>
      <vt:lpstr>Validate Time and Attendance Data</vt:lpstr>
      <vt:lpstr>Prepare Payroll</vt:lpstr>
      <vt:lpstr>Reports</vt:lpstr>
      <vt:lpstr>Disburse Payroll</vt:lpstr>
      <vt:lpstr>Disburse Payroll: steps</vt:lpstr>
      <vt:lpstr>Disburse Payroll</vt:lpstr>
      <vt:lpstr>Calculate Employer-Paid Benefits and Taxes</vt:lpstr>
      <vt:lpstr>Calculate Employer-Paid Benefits and Taxes</vt:lpstr>
      <vt:lpstr>Disburse Payroll Taxes and Miscellaneous Deductions</vt:lpstr>
      <vt:lpstr>OUTSOURCING OPTIONS</vt:lpstr>
      <vt:lpstr>OUTSOURCING</vt:lpstr>
      <vt:lpstr>Control Objectives, Threats and Procedures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Threats and Controls</vt:lpstr>
      <vt:lpstr>Key Decisions and Information Needs</vt:lpstr>
      <vt:lpstr>Summary: HRM/payroll cycle</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Payroll Cycle</dc:title>
  <dc:creator>L.DuCharme</dc:creator>
  <cp:lastModifiedBy>Larry DuCharme</cp:lastModifiedBy>
  <cp:revision>135</cp:revision>
  <dcterms:created xsi:type="dcterms:W3CDTF">2010-11-24T23:20:57Z</dcterms:created>
  <dcterms:modified xsi:type="dcterms:W3CDTF">2010-12-06T20:30:33Z</dcterms:modified>
</cp:coreProperties>
</file>