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6" r:id="rId7"/>
    <p:sldId id="261" r:id="rId8"/>
    <p:sldId id="262" r:id="rId9"/>
    <p:sldId id="263" r:id="rId10"/>
    <p:sldId id="264" r:id="rId11"/>
    <p:sldId id="265" r:id="rId12"/>
    <p:sldId id="267" r:id="rId13"/>
    <p:sldId id="268" r:id="rId14"/>
    <p:sldId id="269" r:id="rId15"/>
    <p:sldId id="275" r:id="rId16"/>
    <p:sldId id="270" r:id="rId17"/>
    <p:sldId id="271" r:id="rId18"/>
    <p:sldId id="276"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0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AE07FD-61F2-4DF7-A56D-1EC19B5AB789}"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E07FD-61F2-4DF7-A56D-1EC19B5AB789}"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E07FD-61F2-4DF7-A56D-1EC19B5AB789}"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AE07FD-61F2-4DF7-A56D-1EC19B5AB789}"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AE07FD-61F2-4DF7-A56D-1EC19B5AB789}"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AE07FD-61F2-4DF7-A56D-1EC19B5AB789}"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AE07FD-61F2-4DF7-A56D-1EC19B5AB789}" type="datetimeFigureOut">
              <a:rPr lang="en-US" smtClean="0"/>
              <a:pPr/>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AE07FD-61F2-4DF7-A56D-1EC19B5AB789}"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AE07FD-61F2-4DF7-A56D-1EC19B5AB789}"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E07FD-61F2-4DF7-A56D-1EC19B5AB789}"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AE07FD-61F2-4DF7-A56D-1EC19B5AB789}"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9B056-9CCA-4DC1-83C4-53AEFB9555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AE07FD-61F2-4DF7-A56D-1EC19B5AB789}" type="datetimeFigureOut">
              <a:rPr lang="en-US" smtClean="0"/>
              <a:pPr/>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9B056-9CCA-4DC1-83C4-53AEFB9555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aff.washington.edu/larryg/Energy/small-evs.ppt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reuzotter.de/english/espeed.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velomobiel.nl/ques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organictransit.com/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visualization.geblogs.com/visualization/ev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7772400" cy="1470025"/>
          </a:xfrm>
        </p:spPr>
        <p:txBody>
          <a:bodyPr/>
          <a:lstStyle/>
          <a:p>
            <a:r>
              <a:rPr lang="en-US" dirty="0" smtClean="0"/>
              <a:t>The Role and Advantages of Small EVs</a:t>
            </a:r>
            <a:endParaRPr lang="en-US" dirty="0"/>
          </a:p>
        </p:txBody>
      </p:sp>
      <p:sp>
        <p:nvSpPr>
          <p:cNvPr id="3" name="Subtitle 2"/>
          <p:cNvSpPr>
            <a:spLocks noGrp="1"/>
          </p:cNvSpPr>
          <p:nvPr>
            <p:ph type="subTitle" idx="1"/>
          </p:nvPr>
        </p:nvSpPr>
        <p:spPr>
          <a:xfrm>
            <a:off x="1524000" y="3124200"/>
            <a:ext cx="5943600" cy="3276600"/>
          </a:xfrm>
        </p:spPr>
        <p:txBody>
          <a:bodyPr>
            <a:normAutofit/>
          </a:bodyPr>
          <a:lstStyle/>
          <a:p>
            <a:r>
              <a:rPr lang="en-US" dirty="0" smtClean="0"/>
              <a:t>Why Small Electric Vehicles Can Play a Major Role in Our Personal Transportation Options.  See: </a:t>
            </a:r>
          </a:p>
          <a:p>
            <a:r>
              <a:rPr lang="en-US" dirty="0" smtClean="0">
                <a:hlinkClick r:id="rId2"/>
              </a:rPr>
              <a:t>http://staff.washington.edu/larryg/Energy/small-evs.pptx</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Cars Use Lots of Energy</a:t>
            </a:r>
            <a:endParaRPr lang="en-US" dirty="0"/>
          </a:p>
        </p:txBody>
      </p:sp>
      <p:sp>
        <p:nvSpPr>
          <p:cNvPr id="3" name="Content Placeholder 2"/>
          <p:cNvSpPr>
            <a:spLocks noGrp="1"/>
          </p:cNvSpPr>
          <p:nvPr>
            <p:ph idx="1"/>
          </p:nvPr>
        </p:nvSpPr>
        <p:spPr/>
        <p:txBody>
          <a:bodyPr>
            <a:normAutofit/>
          </a:bodyPr>
          <a:lstStyle/>
          <a:p>
            <a:pPr>
              <a:buNone/>
            </a:pPr>
            <a:r>
              <a:rPr lang="en-US" sz="2800" dirty="0" smtClean="0"/>
              <a:t>    Currently, the average American family owns two cars which travel a combined 20,000 miles/year.  If we assume 27 MPG, and convert the gas-ethanol mixture to kWh, at 33.6 kWh/gallon, we get:</a:t>
            </a:r>
          </a:p>
          <a:p>
            <a:pPr>
              <a:buNone/>
            </a:pPr>
            <a:endParaRPr lang="en-US" sz="2800" dirty="0" smtClean="0"/>
          </a:p>
          <a:p>
            <a:pPr>
              <a:buNone/>
            </a:pPr>
            <a:r>
              <a:rPr lang="en-US" sz="2800" dirty="0" smtClean="0"/>
              <a:t>        (20,000/27) * 33.6 = 24,889 kWh/year</a:t>
            </a:r>
          </a:p>
          <a:p>
            <a:pPr>
              <a:buNone/>
            </a:pPr>
            <a:endParaRPr lang="en-US" sz="2800" dirty="0" smtClean="0"/>
          </a:p>
          <a:p>
            <a:pPr>
              <a:buNone/>
            </a:pPr>
            <a:r>
              <a:rPr lang="en-US" sz="2800" dirty="0" smtClean="0"/>
              <a:t>   as the amount of energy for cars we use per year.</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Can Do a Lot Better</a:t>
            </a: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smtClean="0"/>
              <a:t>    We claim that we can travel the exact same 20,000 miles/yr, with much the same comfort and convenience, and nearly the same speed (perhaps 10-15% less) and yet:</a:t>
            </a:r>
          </a:p>
          <a:p>
            <a:pPr>
              <a:buNone/>
            </a:pPr>
            <a:endParaRPr lang="en-US" sz="2800" dirty="0" smtClean="0"/>
          </a:p>
          <a:p>
            <a:r>
              <a:rPr lang="en-US" sz="2800" dirty="0" smtClean="0"/>
              <a:t>Consume less than 2000 kWh/yr (a small 10x13 foot solar panel would generate that amount of energy for the next 30-40 years)</a:t>
            </a:r>
          </a:p>
          <a:p>
            <a:endParaRPr lang="en-US" sz="2800" dirty="0" smtClean="0"/>
          </a:p>
          <a:p>
            <a:r>
              <a:rPr lang="en-US" sz="2800" dirty="0" smtClean="0"/>
              <a:t>And drastically reduce our dollar cost</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EVs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t>We do this by replacing the two large ICE cars with:</a:t>
            </a:r>
          </a:p>
          <a:p>
            <a:pPr>
              <a:buNone/>
            </a:pPr>
            <a:endParaRPr lang="en-US" sz="2800" dirty="0" smtClean="0"/>
          </a:p>
          <a:p>
            <a:r>
              <a:rPr lang="en-US" sz="2800" dirty="0" smtClean="0"/>
              <a:t>One large electric car</a:t>
            </a:r>
          </a:p>
          <a:p>
            <a:r>
              <a:rPr lang="en-US" sz="2800" dirty="0" smtClean="0"/>
              <a:t>One</a:t>
            </a:r>
            <a:r>
              <a:rPr lang="en-US" sz="2800" dirty="0" smtClean="0"/>
              <a:t> </a:t>
            </a:r>
            <a:r>
              <a:rPr lang="en-US" sz="2800" dirty="0" smtClean="0"/>
              <a:t>folding electric bicycle</a:t>
            </a:r>
          </a:p>
          <a:p>
            <a:r>
              <a:rPr lang="en-US" sz="2800" dirty="0" smtClean="0"/>
              <a:t>One very </a:t>
            </a:r>
            <a:r>
              <a:rPr lang="en-US" sz="2800" dirty="0" err="1" smtClean="0"/>
              <a:t>very</a:t>
            </a:r>
            <a:r>
              <a:rPr lang="en-US" sz="2800" dirty="0" smtClean="0"/>
              <a:t> small one person EV</a:t>
            </a:r>
          </a:p>
          <a:p>
            <a:r>
              <a:rPr lang="en-US" sz="2800" dirty="0" smtClean="0"/>
              <a:t>One  very small two person EV</a:t>
            </a:r>
          </a:p>
          <a:p>
            <a:endParaRPr lang="en-US" sz="2800" dirty="0" smtClean="0"/>
          </a:p>
          <a:p>
            <a:pPr>
              <a:buNone/>
            </a:pPr>
            <a:r>
              <a:rPr lang="en-US" sz="2800" smtClean="0"/>
              <a:t>    </a:t>
            </a:r>
            <a:r>
              <a:rPr lang="en-US" sz="2800" smtClean="0"/>
              <a:t>T</a:t>
            </a:r>
            <a:r>
              <a:rPr lang="en-US" sz="2800" smtClean="0"/>
              <a:t>he </a:t>
            </a:r>
            <a:r>
              <a:rPr lang="en-US" sz="2800" dirty="0" smtClean="0"/>
              <a:t>key to small EVs  is not to start with the idea of a car and shrink it down, but to start with a bicycle and build it up</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EVs</a:t>
            </a:r>
            <a:endParaRPr lang="en-US" dirty="0"/>
          </a:p>
        </p:txBody>
      </p:sp>
      <p:sp>
        <p:nvSpPr>
          <p:cNvPr id="3" name="Content Placeholder 2"/>
          <p:cNvSpPr>
            <a:spLocks noGrp="1"/>
          </p:cNvSpPr>
          <p:nvPr>
            <p:ph idx="1"/>
          </p:nvPr>
        </p:nvSpPr>
        <p:spPr>
          <a:xfrm>
            <a:off x="381000" y="1295400"/>
            <a:ext cx="8229600" cy="4525963"/>
          </a:xfrm>
        </p:spPr>
        <p:txBody>
          <a:bodyPr>
            <a:normAutofit/>
          </a:bodyPr>
          <a:lstStyle/>
          <a:p>
            <a:pPr>
              <a:buNone/>
            </a:pPr>
            <a:r>
              <a:rPr lang="en-US" sz="2800" dirty="0" smtClean="0"/>
              <a:t>    Below is part of a </a:t>
            </a:r>
            <a:r>
              <a:rPr lang="en-US" sz="2800" dirty="0" smtClean="0">
                <a:hlinkClick r:id="rId2"/>
              </a:rPr>
              <a:t>web</a:t>
            </a:r>
            <a:r>
              <a:rPr lang="en-US" sz="2800" dirty="0" smtClean="0"/>
              <a:t> page that calculates energy for bikes and </a:t>
            </a:r>
            <a:r>
              <a:rPr lang="en-US" sz="2800" dirty="0" err="1" smtClean="0"/>
              <a:t>Velomobiles</a:t>
            </a:r>
            <a:r>
              <a:rPr lang="en-US" sz="2800" dirty="0" smtClean="0"/>
              <a:t>:</a:t>
            </a:r>
          </a:p>
          <a:p>
            <a:pPr>
              <a:buNone/>
            </a:pPr>
            <a:endParaRPr lang="en-US" sz="2800" dirty="0"/>
          </a:p>
        </p:txBody>
      </p:sp>
      <p:pic>
        <p:nvPicPr>
          <p:cNvPr id="5" name="Picture 4"/>
          <p:cNvPicPr/>
          <p:nvPr/>
        </p:nvPicPr>
        <p:blipFill>
          <a:blip r:embed="rId3" cstate="print"/>
          <a:srcRect l="17148" t="22637" r="17788" b="3980"/>
          <a:stretch>
            <a:fillRect/>
          </a:stretch>
        </p:blipFill>
        <p:spPr bwMode="auto">
          <a:xfrm>
            <a:off x="1295400" y="2438400"/>
            <a:ext cx="6477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EVs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800" dirty="0" smtClean="0"/>
              <a:t>If I insert values for my e-bike for:</a:t>
            </a:r>
          </a:p>
          <a:p>
            <a:pPr>
              <a:buNone/>
            </a:pPr>
            <a:endParaRPr lang="en-US" sz="2800" dirty="0" smtClean="0"/>
          </a:p>
          <a:p>
            <a:r>
              <a:rPr lang="en-US" sz="2800" dirty="0" smtClean="0"/>
              <a:t>A 16 mile round trip at 18 MPH from Lake Forest Park to the UW and back over very hilly terrain (I avoid the flat B-G trail)</a:t>
            </a:r>
          </a:p>
          <a:p>
            <a:endParaRPr lang="en-US" sz="2800" dirty="0" smtClean="0"/>
          </a:p>
          <a:p>
            <a:r>
              <a:rPr lang="en-US" sz="2800" dirty="0" smtClean="0"/>
              <a:t>And adjust the results by about 40% to represent realistic conditions</a:t>
            </a:r>
          </a:p>
          <a:p>
            <a:endParaRPr lang="en-US" sz="2800" dirty="0" smtClean="0"/>
          </a:p>
          <a:p>
            <a:r>
              <a:rPr lang="en-US" sz="2800" dirty="0" smtClean="0"/>
              <a:t>I get a close match with my real world results (about 45 miles/kWh)</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Small EVs</a:t>
            </a:r>
            <a:endParaRPr lang="en-US" dirty="0"/>
          </a:p>
        </p:txBody>
      </p:sp>
      <p:sp>
        <p:nvSpPr>
          <p:cNvPr id="3" name="Content Placeholder 2"/>
          <p:cNvSpPr>
            <a:spLocks noGrp="1"/>
          </p:cNvSpPr>
          <p:nvPr>
            <p:ph idx="1"/>
          </p:nvPr>
        </p:nvSpPr>
        <p:spPr>
          <a:xfrm>
            <a:off x="304800" y="914400"/>
            <a:ext cx="8229600" cy="5486400"/>
          </a:xfrm>
        </p:spPr>
        <p:txBody>
          <a:bodyPr>
            <a:normAutofit fontScale="92500" lnSpcReduction="10000"/>
          </a:bodyPr>
          <a:lstStyle/>
          <a:p>
            <a:r>
              <a:rPr lang="en-US" sz="3000" dirty="0" smtClean="0"/>
              <a:t>The smallest EV we envision is an electric bicycle.  These are now available, either as conversion kits that you can add to almost any bicycle, or as fully assembled e-bikes.</a:t>
            </a:r>
          </a:p>
          <a:p>
            <a:endParaRPr lang="en-US" sz="3000" dirty="0" smtClean="0"/>
          </a:p>
          <a:p>
            <a:r>
              <a:rPr lang="en-US" sz="3000" dirty="0" smtClean="0"/>
              <a:t>Cost: from $1000 to $3000</a:t>
            </a:r>
          </a:p>
          <a:p>
            <a:endParaRPr lang="en-US" sz="3000" dirty="0" smtClean="0"/>
          </a:p>
          <a:p>
            <a:r>
              <a:rPr lang="en-US" sz="3000" dirty="0" smtClean="0"/>
              <a:t>Efficiency: 45 miles/kWh</a:t>
            </a:r>
          </a:p>
          <a:p>
            <a:endParaRPr lang="en-US" sz="3000" dirty="0" smtClean="0"/>
          </a:p>
          <a:p>
            <a:r>
              <a:rPr lang="en-US" sz="3000" dirty="0" smtClean="0"/>
              <a:t>Usage: these would be fair weather vehicles that might be used for 10% of the distance or 2000 miles/yr, or 45 kWh/yr.</a:t>
            </a:r>
          </a:p>
          <a:p>
            <a:endParaRPr lang="en-US" sz="2800" dirty="0" smtClean="0"/>
          </a:p>
          <a:p>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Small EV s</a:t>
            </a:r>
            <a:endParaRPr lang="en-US" dirty="0"/>
          </a:p>
        </p:txBody>
      </p:sp>
      <p:sp>
        <p:nvSpPr>
          <p:cNvPr id="3" name="Content Placeholder 2"/>
          <p:cNvSpPr>
            <a:spLocks noGrp="1"/>
          </p:cNvSpPr>
          <p:nvPr>
            <p:ph idx="1"/>
          </p:nvPr>
        </p:nvSpPr>
        <p:spPr>
          <a:xfrm>
            <a:off x="381000" y="914400"/>
            <a:ext cx="8229600" cy="5562600"/>
          </a:xfrm>
        </p:spPr>
        <p:txBody>
          <a:bodyPr>
            <a:normAutofit/>
          </a:bodyPr>
          <a:lstStyle/>
          <a:p>
            <a:pPr>
              <a:buNone/>
            </a:pPr>
            <a:r>
              <a:rPr lang="en-US" sz="2800" dirty="0" smtClean="0"/>
              <a:t>    An all weather vehicle I propose is something like the </a:t>
            </a:r>
            <a:r>
              <a:rPr lang="en-US" sz="2800" dirty="0" smtClean="0">
                <a:hlinkClick r:id="rId2"/>
              </a:rPr>
              <a:t>Quest</a:t>
            </a:r>
            <a:r>
              <a:rPr lang="en-US" sz="2800" dirty="0" smtClean="0"/>
              <a:t> </a:t>
            </a:r>
            <a:r>
              <a:rPr lang="en-US" sz="2800" dirty="0" err="1" smtClean="0"/>
              <a:t>Velomobile</a:t>
            </a:r>
            <a:r>
              <a:rPr lang="en-US" sz="2800" dirty="0" smtClean="0"/>
              <a:t>: a fully enclosed recumbent </a:t>
            </a:r>
            <a:r>
              <a:rPr lang="en-US" sz="2800" dirty="0" err="1" smtClean="0"/>
              <a:t>trike</a:t>
            </a:r>
            <a:r>
              <a:rPr lang="en-US" sz="2800" dirty="0" smtClean="0"/>
              <a:t> with headlights, tail lights, and turn indicators, that weighs about 70 lbs.  If we add a 1 HP (2 HP peak) electric motor and 14 lbs of Li-Ion batteries we get a 100 lb weather  proof vehicle that can climb steep hills, travel 20 MPH and with a range of 50-60 miles </a:t>
            </a:r>
          </a:p>
          <a:p>
            <a:pPr>
              <a:buNone/>
            </a:pPr>
            <a:endParaRPr lang="en-US" sz="2800" dirty="0"/>
          </a:p>
        </p:txBody>
      </p:sp>
      <p:pic>
        <p:nvPicPr>
          <p:cNvPr id="4" name="Picture 3"/>
          <p:cNvPicPr/>
          <p:nvPr/>
        </p:nvPicPr>
        <p:blipFill>
          <a:blip r:embed="rId3" cstate="print"/>
          <a:srcRect l="22917" t="30348" r="22436" b="6219"/>
          <a:stretch>
            <a:fillRect/>
          </a:stretch>
        </p:blipFill>
        <p:spPr bwMode="auto">
          <a:xfrm>
            <a:off x="2667000" y="4038600"/>
            <a:ext cx="3248025"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Small EV s</a:t>
            </a:r>
            <a:endParaRPr lang="en-US" dirty="0"/>
          </a:p>
        </p:txBody>
      </p:sp>
      <p:sp>
        <p:nvSpPr>
          <p:cNvPr id="3" name="Content Placeholder 2"/>
          <p:cNvSpPr>
            <a:spLocks noGrp="1"/>
          </p:cNvSpPr>
          <p:nvPr>
            <p:ph idx="1"/>
          </p:nvPr>
        </p:nvSpPr>
        <p:spPr>
          <a:xfrm>
            <a:off x="304800" y="838200"/>
            <a:ext cx="8229600" cy="6019800"/>
          </a:xfrm>
        </p:spPr>
        <p:txBody>
          <a:bodyPr>
            <a:noAutofit/>
          </a:bodyPr>
          <a:lstStyle/>
          <a:p>
            <a:pPr>
              <a:buNone/>
            </a:pPr>
            <a:r>
              <a:rPr lang="en-US" sz="2800" dirty="0" smtClean="0"/>
              <a:t>    If we insert those values into the web page and adjust the results by 40% we get a vehicle that gets about 77 miles/kWh (note: the most efficient mass transport, light rail, is estimated to get less than 12 miles/kWh/person)</a:t>
            </a:r>
          </a:p>
          <a:p>
            <a:pPr>
              <a:buNone/>
            </a:pPr>
            <a:endParaRPr lang="en-US" sz="2800" dirty="0" smtClean="0"/>
          </a:p>
          <a:p>
            <a:r>
              <a:rPr lang="en-US" sz="2800" dirty="0" smtClean="0"/>
              <a:t>I assume that a weatherproof vehicle for one person plus a large bag of groceries that travels 20 MPH and a range of 50+ miles will handle 20% of most automobile needs.</a:t>
            </a:r>
          </a:p>
          <a:p>
            <a:endParaRPr lang="en-US" sz="2800" dirty="0" smtClean="0"/>
          </a:p>
          <a:p>
            <a:r>
              <a:rPr lang="en-US" sz="2800" dirty="0" smtClean="0"/>
              <a:t>20% of 20,000 miles is 4,000 miles, and at 77 mile/kWh it consumes only 52 kWh/year.</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EVs</a:t>
            </a:r>
            <a:endParaRPr lang="en-US" dirty="0"/>
          </a:p>
        </p:txBody>
      </p:sp>
      <p:sp>
        <p:nvSpPr>
          <p:cNvPr id="3" name="Content Placeholder 2"/>
          <p:cNvSpPr>
            <a:spLocks noGrp="1"/>
          </p:cNvSpPr>
          <p:nvPr>
            <p:ph idx="1"/>
          </p:nvPr>
        </p:nvSpPr>
        <p:spPr/>
        <p:txBody>
          <a:bodyPr>
            <a:normAutofit/>
          </a:bodyPr>
          <a:lstStyle/>
          <a:p>
            <a:pPr>
              <a:buNone/>
            </a:pPr>
            <a:r>
              <a:rPr lang="en-US" sz="2800" dirty="0" smtClean="0"/>
              <a:t>    Here is an actual example of an electric </a:t>
            </a:r>
            <a:r>
              <a:rPr lang="en-US" sz="2800" dirty="0" err="1" smtClean="0"/>
              <a:t>velomobile</a:t>
            </a:r>
            <a:r>
              <a:rPr lang="en-US" sz="2800" dirty="0" smtClean="0"/>
              <a:t> that is currently offered for sale at $4000.  It has a 1 HP motor, weighs 100 lbs, and has a 60 watt solar panel for trickle charging, and appears to average 55 mile/kWh, and is called an </a:t>
            </a:r>
            <a:r>
              <a:rPr lang="en-US" sz="2800" dirty="0" smtClean="0">
                <a:hlinkClick r:id="rId2"/>
              </a:rPr>
              <a:t>Elf</a:t>
            </a:r>
            <a:endParaRPr lang="en-US" sz="2800" dirty="0" smtClean="0"/>
          </a:p>
          <a:p>
            <a:endParaRPr lang="en-US" sz="2800" dirty="0"/>
          </a:p>
        </p:txBody>
      </p:sp>
      <p:pic>
        <p:nvPicPr>
          <p:cNvPr id="4" name="Picture 3"/>
          <p:cNvPicPr/>
          <p:nvPr/>
        </p:nvPicPr>
        <p:blipFill>
          <a:blip r:embed="rId3" cstate="print"/>
          <a:srcRect l="12498" t="29048" r="44080" b="17143"/>
          <a:stretch>
            <a:fillRect/>
          </a:stretch>
        </p:blipFill>
        <p:spPr bwMode="auto">
          <a:xfrm>
            <a:off x="3124200" y="3810000"/>
            <a:ext cx="3200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Small EV s</a:t>
            </a:r>
            <a:endParaRPr lang="en-US" dirty="0"/>
          </a:p>
        </p:txBody>
      </p:sp>
      <p:sp>
        <p:nvSpPr>
          <p:cNvPr id="3" name="Content Placeholder 2"/>
          <p:cNvSpPr>
            <a:spLocks noGrp="1"/>
          </p:cNvSpPr>
          <p:nvPr>
            <p:ph idx="1"/>
          </p:nvPr>
        </p:nvSpPr>
        <p:spPr>
          <a:xfrm>
            <a:off x="457200" y="990600"/>
            <a:ext cx="8229600" cy="5562600"/>
          </a:xfrm>
        </p:spPr>
        <p:txBody>
          <a:bodyPr>
            <a:normAutofit/>
          </a:bodyPr>
          <a:lstStyle/>
          <a:p>
            <a:pPr>
              <a:buNone/>
            </a:pPr>
            <a:r>
              <a:rPr lang="en-US" sz="2800" dirty="0" smtClean="0"/>
              <a:t>    Similarly, a 2-person </a:t>
            </a:r>
            <a:r>
              <a:rPr lang="en-US" sz="2800" dirty="0" err="1" smtClean="0"/>
              <a:t>velomobile</a:t>
            </a:r>
            <a:r>
              <a:rPr lang="en-US" sz="2800" dirty="0" smtClean="0"/>
              <a:t> with a 3 HP (6 peak HP)  motor and about </a:t>
            </a:r>
            <a:r>
              <a:rPr lang="en-US" sz="2800" dirty="0" smtClean="0"/>
              <a:t>42 </a:t>
            </a:r>
            <a:r>
              <a:rPr lang="en-US" sz="2800" dirty="0" smtClean="0"/>
              <a:t>lbs </a:t>
            </a:r>
            <a:r>
              <a:rPr lang="en-US" sz="2800" dirty="0" smtClean="0"/>
              <a:t>of Li-Ion batteries, that can carry two people plus 70 lbs of cargo at 30 MPH and a range of </a:t>
            </a:r>
            <a:r>
              <a:rPr lang="en-US" sz="2800" dirty="0" smtClean="0"/>
              <a:t>50 </a:t>
            </a:r>
            <a:r>
              <a:rPr lang="en-US" sz="2800" dirty="0" smtClean="0"/>
              <a:t>miles would weigh about 300 lbs.</a:t>
            </a:r>
          </a:p>
          <a:p>
            <a:pPr>
              <a:buNone/>
            </a:pPr>
            <a:endParaRPr lang="en-US" sz="2800" dirty="0" smtClean="0"/>
          </a:p>
          <a:p>
            <a:r>
              <a:rPr lang="en-US" sz="2800" dirty="0" smtClean="0"/>
              <a:t>Inserting those values and adjusting the results by 40% yields about 20 miles/kWh</a:t>
            </a:r>
          </a:p>
          <a:p>
            <a:endParaRPr lang="en-US" sz="2800" dirty="0" smtClean="0"/>
          </a:p>
          <a:p>
            <a:r>
              <a:rPr lang="en-US" sz="2800" dirty="0" smtClean="0"/>
              <a:t>If such a vehicle handles 45% of our 20,000 miles of travel, or 9000 miles, it consumes about 450 kWh/yr</a:t>
            </a:r>
          </a:p>
          <a:p>
            <a:pPr>
              <a:buNone/>
            </a:pP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Near Future of Electric Cars</a:t>
            </a:r>
            <a:endParaRPr lang="en-US" dirty="0"/>
          </a:p>
        </p:txBody>
      </p:sp>
      <p:sp>
        <p:nvSpPr>
          <p:cNvPr id="3" name="Content Placeholder 2"/>
          <p:cNvSpPr>
            <a:spLocks noGrp="1"/>
          </p:cNvSpPr>
          <p:nvPr>
            <p:ph idx="1"/>
          </p:nvPr>
        </p:nvSpPr>
        <p:spPr/>
        <p:txBody>
          <a:bodyPr>
            <a:normAutofit/>
          </a:bodyPr>
          <a:lstStyle/>
          <a:p>
            <a:r>
              <a:rPr lang="en-US" sz="2800" dirty="0" smtClean="0"/>
              <a:t>In 3-4 years we will likely see the first </a:t>
            </a:r>
            <a:r>
              <a:rPr lang="en-US" sz="2800" b="1" dirty="0" smtClean="0"/>
              <a:t>affordable</a:t>
            </a:r>
            <a:r>
              <a:rPr lang="en-US" sz="2800" dirty="0" smtClean="0"/>
              <a:t> electric cars built from the </a:t>
            </a:r>
            <a:r>
              <a:rPr lang="en-US" sz="2800" b="1" dirty="0" smtClean="0"/>
              <a:t>ground up </a:t>
            </a:r>
            <a:r>
              <a:rPr lang="en-US" sz="2800" dirty="0" smtClean="0"/>
              <a:t>as EVs</a:t>
            </a:r>
          </a:p>
          <a:p>
            <a:endParaRPr lang="en-US" sz="2800" dirty="0" smtClean="0"/>
          </a:p>
          <a:p>
            <a:r>
              <a:rPr lang="en-US" sz="2800" dirty="0" smtClean="0"/>
              <a:t>They will feature a new internal architecture that makes available </a:t>
            </a:r>
            <a:r>
              <a:rPr lang="en-US" sz="2800" b="1" dirty="0" smtClean="0"/>
              <a:t>ALL</a:t>
            </a:r>
            <a:r>
              <a:rPr lang="en-US" sz="2800" dirty="0" smtClean="0"/>
              <a:t> of the advantages of EVs</a:t>
            </a:r>
          </a:p>
          <a:p>
            <a:endParaRPr lang="en-US" sz="2800" dirty="0" smtClean="0"/>
          </a:p>
          <a:p>
            <a:r>
              <a:rPr lang="en-US" sz="2800" dirty="0" smtClean="0"/>
              <a:t>The new architecture, combined with moderately larger batteries, should provide a range of at least 130 miles at freeway speeds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EV s</a:t>
            </a:r>
            <a:endParaRPr lang="en-US" dirty="0"/>
          </a:p>
        </p:txBody>
      </p:sp>
      <p:sp>
        <p:nvSpPr>
          <p:cNvPr id="3" name="Content Placeholder 2"/>
          <p:cNvSpPr>
            <a:spLocks noGrp="1"/>
          </p:cNvSpPr>
          <p:nvPr>
            <p:ph idx="1"/>
          </p:nvPr>
        </p:nvSpPr>
        <p:spPr/>
        <p:txBody>
          <a:bodyPr>
            <a:normAutofit lnSpcReduction="10000"/>
          </a:bodyPr>
          <a:lstStyle/>
          <a:p>
            <a:pPr>
              <a:buNone/>
            </a:pPr>
            <a:r>
              <a:rPr lang="en-US" sz="2800" dirty="0" smtClean="0"/>
              <a:t>    A smaller, less powerful, and less luxurious version of the cheapest Tesla S (but still a fast and powerful full function 5 person car with the full 160 mile range)  should get about 3.5 miles/kWh.</a:t>
            </a:r>
          </a:p>
          <a:p>
            <a:pPr>
              <a:buNone/>
            </a:pPr>
            <a:endParaRPr lang="en-US" sz="2800" dirty="0" smtClean="0"/>
          </a:p>
          <a:p>
            <a:r>
              <a:rPr lang="en-US" sz="2800" dirty="0" smtClean="0"/>
              <a:t>For the remaining 25%, or 5000 miles, this translates to 1428 kWh/year.</a:t>
            </a:r>
          </a:p>
          <a:p>
            <a:endParaRPr lang="en-US" sz="2800" dirty="0" smtClean="0"/>
          </a:p>
          <a:p>
            <a:r>
              <a:rPr lang="en-US" sz="2800" dirty="0" smtClean="0"/>
              <a:t>So the total energy used is 1428 + 450 + 45 + 52 = 1975 kWh/year</a:t>
            </a:r>
          </a:p>
          <a:p>
            <a:endParaRPr lang="en-US" sz="2800" dirty="0" smtClean="0"/>
          </a:p>
          <a:p>
            <a:pPr>
              <a:buNone/>
            </a:pP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Conclusion</a:t>
            </a:r>
            <a:endParaRPr lang="en-US" dirty="0"/>
          </a:p>
        </p:txBody>
      </p:sp>
      <p:sp>
        <p:nvSpPr>
          <p:cNvPr id="3" name="Content Placeholder 2"/>
          <p:cNvSpPr>
            <a:spLocks noGrp="1"/>
          </p:cNvSpPr>
          <p:nvPr>
            <p:ph idx="1"/>
          </p:nvPr>
        </p:nvSpPr>
        <p:spPr>
          <a:xfrm>
            <a:off x="304800" y="914400"/>
            <a:ext cx="8229600" cy="5638800"/>
          </a:xfrm>
        </p:spPr>
        <p:txBody>
          <a:bodyPr>
            <a:normAutofit/>
          </a:bodyPr>
          <a:lstStyle/>
          <a:p>
            <a:pPr>
              <a:buNone/>
            </a:pPr>
            <a:r>
              <a:rPr lang="en-US" sz="2800" dirty="0" smtClean="0"/>
              <a:t>     Small EVs  offer the possibility of retaining the mobility  we are used to, while radically reducing nearly all of the major problems of our current forms  of transportation: pollution, noise, congestion, cost, energy independence, national security, and global warming. </a:t>
            </a:r>
          </a:p>
          <a:p>
            <a:pPr>
              <a:buNone/>
            </a:pPr>
            <a:endParaRPr lang="en-US" sz="2800" dirty="0" smtClean="0"/>
          </a:p>
          <a:p>
            <a:pPr>
              <a:buNone/>
            </a:pPr>
            <a:r>
              <a:rPr lang="en-US" sz="2800" dirty="0" smtClean="0"/>
              <a:t>    Note that Pike research estimates a market of over 400 million ultra light EV s over the next 4 years, just over half of which are e-bikes, which considerably exceeds the entire automotive market.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Near Future (continued)</a:t>
            </a:r>
            <a:endParaRPr lang="en-US" dirty="0"/>
          </a:p>
        </p:txBody>
      </p:sp>
      <p:sp>
        <p:nvSpPr>
          <p:cNvPr id="3" name="Content Placeholder 2"/>
          <p:cNvSpPr>
            <a:spLocks noGrp="1"/>
          </p:cNvSpPr>
          <p:nvPr>
            <p:ph idx="1"/>
          </p:nvPr>
        </p:nvSpPr>
        <p:spPr/>
        <p:txBody>
          <a:bodyPr>
            <a:normAutofit/>
          </a:bodyPr>
          <a:lstStyle/>
          <a:p>
            <a:r>
              <a:rPr lang="en-US" sz="2800" dirty="0" smtClean="0"/>
              <a:t>That range, plus more high speed charging stations, will make EVs almost as suitable for long trips as gas cars</a:t>
            </a:r>
          </a:p>
          <a:p>
            <a:pPr>
              <a:buNone/>
            </a:pPr>
            <a:endParaRPr lang="en-US" sz="2800" dirty="0" smtClean="0"/>
          </a:p>
          <a:p>
            <a:r>
              <a:rPr lang="en-US" sz="2800" dirty="0" smtClean="0"/>
              <a:t>That should insure a very rapid adoption of EVs because the remaining moderate advantage of gas engine vehicles (long trips), will be more than offset by the dozen or more significant advantages of EVs with the new architecture.</a:t>
            </a:r>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Can’t Rely on Big Cars Alone</a:t>
            </a:r>
            <a:endParaRPr lang="en-US" dirty="0"/>
          </a:p>
        </p:txBody>
      </p:sp>
      <p:sp>
        <p:nvSpPr>
          <p:cNvPr id="3" name="Content Placeholder 2"/>
          <p:cNvSpPr>
            <a:spLocks noGrp="1"/>
          </p:cNvSpPr>
          <p:nvPr>
            <p:ph idx="1"/>
          </p:nvPr>
        </p:nvSpPr>
        <p:spPr/>
        <p:txBody>
          <a:bodyPr>
            <a:normAutofit/>
          </a:bodyPr>
          <a:lstStyle/>
          <a:p>
            <a:r>
              <a:rPr lang="en-US" sz="2800" smtClean="0"/>
              <a:t>However, we </a:t>
            </a:r>
            <a:r>
              <a:rPr lang="en-US" sz="2800" dirty="0" smtClean="0"/>
              <a:t>can’t solve our transportation problems just by replacing 3000 lb-200 HP gas cars with 3000 lb-200 HP EVs </a:t>
            </a:r>
          </a:p>
          <a:p>
            <a:pPr>
              <a:buNone/>
            </a:pPr>
            <a:endParaRPr lang="en-US" sz="2800" dirty="0" smtClean="0"/>
          </a:p>
          <a:p>
            <a:r>
              <a:rPr lang="en-US" sz="2800" dirty="0" smtClean="0"/>
              <a:t>Such large vehicles are not scalable to the rest of the world, or eventually even in this country</a:t>
            </a:r>
          </a:p>
          <a:p>
            <a:endParaRPr lang="en-US" sz="2800" dirty="0" smtClean="0"/>
          </a:p>
          <a:p>
            <a:r>
              <a:rPr lang="en-US" sz="2800" dirty="0" smtClean="0"/>
              <a:t>However, there are two factors that can address these problems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a:t>
            </a:r>
            <a:r>
              <a:rPr lang="en-US" dirty="0" smtClean="0">
                <a:hlinkClick r:id="rId2"/>
              </a:rPr>
              <a:t>How Far </a:t>
            </a:r>
            <a:r>
              <a:rPr lang="en-US" dirty="0" smtClean="0"/>
              <a:t>We Actually Drive</a:t>
            </a:r>
            <a:endParaRPr lang="en-US" dirty="0"/>
          </a:p>
        </p:txBody>
      </p:sp>
      <p:pic>
        <p:nvPicPr>
          <p:cNvPr id="4" name="Content Placeholder 3"/>
          <p:cNvPicPr>
            <a:picLocks noGrp="1"/>
          </p:cNvPicPr>
          <p:nvPr>
            <p:ph idx="1"/>
          </p:nvPr>
        </p:nvPicPr>
        <p:blipFill>
          <a:blip r:embed="rId3" cstate="print"/>
          <a:srcRect l="3365" t="17662" r="2244" b="7214"/>
          <a:stretch>
            <a:fillRect/>
          </a:stretch>
        </p:blipFill>
        <p:spPr bwMode="auto">
          <a:xfrm>
            <a:off x="457200" y="1755172"/>
            <a:ext cx="8229600" cy="4216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We Drive</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Obviously, we don’t need 3000 lb-200 HP vehicles for the </a:t>
            </a:r>
            <a:r>
              <a:rPr lang="en-US" sz="2800" b="1" dirty="0" smtClean="0"/>
              <a:t>great majority </a:t>
            </a:r>
            <a:r>
              <a:rPr lang="en-US" sz="2800" dirty="0" smtClean="0"/>
              <a:t>of our trips</a:t>
            </a:r>
          </a:p>
          <a:p>
            <a:endParaRPr lang="en-US" sz="2800" dirty="0" smtClean="0"/>
          </a:p>
          <a:p>
            <a:r>
              <a:rPr lang="en-US" sz="2800" dirty="0" smtClean="0"/>
              <a:t>We should be using much smaller vehicles for most of our trips</a:t>
            </a:r>
          </a:p>
          <a:p>
            <a:endParaRPr lang="en-US" sz="2800" dirty="0" smtClean="0"/>
          </a:p>
          <a:p>
            <a:r>
              <a:rPr lang="en-US" sz="2800" dirty="0" smtClean="0"/>
              <a:t>But people do not like tiny cars, largely because when you downsize an ICE car, the smaller you make it, the uglier, nosier, dirtier, rougher, more cramped, less comfortable, and less efficient it becomes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Small EVs</a:t>
            </a:r>
            <a:endParaRPr lang="en-US" dirty="0"/>
          </a:p>
        </p:txBody>
      </p:sp>
      <p:sp>
        <p:nvSpPr>
          <p:cNvPr id="3" name="Content Placeholder 2"/>
          <p:cNvSpPr>
            <a:spLocks noGrp="1"/>
          </p:cNvSpPr>
          <p:nvPr>
            <p:ph idx="1"/>
          </p:nvPr>
        </p:nvSpPr>
        <p:spPr>
          <a:xfrm>
            <a:off x="304800" y="1066800"/>
            <a:ext cx="8229600" cy="6096000"/>
          </a:xfrm>
        </p:spPr>
        <p:txBody>
          <a:bodyPr>
            <a:normAutofit/>
          </a:bodyPr>
          <a:lstStyle/>
          <a:p>
            <a:pPr>
              <a:buNone/>
            </a:pPr>
            <a:r>
              <a:rPr lang="en-US" sz="2800" dirty="0" smtClean="0"/>
              <a:t>    Consider the Peel P50: the world’s smallest production car.   It is a 130 lb one person car that is </a:t>
            </a:r>
            <a:r>
              <a:rPr lang="en-US" sz="2800" b="1" dirty="0" smtClean="0"/>
              <a:t>23</a:t>
            </a:r>
            <a:r>
              <a:rPr lang="en-US" sz="2800" dirty="0" smtClean="0"/>
              <a:t> times smaller than a Toyota </a:t>
            </a:r>
            <a:r>
              <a:rPr lang="en-US" sz="2800" dirty="0" err="1" smtClean="0"/>
              <a:t>Prius</a:t>
            </a:r>
            <a:r>
              <a:rPr lang="en-US" sz="2800" dirty="0" smtClean="0"/>
              <a:t>, but at </a:t>
            </a:r>
            <a:r>
              <a:rPr lang="en-US" sz="2800" b="1" dirty="0" smtClean="0"/>
              <a:t>83 MPG </a:t>
            </a:r>
            <a:r>
              <a:rPr lang="en-US" sz="2800" dirty="0" smtClean="0"/>
              <a:t>is less than twice as efficient! </a:t>
            </a:r>
          </a:p>
          <a:p>
            <a:endParaRPr lang="en-US" sz="2800" dirty="0" smtClean="0"/>
          </a:p>
          <a:p>
            <a:pPr>
              <a:buNone/>
            </a:pPr>
            <a:endParaRPr lang="en-US" sz="2800" dirty="0"/>
          </a:p>
        </p:txBody>
      </p:sp>
      <p:pic>
        <p:nvPicPr>
          <p:cNvPr id="6" name="Picture 5" descr="C:\Users\larry\Downloads\p50_6.jpg"/>
          <p:cNvPicPr/>
          <p:nvPr/>
        </p:nvPicPr>
        <p:blipFill>
          <a:blip r:embed="rId2" cstate="print"/>
          <a:srcRect/>
          <a:stretch>
            <a:fillRect/>
          </a:stretch>
        </p:blipFill>
        <p:spPr bwMode="auto">
          <a:xfrm>
            <a:off x="2819400" y="3124200"/>
            <a:ext cx="3276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92162"/>
          </a:xfrm>
        </p:spPr>
        <p:txBody>
          <a:bodyPr/>
          <a:lstStyle/>
          <a:p>
            <a:r>
              <a:rPr lang="en-US" dirty="0" smtClean="0"/>
              <a:t>Small EVs</a:t>
            </a:r>
            <a:endParaRPr lang="en-US" dirty="0"/>
          </a:p>
        </p:txBody>
      </p:sp>
      <p:sp>
        <p:nvSpPr>
          <p:cNvPr id="3" name="Content Placeholder 2"/>
          <p:cNvSpPr>
            <a:spLocks noGrp="1"/>
          </p:cNvSpPr>
          <p:nvPr>
            <p:ph idx="1"/>
          </p:nvPr>
        </p:nvSpPr>
        <p:spPr>
          <a:xfrm>
            <a:off x="381000" y="1143000"/>
            <a:ext cx="8229600" cy="4525963"/>
          </a:xfrm>
        </p:spPr>
        <p:txBody>
          <a:bodyPr>
            <a:normAutofit/>
          </a:bodyPr>
          <a:lstStyle/>
          <a:p>
            <a:pPr>
              <a:buNone/>
            </a:pPr>
            <a:r>
              <a:rPr lang="en-US" sz="2800" dirty="0" smtClean="0"/>
              <a:t>    But here is where EVs really shine: they downsize beautifully.  They are always silent, clean, smooth, and efficient.  Plus EVs  can employ a far more efficient architecture, as in the Tesla S: </a:t>
            </a:r>
          </a:p>
        </p:txBody>
      </p:sp>
      <p:pic>
        <p:nvPicPr>
          <p:cNvPr id="4" name="Picture 3"/>
          <p:cNvPicPr/>
          <p:nvPr/>
        </p:nvPicPr>
        <p:blipFill>
          <a:blip r:embed="rId2" cstate="print"/>
          <a:srcRect l="12020" t="30099" r="12980" b="24627"/>
          <a:stretch>
            <a:fillRect/>
          </a:stretch>
        </p:blipFill>
        <p:spPr bwMode="auto">
          <a:xfrm>
            <a:off x="1219200" y="3048000"/>
            <a:ext cx="6019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EVs</a:t>
            </a:r>
            <a:endParaRPr lang="en-US" dirty="0"/>
          </a:p>
        </p:txBody>
      </p:sp>
      <p:sp>
        <p:nvSpPr>
          <p:cNvPr id="3" name="Content Placeholder 2"/>
          <p:cNvSpPr>
            <a:spLocks noGrp="1"/>
          </p:cNvSpPr>
          <p:nvPr>
            <p:ph idx="1"/>
          </p:nvPr>
        </p:nvSpPr>
        <p:spPr>
          <a:xfrm>
            <a:off x="381000" y="1524000"/>
            <a:ext cx="8229600" cy="5334000"/>
          </a:xfrm>
        </p:spPr>
        <p:txBody>
          <a:bodyPr>
            <a:normAutofit/>
          </a:bodyPr>
          <a:lstStyle/>
          <a:p>
            <a:pPr>
              <a:buNone/>
            </a:pPr>
            <a:r>
              <a:rPr lang="en-US" sz="2800" dirty="0" smtClean="0"/>
              <a:t>    And the motors for limited performance EVs can be placed inside the wheels, and so the entire drive train takes up almost no space.</a:t>
            </a:r>
          </a:p>
          <a:p>
            <a:pPr>
              <a:buNone/>
            </a:pPr>
            <a:endParaRPr lang="en-US" sz="2800" dirty="0" smtClean="0"/>
          </a:p>
          <a:p>
            <a:pPr>
              <a:buNone/>
            </a:pPr>
            <a:r>
              <a:rPr lang="en-US" sz="2800" dirty="0" smtClean="0"/>
              <a:t>    So small EVs eliminate the great majority of objections to really small vehicles.</a:t>
            </a:r>
          </a:p>
          <a:p>
            <a:pPr>
              <a:buNone/>
            </a:pPr>
            <a:endParaRPr lang="en-US" sz="2800" dirty="0" smtClean="0"/>
          </a:p>
          <a:p>
            <a:pPr>
              <a:buNone/>
            </a:pPr>
            <a:r>
              <a:rPr lang="en-US" sz="2800" dirty="0" smtClean="0"/>
              <a:t>.</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1286</Words>
  <Application>Microsoft Office PowerPoint</Application>
  <PresentationFormat>On-screen Show (4:3)</PresentationFormat>
  <Paragraphs>102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Role and Advantages of Small EVs</vt:lpstr>
      <vt:lpstr>The Near Future of Electric Cars</vt:lpstr>
      <vt:lpstr>The Near Future (continued)</vt:lpstr>
      <vt:lpstr>We Can’t Rely on Big Cars Alone</vt:lpstr>
      <vt:lpstr>This is How Far We Actually Drive</vt:lpstr>
      <vt:lpstr>How Far We Drive</vt:lpstr>
      <vt:lpstr>Small EVs</vt:lpstr>
      <vt:lpstr>Small EVs</vt:lpstr>
      <vt:lpstr>Small EVs</vt:lpstr>
      <vt:lpstr>Today’s Cars Use Lots of Energy</vt:lpstr>
      <vt:lpstr>But We Can Do a Lot Better</vt:lpstr>
      <vt:lpstr>Small EVs</vt:lpstr>
      <vt:lpstr>Small EVs</vt:lpstr>
      <vt:lpstr>Small EVs</vt:lpstr>
      <vt:lpstr>Small EVs</vt:lpstr>
      <vt:lpstr>Small EV s</vt:lpstr>
      <vt:lpstr>Small EV s</vt:lpstr>
      <vt:lpstr>Small EVs</vt:lpstr>
      <vt:lpstr>Small EV s</vt:lpstr>
      <vt:lpstr>Small EV 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xxx</dc:title>
  <dc:creator>larry</dc:creator>
  <cp:lastModifiedBy>larry</cp:lastModifiedBy>
  <cp:revision>99</cp:revision>
  <dcterms:created xsi:type="dcterms:W3CDTF">2013-01-05T19:45:53Z</dcterms:created>
  <dcterms:modified xsi:type="dcterms:W3CDTF">2013-01-26T20:31:31Z</dcterms:modified>
</cp:coreProperties>
</file>