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4" r:id="rId4"/>
    <p:sldId id="256" r:id="rId5"/>
    <p:sldId id="258" r:id="rId6"/>
    <p:sldId id="262" r:id="rId7"/>
    <p:sldId id="265"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varScale="1">
        <p:scale>
          <a:sx n="66" d="100"/>
          <a:sy n="66" d="100"/>
        </p:scale>
        <p:origin x="60" y="2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D789B1-90D8-4AF7-A570-33A5F46E8A2E}"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32643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789B1-90D8-4AF7-A570-33A5F46E8A2E}"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138989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789B1-90D8-4AF7-A570-33A5F46E8A2E}"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122703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789B1-90D8-4AF7-A570-33A5F46E8A2E}"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166158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789B1-90D8-4AF7-A570-33A5F46E8A2E}" type="datetimeFigureOut">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53153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789B1-90D8-4AF7-A570-33A5F46E8A2E}"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167719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789B1-90D8-4AF7-A570-33A5F46E8A2E}" type="datetimeFigureOut">
              <a:rPr lang="en-US" smtClean="0"/>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316806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789B1-90D8-4AF7-A570-33A5F46E8A2E}" type="datetimeFigureOut">
              <a:rPr lang="en-US" smtClean="0"/>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389460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789B1-90D8-4AF7-A570-33A5F46E8A2E}" type="datetimeFigureOut">
              <a:rPr lang="en-US" smtClean="0"/>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387900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789B1-90D8-4AF7-A570-33A5F46E8A2E}"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372835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789B1-90D8-4AF7-A570-33A5F46E8A2E}" type="datetimeFigureOut">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BED11-54FD-4770-9F33-A10D8ABC3A35}" type="slidenum">
              <a:rPr lang="en-US" smtClean="0"/>
              <a:t>‹#›</a:t>
            </a:fld>
            <a:endParaRPr lang="en-US"/>
          </a:p>
        </p:txBody>
      </p:sp>
    </p:spTree>
    <p:extLst>
      <p:ext uri="{BB962C8B-B14F-4D97-AF65-F5344CB8AC3E}">
        <p14:creationId xmlns:p14="http://schemas.microsoft.com/office/powerpoint/2010/main" val="236861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789B1-90D8-4AF7-A570-33A5F46E8A2E}" type="datetimeFigureOut">
              <a:rPr lang="en-US" smtClean="0"/>
              <a:t>4/10/2015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BED11-54FD-4770-9F33-A10D8ABC3A35}" type="slidenum">
              <a:rPr lang="en-US" smtClean="0"/>
              <a:t>‹#›</a:t>
            </a:fld>
            <a:endParaRPr lang="en-US"/>
          </a:p>
        </p:txBody>
      </p:sp>
    </p:spTree>
    <p:extLst>
      <p:ext uri="{BB962C8B-B14F-4D97-AF65-F5344CB8AC3E}">
        <p14:creationId xmlns:p14="http://schemas.microsoft.com/office/powerpoint/2010/main" val="347534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Growth, Progress, Energy, and the Role of Electric Vehicles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520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Energy American Drivers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average American family owns two cars that are driven a combined 20,000 miles per year</a:t>
            </a:r>
          </a:p>
          <a:p>
            <a:pPr marL="0" indent="0">
              <a:buNone/>
            </a:pPr>
            <a:endParaRPr lang="en-US" dirty="0" smtClean="0"/>
          </a:p>
          <a:p>
            <a:r>
              <a:rPr lang="en-US" dirty="0" smtClean="0"/>
              <a:t>The MPG fleet average for NEW cars is 24.4 MPG</a:t>
            </a:r>
          </a:p>
          <a:p>
            <a:pPr marL="0" indent="0">
              <a:buNone/>
            </a:pPr>
            <a:endParaRPr lang="en-US" dirty="0" smtClean="0"/>
          </a:p>
          <a:p>
            <a:r>
              <a:rPr lang="en-US" dirty="0" smtClean="0"/>
              <a:t>One gallon of the gasoline- ethanol mixture that we currently use converts to 33.7 kWh of energy</a:t>
            </a:r>
          </a:p>
          <a:p>
            <a:pPr marL="0" indent="0">
              <a:buNone/>
            </a:pPr>
            <a:endParaRPr lang="en-US" dirty="0" smtClean="0"/>
          </a:p>
          <a:p>
            <a:r>
              <a:rPr lang="en-US" dirty="0" smtClean="0"/>
              <a:t>Putting these facts together, we find that the average American family consumes more than 27,000 kWh per year in the DIRECT operation of their  automobiles (this does not include the (considerable amount of) energy needed to drill, refine, etc</a:t>
            </a:r>
            <a:r>
              <a:rPr lang="en-US" smtClean="0"/>
              <a:t>.,  </a:t>
            </a:r>
            <a:r>
              <a:rPr lang="en-US" dirty="0" smtClean="0"/>
              <a:t>to provide your car </a:t>
            </a:r>
            <a:r>
              <a:rPr lang="en-US" smtClean="0"/>
              <a:t>with gas)</a:t>
            </a:r>
            <a:endParaRPr lang="en-US" dirty="0"/>
          </a:p>
        </p:txBody>
      </p:sp>
    </p:spTree>
    <p:extLst>
      <p:ext uri="{BB962C8B-B14F-4D97-AF65-F5344CB8AC3E}">
        <p14:creationId xmlns:p14="http://schemas.microsoft.com/office/powerpoint/2010/main" val="11835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26697" t="24031" r="8223" b="16079"/>
          <a:stretch/>
        </p:blipFill>
        <p:spPr bwMode="auto">
          <a:xfrm>
            <a:off x="2030931" y="1876925"/>
            <a:ext cx="8037093" cy="46586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94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descr="http://www.bicycleman.com/recumbents/trikes/images/tadpole-trike-recumbent.jpg"/>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380172"/>
            <a:ext cx="5943600" cy="4097655"/>
          </a:xfrm>
          <a:prstGeom prst="rect">
            <a:avLst/>
          </a:prstGeom>
          <a:noFill/>
          <a:ln>
            <a:noFill/>
          </a:ln>
        </p:spPr>
      </p:pic>
      <p:sp>
        <p:nvSpPr>
          <p:cNvPr id="5" name="TextBox 4"/>
          <p:cNvSpPr txBox="1"/>
          <p:nvPr/>
        </p:nvSpPr>
        <p:spPr>
          <a:xfrm>
            <a:off x="4211702" y="133266"/>
            <a:ext cx="3768596" cy="646331"/>
          </a:xfrm>
          <a:prstGeom prst="rect">
            <a:avLst/>
          </a:prstGeom>
          <a:noFill/>
        </p:spPr>
        <p:txBody>
          <a:bodyPr wrap="none" rtlCol="0">
            <a:spAutoFit/>
          </a:bodyPr>
          <a:lstStyle/>
          <a:p>
            <a:pPr algn="ctr"/>
            <a:r>
              <a:rPr lang="en-US" sz="3600" dirty="0" smtClean="0"/>
              <a:t>Recumbent</a:t>
            </a:r>
            <a:r>
              <a:rPr lang="en-US" dirty="0" smtClean="0"/>
              <a:t> </a:t>
            </a:r>
            <a:r>
              <a:rPr lang="en-US" sz="3600" dirty="0" smtClean="0"/>
              <a:t>Tricycle</a:t>
            </a:r>
            <a:endParaRPr lang="en-US" sz="3600" dirty="0"/>
          </a:p>
        </p:txBody>
      </p:sp>
    </p:spTree>
    <p:extLst>
      <p:ext uri="{BB962C8B-B14F-4D97-AF65-F5344CB8AC3E}">
        <p14:creationId xmlns:p14="http://schemas.microsoft.com/office/powerpoint/2010/main" val="644877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uevelo.com/images/quest_profile_reduced_u5zh_9w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215" y="2079057"/>
            <a:ext cx="8127666" cy="4374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624" y="943275"/>
            <a:ext cx="2296847" cy="646331"/>
          </a:xfrm>
          <a:prstGeom prst="rect">
            <a:avLst/>
          </a:prstGeom>
          <a:noFill/>
        </p:spPr>
        <p:txBody>
          <a:bodyPr wrap="none" rtlCol="0">
            <a:spAutoFit/>
          </a:bodyPr>
          <a:lstStyle/>
          <a:p>
            <a:pPr algn="ctr"/>
            <a:r>
              <a:rPr lang="en-US" sz="3600" dirty="0" err="1" smtClean="0"/>
              <a:t>Velomobile</a:t>
            </a:r>
            <a:endParaRPr lang="en-US" sz="3600" dirty="0"/>
          </a:p>
        </p:txBody>
      </p:sp>
    </p:spTree>
    <p:extLst>
      <p:ext uri="{BB962C8B-B14F-4D97-AF65-F5344CB8AC3E}">
        <p14:creationId xmlns:p14="http://schemas.microsoft.com/office/powerpoint/2010/main" val="1492771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Modifications to Basic </a:t>
            </a:r>
            <a:r>
              <a:rPr lang="en-US" dirty="0" err="1" smtClean="0"/>
              <a:t>Velomobile</a:t>
            </a:r>
            <a:endParaRPr lang="en-US" dirty="0"/>
          </a:p>
        </p:txBody>
      </p:sp>
      <p:sp>
        <p:nvSpPr>
          <p:cNvPr id="3" name="TextBox 2"/>
          <p:cNvSpPr txBox="1"/>
          <p:nvPr/>
        </p:nvSpPr>
        <p:spPr>
          <a:xfrm>
            <a:off x="838200" y="1857676"/>
            <a:ext cx="8768939" cy="3416320"/>
          </a:xfrm>
          <a:prstGeom prst="rect">
            <a:avLst/>
          </a:prstGeom>
          <a:noFill/>
        </p:spPr>
        <p:txBody>
          <a:bodyPr wrap="none" rtlCol="0">
            <a:spAutoFit/>
          </a:bodyPr>
          <a:lstStyle/>
          <a:p>
            <a:pPr marL="285750" indent="-285750">
              <a:buFont typeface="Arial" panose="020B0604020202020204" pitchFamily="34" charset="0"/>
              <a:buChar char="•"/>
            </a:pPr>
            <a:r>
              <a:rPr lang="en-US" dirty="0" smtClean="0"/>
              <a:t>Basic </a:t>
            </a:r>
            <a:r>
              <a:rPr lang="en-US" dirty="0" err="1" smtClean="0"/>
              <a:t>velomobile</a:t>
            </a:r>
            <a:r>
              <a:rPr lang="en-US" dirty="0"/>
              <a:t> </a:t>
            </a:r>
            <a:r>
              <a:rPr lang="en-US" dirty="0" smtClean="0"/>
              <a:t>with headlights, taillights, turn signals, small battery weighs 70 lb.</a:t>
            </a:r>
          </a:p>
          <a:p>
            <a:endParaRPr lang="en-US" dirty="0" smtClean="0"/>
          </a:p>
          <a:p>
            <a:pPr marL="285750" indent="-285750">
              <a:buFont typeface="Arial" panose="020B0604020202020204" pitchFamily="34" charset="0"/>
              <a:buChar char="•"/>
            </a:pPr>
            <a:r>
              <a:rPr lang="en-US" dirty="0" smtClean="0"/>
              <a:t>Strip out all elements of human propulsion</a:t>
            </a:r>
          </a:p>
          <a:p>
            <a:endParaRPr lang="en-US" dirty="0" smtClean="0"/>
          </a:p>
          <a:p>
            <a:pPr marL="285750" indent="-285750">
              <a:buFont typeface="Arial" panose="020B0604020202020204" pitchFamily="34" charset="0"/>
              <a:buChar char="•"/>
            </a:pPr>
            <a:r>
              <a:rPr lang="en-US" dirty="0" smtClean="0"/>
              <a:t>Replace rear wheel with a two kWh geared hub motor which weighs about 11 lb.</a:t>
            </a:r>
          </a:p>
          <a:p>
            <a:endParaRPr lang="en-US" dirty="0" smtClean="0"/>
          </a:p>
          <a:p>
            <a:pPr marL="285750" indent="-285750">
              <a:buFont typeface="Arial" panose="020B0604020202020204" pitchFamily="34" charset="0"/>
              <a:buChar char="•"/>
            </a:pPr>
            <a:r>
              <a:rPr lang="en-US" dirty="0" smtClean="0"/>
              <a:t>Add a one kWh Lithium battery which weighs about 16 lb.</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Add electric resistance heating wires in seat and a small electric blanket for your lap/legs</a:t>
            </a:r>
          </a:p>
          <a:p>
            <a:endParaRPr lang="en-US" dirty="0" smtClean="0"/>
          </a:p>
          <a:p>
            <a:pPr marL="285750" indent="-285750">
              <a:buFont typeface="Arial" panose="020B0604020202020204" pitchFamily="34" charset="0"/>
              <a:buChar char="•"/>
            </a:pPr>
            <a:r>
              <a:rPr lang="en-US" dirty="0" smtClean="0"/>
              <a:t>So, you end up with a weather  proof vehicle that weighs under </a:t>
            </a:r>
            <a:r>
              <a:rPr lang="en-US" smtClean="0"/>
              <a:t>100 lbs.</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6304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Energy Needed for </a:t>
            </a:r>
            <a:r>
              <a:rPr lang="en-US" dirty="0" err="1" smtClean="0"/>
              <a:t>Velomobile</a:t>
            </a:r>
            <a:endParaRPr lang="en-US" dirty="0"/>
          </a:p>
        </p:txBody>
      </p:sp>
      <p:pic>
        <p:nvPicPr>
          <p:cNvPr id="3" name="Picture 2"/>
          <p:cNvPicPr/>
          <p:nvPr/>
        </p:nvPicPr>
        <p:blipFill rotWithShape="1">
          <a:blip r:embed="rId2"/>
          <a:srcRect l="26454" t="19345" r="25355" b="12768"/>
          <a:stretch/>
        </p:blipFill>
        <p:spPr bwMode="auto">
          <a:xfrm>
            <a:off x="3201669" y="1825140"/>
            <a:ext cx="5672823" cy="4960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968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of </a:t>
            </a:r>
            <a:r>
              <a:rPr lang="en-US" dirty="0" err="1" smtClean="0"/>
              <a:t>Velomobiles</a:t>
            </a:r>
            <a:endParaRPr lang="en-US" dirty="0"/>
          </a:p>
        </p:txBody>
      </p:sp>
      <p:sp>
        <p:nvSpPr>
          <p:cNvPr id="3" name="TextBox 2"/>
          <p:cNvSpPr txBox="1"/>
          <p:nvPr/>
        </p:nvSpPr>
        <p:spPr>
          <a:xfrm>
            <a:off x="1116531" y="1973179"/>
            <a:ext cx="8091382" cy="4524315"/>
          </a:xfrm>
          <a:prstGeom prst="rect">
            <a:avLst/>
          </a:prstGeom>
          <a:noFill/>
        </p:spPr>
        <p:txBody>
          <a:bodyPr wrap="none" rtlCol="0">
            <a:spAutoFit/>
          </a:bodyPr>
          <a:lstStyle/>
          <a:p>
            <a:pPr marL="285750" indent="-285750">
              <a:buFont typeface="Arial" panose="020B0604020202020204" pitchFamily="34" charset="0"/>
              <a:buChar char="•"/>
            </a:pPr>
            <a:r>
              <a:rPr lang="en-US" dirty="0" smtClean="0"/>
              <a:t>Type:  </a:t>
            </a:r>
            <a:r>
              <a:rPr lang="en-US" dirty="0" err="1" smtClean="0"/>
              <a:t>velomobile</a:t>
            </a:r>
            <a:endParaRPr lang="en-US" dirty="0" smtClean="0"/>
          </a:p>
          <a:p>
            <a:pPr marL="285750" indent="-285750">
              <a:buFont typeface="Arial" panose="020B0604020202020204" pitchFamily="34" charset="0"/>
              <a:buChar char="•"/>
            </a:pPr>
            <a:r>
              <a:rPr lang="en-US" dirty="0" smtClean="0"/>
              <a:t>Person + cargo weight = 200 lb.</a:t>
            </a:r>
          </a:p>
          <a:p>
            <a:pPr marL="285750" indent="-285750">
              <a:buFont typeface="Arial" panose="020B0604020202020204" pitchFamily="34" charset="0"/>
              <a:buChar char="•"/>
            </a:pPr>
            <a:r>
              <a:rPr lang="en-US" dirty="0" smtClean="0"/>
              <a:t>Vehicle weight = 100 lbs.</a:t>
            </a:r>
          </a:p>
          <a:p>
            <a:pPr marL="285750" indent="-285750">
              <a:buFont typeface="Arial" panose="020B0604020202020204" pitchFamily="34" charset="0"/>
              <a:buChar char="•"/>
            </a:pPr>
            <a:r>
              <a:rPr lang="en-US" dirty="0" smtClean="0"/>
              <a:t>Road slope = 0 degrees</a:t>
            </a:r>
          </a:p>
          <a:p>
            <a:pPr marL="285750" indent="-285750">
              <a:buFont typeface="Arial" panose="020B0604020202020204" pitchFamily="34" charset="0"/>
              <a:buChar char="•"/>
            </a:pPr>
            <a:r>
              <a:rPr lang="en-US" dirty="0" smtClean="0"/>
              <a:t>Tire type = wide robust touring tires</a:t>
            </a:r>
          </a:p>
          <a:p>
            <a:pPr marL="285750" indent="-285750">
              <a:buFont typeface="Arial" panose="020B0604020202020204" pitchFamily="34" charset="0"/>
              <a:buChar char="•"/>
            </a:pPr>
            <a:r>
              <a:rPr lang="en-US" dirty="0" smtClean="0"/>
              <a:t>Speed = 25 mph</a:t>
            </a:r>
          </a:p>
          <a:p>
            <a:pPr marL="285750" indent="-285750">
              <a:buFont typeface="Arial" panose="020B0604020202020204" pitchFamily="34" charset="0"/>
              <a:buChar char="•"/>
            </a:pPr>
            <a:r>
              <a:rPr lang="en-US" dirty="0" smtClean="0"/>
              <a:t>Calculated energy consumption = 205 watts</a:t>
            </a:r>
          </a:p>
          <a:p>
            <a:pPr marL="285750" indent="-285750">
              <a:buFont typeface="Arial" panose="020B0604020202020204" pitchFamily="34" charset="0"/>
              <a:buChar char="•"/>
            </a:pPr>
            <a:r>
              <a:rPr lang="en-US" dirty="0" smtClean="0"/>
              <a:t>Energy consumption for realistic conditions (+  40%) = 287 watts</a:t>
            </a:r>
          </a:p>
          <a:p>
            <a:pPr marL="285750" indent="-285750">
              <a:buFont typeface="Arial" panose="020B0604020202020204" pitchFamily="34" charset="0"/>
              <a:buChar char="•"/>
            </a:pPr>
            <a:r>
              <a:rPr lang="en-US" dirty="0" smtClean="0"/>
              <a:t>Distance traveled using a one kWh battery = 87 miles rounded to 85</a:t>
            </a:r>
          </a:p>
          <a:p>
            <a:pPr marL="285750" indent="-285750">
              <a:buFont typeface="Arial" panose="020B0604020202020204" pitchFamily="34" charset="0"/>
              <a:buChar char="•"/>
            </a:pPr>
            <a:r>
              <a:rPr lang="en-US" dirty="0" smtClean="0"/>
              <a:t>Miles per kWh = 85</a:t>
            </a:r>
          </a:p>
          <a:p>
            <a:pPr marL="285750" indent="-285750">
              <a:buFont typeface="Arial" panose="020B0604020202020204" pitchFamily="34" charset="0"/>
              <a:buChar char="•"/>
            </a:pPr>
            <a:r>
              <a:rPr lang="en-US" dirty="0" smtClean="0"/>
              <a:t>Energy to travel 6000 miles Per year = 70 kWh</a:t>
            </a:r>
          </a:p>
          <a:p>
            <a:endParaRPr lang="en-US" dirty="0" smtClean="0"/>
          </a:p>
          <a:p>
            <a:pPr marL="285750" indent="-285750">
              <a:buFont typeface="Arial" panose="020B0604020202020204" pitchFamily="34" charset="0"/>
              <a:buChar char="•"/>
            </a:pPr>
            <a:r>
              <a:rPr lang="en-US" dirty="0" smtClean="0"/>
              <a:t>Assume 2 person </a:t>
            </a:r>
            <a:r>
              <a:rPr lang="en-US" dirty="0" err="1" smtClean="0"/>
              <a:t>velomobile</a:t>
            </a:r>
            <a:r>
              <a:rPr lang="en-US" dirty="0" smtClean="0"/>
              <a:t> gets 40 miles/kWh, = 250 kWh for 10,000 miles</a:t>
            </a:r>
          </a:p>
          <a:p>
            <a:pPr marL="285750" indent="-285750">
              <a:buFont typeface="Arial" panose="020B0604020202020204" pitchFamily="34" charset="0"/>
              <a:buChar char="•"/>
            </a:pPr>
            <a:r>
              <a:rPr lang="en-US" dirty="0" smtClean="0"/>
              <a:t>Assume about </a:t>
            </a:r>
            <a:r>
              <a:rPr lang="en-US" dirty="0" smtClean="0"/>
              <a:t>3.7 </a:t>
            </a:r>
            <a:r>
              <a:rPr lang="en-US" dirty="0" smtClean="0"/>
              <a:t>miles/kWh for next gen electric car, = </a:t>
            </a:r>
            <a:r>
              <a:rPr lang="en-US" dirty="0" smtClean="0"/>
              <a:t>1080 </a:t>
            </a:r>
            <a:r>
              <a:rPr lang="en-US" dirty="0" smtClean="0"/>
              <a:t>kWh for 4000 miles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165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Recalculate Energy Efficiency Based on Solar PV Energy Source</a:t>
            </a:r>
            <a:endParaRPr lang="en-US" dirty="0"/>
          </a:p>
        </p:txBody>
      </p:sp>
      <p:sp>
        <p:nvSpPr>
          <p:cNvPr id="3" name="TextBox 2"/>
          <p:cNvSpPr txBox="1"/>
          <p:nvPr/>
        </p:nvSpPr>
        <p:spPr>
          <a:xfrm>
            <a:off x="838200" y="2156059"/>
            <a:ext cx="9366475" cy="5078313"/>
          </a:xfrm>
          <a:prstGeom prst="rect">
            <a:avLst/>
          </a:prstGeom>
          <a:noFill/>
        </p:spPr>
        <p:txBody>
          <a:bodyPr wrap="none" rtlCol="0">
            <a:spAutoFit/>
          </a:bodyPr>
          <a:lstStyle/>
          <a:p>
            <a:pPr marL="285750" indent="-285750">
              <a:buFont typeface="Arial" panose="020B0604020202020204" pitchFamily="34" charset="0"/>
              <a:buChar char="•"/>
            </a:pPr>
            <a:r>
              <a:rPr lang="en-US" dirty="0" smtClean="0"/>
              <a:t>We need about </a:t>
            </a:r>
            <a:r>
              <a:rPr lang="en-US" dirty="0" smtClean="0"/>
              <a:t>1400 </a:t>
            </a:r>
            <a:r>
              <a:rPr lang="en-US" dirty="0" smtClean="0"/>
              <a:t>kWh per year to travel 20,000 miles with these three vehicles</a:t>
            </a:r>
          </a:p>
          <a:p>
            <a:endParaRPr lang="en-US" dirty="0" smtClean="0"/>
          </a:p>
          <a:p>
            <a:pPr marL="285750" indent="-285750">
              <a:buFont typeface="Arial" panose="020B0604020202020204" pitchFamily="34" charset="0"/>
              <a:buChar char="•"/>
            </a:pPr>
            <a:r>
              <a:rPr lang="en-US" dirty="0" smtClean="0"/>
              <a:t>In those parts of the US that get an average amount of sunlight (about 30% more than Seattle),</a:t>
            </a:r>
          </a:p>
          <a:p>
            <a:pPr marL="285750" indent="-285750">
              <a:buFont typeface="Arial" panose="020B0604020202020204" pitchFamily="34" charset="0"/>
              <a:buChar char="•"/>
            </a:pPr>
            <a:r>
              <a:rPr lang="en-US" dirty="0" smtClean="0"/>
              <a:t>a </a:t>
            </a:r>
            <a:r>
              <a:rPr lang="en-US" dirty="0" smtClean="0"/>
              <a:t>1.4 </a:t>
            </a:r>
            <a:r>
              <a:rPr lang="en-US" dirty="0" smtClean="0"/>
              <a:t>KW PV array will start out producing over </a:t>
            </a:r>
            <a:r>
              <a:rPr lang="en-US" dirty="0" smtClean="0"/>
              <a:t>1750 </a:t>
            </a:r>
            <a:r>
              <a:rPr lang="en-US" dirty="0" smtClean="0"/>
              <a:t>kWh/year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average degradation rate of a PV array is 0.5%/year,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At that rate, after 50 years, it will produce 78% of its original power, or about </a:t>
            </a:r>
            <a:r>
              <a:rPr lang="en-US" dirty="0" smtClean="0"/>
              <a:t>1360 </a:t>
            </a:r>
            <a:r>
              <a:rPr lang="en-US" dirty="0" smtClean="0"/>
              <a:t>kWh/year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So that </a:t>
            </a:r>
            <a:r>
              <a:rPr lang="en-US" dirty="0" smtClean="0"/>
              <a:t>1.4 </a:t>
            </a:r>
            <a:r>
              <a:rPr lang="en-US" dirty="0" smtClean="0"/>
              <a:t>KW array will drive our three vehicles for about 50 years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takes </a:t>
            </a:r>
            <a:r>
              <a:rPr lang="en-US" smtClean="0"/>
              <a:t>about </a:t>
            </a:r>
            <a:r>
              <a:rPr lang="en-US" smtClean="0"/>
              <a:t>3.7 </a:t>
            </a:r>
            <a:r>
              <a:rPr lang="en-US" dirty="0" smtClean="0"/>
              <a:t>years to recoup the energy needs to build a PV array, or about 6,500 kWh</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That is less than ¼ the energy current automobiles consume in just ONE year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So the real efficiency of these three EVs is really 200 times that of current automobiles</a:t>
            </a:r>
          </a:p>
          <a:p>
            <a:endParaRPr lang="en-US" dirty="0" smtClean="0"/>
          </a:p>
          <a:p>
            <a:r>
              <a:rPr lang="en-US" dirty="0" smtClean="0"/>
              <a:t> </a:t>
            </a:r>
            <a:endParaRPr lang="en-US" dirty="0"/>
          </a:p>
        </p:txBody>
      </p:sp>
    </p:spTree>
    <p:extLst>
      <p:ext uri="{BB962C8B-B14F-4D97-AF65-F5344CB8AC3E}">
        <p14:creationId xmlns:p14="http://schemas.microsoft.com/office/powerpoint/2010/main" val="1095055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478</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Growth, Progress, Energy, and the Role of Electric Vehicles</vt:lpstr>
      <vt:lpstr>How Much Energy American Drivers Use</vt:lpstr>
      <vt:lpstr>PowerPoint Presentation</vt:lpstr>
      <vt:lpstr>PowerPoint Presentation</vt:lpstr>
      <vt:lpstr>PowerPoint Presentation</vt:lpstr>
      <vt:lpstr>Electric Modifications to Basic Velomobile</vt:lpstr>
      <vt:lpstr>Calculate Energy Needed for Velomobile</vt:lpstr>
      <vt:lpstr>Energy Efficiency of Velomobiles</vt:lpstr>
      <vt:lpstr>Recalculate Energy Efficiency Based on Solar PV Energy Source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gales</dc:creator>
  <cp:lastModifiedBy>larry gales</cp:lastModifiedBy>
  <cp:revision>21</cp:revision>
  <dcterms:created xsi:type="dcterms:W3CDTF">2015-03-31T20:43:40Z</dcterms:created>
  <dcterms:modified xsi:type="dcterms:W3CDTF">2015-04-10T23:34:19Z</dcterms:modified>
</cp:coreProperties>
</file>