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6" r:id="rId2"/>
  </p:sldMasterIdLst>
  <p:notesMasterIdLst>
    <p:notesMasterId r:id="rId30"/>
  </p:notesMasterIdLst>
  <p:handoutMasterIdLst>
    <p:handoutMasterId r:id="rId31"/>
  </p:handoutMasterIdLst>
  <p:sldIdLst>
    <p:sldId id="257" r:id="rId3"/>
    <p:sldId id="280" r:id="rId4"/>
    <p:sldId id="284" r:id="rId5"/>
    <p:sldId id="281" r:id="rId6"/>
    <p:sldId id="287" r:id="rId7"/>
    <p:sldId id="288" r:id="rId8"/>
    <p:sldId id="276" r:id="rId9"/>
    <p:sldId id="286" r:id="rId10"/>
    <p:sldId id="289" r:id="rId11"/>
    <p:sldId id="293" r:id="rId12"/>
    <p:sldId id="295" r:id="rId13"/>
    <p:sldId id="308" r:id="rId14"/>
    <p:sldId id="310" r:id="rId15"/>
    <p:sldId id="309" r:id="rId16"/>
    <p:sldId id="306" r:id="rId17"/>
    <p:sldId id="296" r:id="rId18"/>
    <p:sldId id="311" r:id="rId19"/>
    <p:sldId id="312" r:id="rId20"/>
    <p:sldId id="301" r:id="rId21"/>
    <p:sldId id="314" r:id="rId22"/>
    <p:sldId id="315" r:id="rId23"/>
    <p:sldId id="305" r:id="rId24"/>
    <p:sldId id="297" r:id="rId25"/>
    <p:sldId id="270" r:id="rId26"/>
    <p:sldId id="267" r:id="rId27"/>
    <p:sldId id="260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448"/>
    <a:srgbClr val="215E20"/>
    <a:srgbClr val="546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82828" autoAdjust="0"/>
  </p:normalViewPr>
  <p:slideViewPr>
    <p:cSldViewPr>
      <p:cViewPr varScale="1">
        <p:scale>
          <a:sx n="81" d="100"/>
          <a:sy n="81" d="100"/>
        </p:scale>
        <p:origin x="-1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66A93-8F87-A749-B6B7-DB1986B60040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D010-A909-7641-9D70-EE73B5812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3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72C19-B039-4E2D-8196-3103A0309BC1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6AAD9-AFEF-4C96-863E-B4E07C55E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 Talk for 40 minutes, then Q&amp;A, no more than 20 slides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6AAD9-AFEF-4C96-863E-B4E07C55EDD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F5D10D4-5424-2948-B814-D95B38FD5262}" type="slidenum">
              <a:rPr lang="en-US"/>
              <a:pPr/>
              <a:t>2</a:t>
            </a:fld>
            <a:endParaRPr lang="en-US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900" b="1">
              <a:solidFill>
                <a:srgbClr val="3366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 Talk for 40 minutes, then Q&amp;A, no more than 20 slides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6AAD9-AFEF-4C96-863E-B4E07C55ED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volunteer experiences -so that volunteer programs can more effectively engage citizens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organizational capacity and operations -so that formal stewardship programs can optimize achievement of their goals and purposes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6AAD9-AFEF-4C96-863E-B4E07C55ED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volunteer experiences -so that volunteer programs can more effectively engage citizens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organizational capacity and operations -so that formal stewardship programs can optimize achievement of their goals and purposes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6AAD9-AFEF-4C96-863E-B4E07C55ED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(need 100 min to analyze, 200 optimal for an individual group)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6AAD9-AFEF-4C96-863E-B4E07C55EDD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 Talk for 40 minutes, then Q&amp;A, no more than 20 slides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6AAD9-AFEF-4C96-863E-B4E07C55EDD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FOREST~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5"/>
              </a:clrFrom>
              <a:clrTo>
                <a:srgbClr val="FFFE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019800"/>
            <a:ext cx="65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arborday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6130925"/>
            <a:ext cx="3352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SMA_logo_200x200_clean_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096000"/>
            <a:ext cx="604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4648200" y="6019800"/>
            <a:ext cx="1905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7772400" y="6096000"/>
            <a:ext cx="8382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66900"/>
            <a:ext cx="7772400" cy="1736725"/>
          </a:xfrm>
        </p:spPr>
        <p:txBody>
          <a:bodyPr>
            <a:sp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777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513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513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678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Blip>
          <a:blip r:embed="rId14"/>
        </a:buBlip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Blip>
          <a:blip r:embed="rId14"/>
        </a:buBlip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5438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Clr>
          <a:srgbClr val="330066"/>
        </a:buClr>
        <a:buSzPct val="69000"/>
        <a:buFont typeface="Wingdings" charset="2"/>
        <a:buChar char="l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54050" indent="-349250" algn="l" rtl="0" eaLnBrk="0" fontAlgn="base" hangingPunct="0">
        <a:spcBef>
          <a:spcPts val="600"/>
        </a:spcBef>
        <a:spcAft>
          <a:spcPct val="0"/>
        </a:spcAft>
        <a:buClr>
          <a:srgbClr val="669999"/>
        </a:buClr>
        <a:buSzPct val="69000"/>
        <a:buFont typeface="Wingdings" charset="2"/>
        <a:buChar char="l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949325" indent="-295275" algn="l" rtl="0" eaLnBrk="0" fontAlgn="base" hangingPunct="0">
        <a:spcBef>
          <a:spcPts val="600"/>
        </a:spcBef>
        <a:spcAft>
          <a:spcPct val="0"/>
        </a:spcAft>
        <a:buClr>
          <a:srgbClr val="CCCC00"/>
        </a:buClr>
        <a:buSzPct val="69000"/>
        <a:buFont typeface="Wingdings" charset="2"/>
        <a:buChar char="l"/>
        <a:defRPr sz="23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243013" indent="-292100" algn="l" rtl="0" eaLnBrk="0" fontAlgn="base" hangingPunct="0">
        <a:spcBef>
          <a:spcPts val="500"/>
        </a:spcBef>
        <a:spcAft>
          <a:spcPct val="0"/>
        </a:spcAft>
        <a:buClr>
          <a:srgbClr val="330066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560513" indent="-315913" algn="l" rtl="0" eaLnBrk="0" fontAlgn="base" hangingPunct="0">
        <a:spcBef>
          <a:spcPts val="500"/>
        </a:spcBef>
        <a:spcAft>
          <a:spcPct val="0"/>
        </a:spcAft>
        <a:buClr>
          <a:srgbClr val="D8D8EC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017713" indent="-315913" algn="l" rtl="0" fontAlgn="base">
        <a:spcBef>
          <a:spcPts val="500"/>
        </a:spcBef>
        <a:spcAft>
          <a:spcPct val="0"/>
        </a:spcAft>
        <a:buClr>
          <a:srgbClr val="D8D8EC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474913" indent="-315913" algn="l" rtl="0" fontAlgn="base">
        <a:spcBef>
          <a:spcPts val="500"/>
        </a:spcBef>
        <a:spcAft>
          <a:spcPct val="0"/>
        </a:spcAft>
        <a:buClr>
          <a:srgbClr val="D8D8EC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932113" indent="-315913" algn="l" rtl="0" fontAlgn="base">
        <a:spcBef>
          <a:spcPts val="500"/>
        </a:spcBef>
        <a:spcAft>
          <a:spcPct val="0"/>
        </a:spcAft>
        <a:buClr>
          <a:srgbClr val="D8D8EC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389313" indent="-315913" algn="l" rtl="0" fontAlgn="base">
        <a:spcBef>
          <a:spcPts val="500"/>
        </a:spcBef>
        <a:spcAft>
          <a:spcPct val="0"/>
        </a:spcAft>
        <a:buClr>
          <a:srgbClr val="D8D8EC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jpeg"/><Relationship Id="rId15" Type="http://schemas.openxmlformats.org/officeDocument/2006/relationships/image" Target="../media/image20.jpeg"/><Relationship Id="rId16" Type="http://schemas.openxmlformats.org/officeDocument/2006/relationships/image" Target="../media/image21.png"/><Relationship Id="rId17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dirty="0" smtClean="0"/>
              <a:t>Integrated Urban </a:t>
            </a:r>
            <a:br>
              <a:rPr lang="en-US" sz="2400" b="1" dirty="0" smtClean="0"/>
            </a:br>
            <a:r>
              <a:rPr lang="en-US" sz="2400" b="1" dirty="0" smtClean="0"/>
              <a:t>Forest Assessments: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Stewardship Capacity and Operations</a:t>
            </a:r>
          </a:p>
          <a:p>
            <a:pPr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algn="ctr">
              <a:buNone/>
            </a:pPr>
            <a:endParaRPr lang="en-US" sz="105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2428875"/>
            <a:ext cx="8153400" cy="4124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Weston Brinkley, Cascade Land Conservancy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Kathy Wolf, U of WA/</a:t>
            </a:r>
            <a:r>
              <a:rPr lang="en-US" sz="3300" b="1" dirty="0" smtClean="0"/>
              <a:t>Forest Service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Research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Station</a:t>
            </a: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3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Chris LaPointe, EarthCorps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Ara Erickson, Cascade Land Conservancy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Diane Styers, University of Washington/US Forest Service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9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3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200" b="1" dirty="0" smtClean="0"/>
              <a:t>Puget Sound Stewardship Conference </a:t>
            </a:r>
            <a:endParaRPr kumimoji="0" lang="en-US" sz="4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REI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800" b="1" noProof="0" dirty="0" smtClean="0"/>
              <a:t>March 23, 2011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29594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036638"/>
          </a:xfrm>
        </p:spPr>
        <p:txBody>
          <a:bodyPr anchor="t"/>
          <a:lstStyle/>
          <a:p>
            <a:r>
              <a:rPr lang="en-US" sz="3800" dirty="0" smtClean="0"/>
              <a:t>Place &amp; Respondent Sampling</a:t>
            </a:r>
            <a:endParaRPr lang="en-US" sz="38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3352800" y="1447800"/>
            <a:ext cx="579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Population: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All 188 organized volunteer environmental stewardship events on forested Seattle Parks’ lands Oct -Dec 2010.  Estimated 3,000 individuals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Surveyed: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33 events, 155 volunteers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Events at random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People at random within events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Blip>
                <a:blip r:embed="rId2"/>
              </a:buBlip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" name="Content Placeholder 8" descr="Cap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295400"/>
            <a:ext cx="2619375" cy="5295900"/>
          </a:xfrm>
          <a:prstGeom prst="rect">
            <a:avLst/>
          </a:prstGeom>
        </p:spPr>
      </p:pic>
      <p:pic>
        <p:nvPicPr>
          <p:cNvPr id="38" name="Picture 37" descr="Screen shot 2011-03-23 at 2.29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562600"/>
            <a:ext cx="3073400" cy="1028233"/>
          </a:xfrm>
          <a:prstGeom prst="rect">
            <a:avLst/>
          </a:prstGeom>
          <a:solidFill>
            <a:srgbClr val="BDA448"/>
          </a:solidFill>
          <a:ln>
            <a:solidFill>
              <a:srgbClr val="BDA448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581900" cy="2438400"/>
          </a:xfrm>
        </p:spPr>
        <p:txBody>
          <a:bodyPr anchor="t"/>
          <a:lstStyle/>
          <a:p>
            <a:pPr algn="ctr"/>
            <a:r>
              <a:rPr lang="en-US" dirty="0" smtClean="0"/>
              <a:t>Volunteer Stewardship Survey</a:t>
            </a:r>
            <a:br>
              <a:rPr lang="en-US" dirty="0" smtClean="0"/>
            </a:br>
            <a:r>
              <a:rPr lang="en-US" dirty="0" smtClean="0"/>
              <a:t>Summer/Autumn 2010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Analysis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Findings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990600"/>
          </a:xfrm>
        </p:spPr>
        <p:txBody>
          <a:bodyPr anchor="t"/>
          <a:lstStyle/>
          <a:p>
            <a:r>
              <a:rPr lang="en-US" dirty="0" smtClean="0"/>
              <a:t>Volunteer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8737"/>
          </a:xfrm>
        </p:spPr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Age - 38 mean (17 </a:t>
            </a:r>
            <a:r>
              <a:rPr lang="en-US" sz="2600" dirty="0" err="1" smtClean="0"/>
              <a:t>sd</a:t>
            </a:r>
            <a:r>
              <a:rPr lang="en-US" sz="2600" dirty="0" smtClean="0"/>
              <a:t>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Women/Men - 45%/46%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Education - college graduate or more 58% </a:t>
            </a:r>
            <a:br>
              <a:rPr lang="en-US" sz="2600" dirty="0" smtClean="0"/>
            </a:br>
            <a:r>
              <a:rPr lang="en-US" sz="2600" dirty="0" smtClean="0"/>
              <a:t>(Seattle 54%)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Employment - full time 41%, retired 14%, </a:t>
            </a:r>
            <a:br>
              <a:rPr lang="en-US" sz="2600" dirty="0" smtClean="0"/>
            </a:br>
            <a:r>
              <a:rPr lang="en-US" sz="2600" dirty="0" smtClean="0"/>
              <a:t>student 14%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Income - 26% &lt; 30K, 15% 75-125 K, 13% &gt;175K</a:t>
            </a:r>
            <a:br>
              <a:rPr lang="en-US" sz="2600" dirty="0" smtClean="0"/>
            </a:br>
            <a:r>
              <a:rPr lang="en-US" sz="2600" dirty="0" smtClean="0"/>
              <a:t>(2000 Seattle median family income $62K)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Cultural Identity - 78% white </a:t>
            </a:r>
            <a:br>
              <a:rPr lang="en-US" sz="2600" dirty="0" smtClean="0"/>
            </a:br>
            <a:r>
              <a:rPr lang="en-US" sz="2600" dirty="0" smtClean="0"/>
              <a:t>(2000 census 67%)</a:t>
            </a:r>
          </a:p>
          <a:p>
            <a:endParaRPr lang="en-US" sz="2500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29594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5940" name="Rectangle 34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543800" cy="1524000"/>
          </a:xfrm>
        </p:spPr>
        <p:txBody>
          <a:bodyPr anchor="t"/>
          <a:lstStyle/>
          <a:p>
            <a:pPr eaLnBrk="1" hangingPunct="1"/>
            <a:r>
              <a:rPr lang="en-US" sz="3000" dirty="0" smtClean="0"/>
              <a:t>Willing to Contribute?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400" dirty="0" smtClean="0"/>
              <a:t>dependent variables – rating 1-5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1" name="Isosceles Triangle 40"/>
          <p:cNvSpPr/>
          <p:nvPr/>
        </p:nvSpPr>
        <p:spPr bwMode="auto">
          <a:xfrm rot="1235141">
            <a:off x="1516904" y="2106996"/>
            <a:ext cx="1302151" cy="3230179"/>
          </a:xfrm>
          <a:prstGeom prst="triangle">
            <a:avLst>
              <a:gd name="adj" fmla="val 13692"/>
            </a:avLst>
          </a:prstGeom>
          <a:solidFill>
            <a:srgbClr val="BDA448">
              <a:alpha val="43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38" name="Picture 37" descr="Screen shot 2011-03-22 at 10.10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05000"/>
            <a:ext cx="4521200" cy="37592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29594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5940" name="Rectangle 34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543800" cy="1524000"/>
          </a:xfrm>
        </p:spPr>
        <p:txBody>
          <a:bodyPr anchor="t"/>
          <a:lstStyle/>
          <a:p>
            <a:pPr eaLnBrk="1" hangingPunct="1"/>
            <a:r>
              <a:rPr lang="en-US" sz="3000" dirty="0" smtClean="0"/>
              <a:t>Satisfactions of volunteering?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400" dirty="0" smtClean="0"/>
              <a:t>dependent variables – rating 1-7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1" name="Isosceles Triangle 40"/>
          <p:cNvSpPr/>
          <p:nvPr/>
        </p:nvSpPr>
        <p:spPr bwMode="auto">
          <a:xfrm rot="1235141">
            <a:off x="907304" y="2106996"/>
            <a:ext cx="1302151" cy="3230179"/>
          </a:xfrm>
          <a:prstGeom prst="triangle">
            <a:avLst>
              <a:gd name="adj" fmla="val 13692"/>
            </a:avLst>
          </a:prstGeom>
          <a:solidFill>
            <a:srgbClr val="546A48">
              <a:alpha val="2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43" name="Picture 42" descr="Screen shot 2011-03-22 at 9.57.33 P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905000"/>
            <a:ext cx="6527800" cy="36703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066800" y="1524000"/>
            <a:ext cx="6781800" cy="50292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/>
              <a:t>				</a:t>
            </a:r>
            <a:r>
              <a:rPr lang="en-US" sz="2600" dirty="0" smtClean="0">
                <a:solidFill>
                  <a:srgbClr val="215E20"/>
                </a:solidFill>
              </a:rPr>
              <a:t>mean (</a:t>
            </a:r>
            <a:r>
              <a:rPr lang="en-US" sz="2600" dirty="0" err="1" smtClean="0">
                <a:solidFill>
                  <a:srgbClr val="215E20"/>
                </a:solidFill>
              </a:rPr>
              <a:t>sd</a:t>
            </a:r>
            <a:r>
              <a:rPr lang="en-US" sz="2600" dirty="0" smtClean="0">
                <a:solidFill>
                  <a:srgbClr val="215E20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Engaged Learning		5.39 (1.10)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Caring for Others		4.82 (1.65)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Group Dynamics		4.11 (1.68)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Self Reflection		3.77 (1.49)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Social Influence		3.76 (1.5)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Career Opportunity	3.18 (1.66)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Solace			3.11 (1.62)</a:t>
            </a:r>
          </a:p>
          <a:p>
            <a:endParaRPr lang="en-US" dirty="0"/>
          </a:p>
        </p:txBody>
      </p:sp>
      <p:sp>
        <p:nvSpPr>
          <p:cNvPr id="295938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29594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5940" name="Rectangle 3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1524000"/>
          </a:xfrm>
        </p:spPr>
        <p:txBody>
          <a:bodyPr anchor="t"/>
          <a:lstStyle/>
          <a:p>
            <a:pPr eaLnBrk="1" hangingPunct="1"/>
            <a:r>
              <a:rPr lang="en-US" sz="3200" dirty="0" smtClean="0"/>
              <a:t>Why is volunteering important to you? </a:t>
            </a:r>
            <a:r>
              <a:rPr lang="en-US" sz="2400" dirty="0" smtClean="0"/>
              <a:t>dependent variables – rating 1-7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33400" y="1371600"/>
            <a:ext cx="7315200" cy="5080000"/>
            <a:chOff x="381000" y="1524000"/>
            <a:chExt cx="7315200" cy="5080000"/>
          </a:xfrm>
        </p:grpSpPr>
        <p:pic>
          <p:nvPicPr>
            <p:cNvPr id="37" name="Picture 36" descr="Screen shot 2011-03-22 at 1.03.16 P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1524000"/>
              <a:ext cx="5715000" cy="508000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 bwMode="auto">
            <a:xfrm>
              <a:off x="381000" y="1524000"/>
              <a:ext cx="1600200" cy="50292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 bwMode="auto">
            <a:xfrm rot="1235141">
              <a:off x="1059704" y="2106996"/>
              <a:ext cx="1302151" cy="3230179"/>
            </a:xfrm>
            <a:prstGeom prst="triangle">
              <a:avLst>
                <a:gd name="adj" fmla="val 13692"/>
              </a:avLst>
            </a:prstGeom>
            <a:solidFill>
              <a:schemeClr val="accent1">
                <a:alpha val="29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581900" cy="2438400"/>
          </a:xfrm>
        </p:spPr>
        <p:txBody>
          <a:bodyPr anchor="t"/>
          <a:lstStyle/>
          <a:p>
            <a:pPr algn="ctr"/>
            <a:r>
              <a:rPr lang="en-US" dirty="0" smtClean="0"/>
              <a:t>Volunteer Stewardship Survey</a:t>
            </a:r>
            <a:br>
              <a:rPr lang="en-US" dirty="0" smtClean="0"/>
            </a:br>
            <a:r>
              <a:rPr lang="en-US" dirty="0" smtClean="0"/>
              <a:t>Summer/Autumn 2010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findings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990600"/>
          </a:xfrm>
        </p:spPr>
        <p:txBody>
          <a:bodyPr anchor="t"/>
          <a:lstStyle/>
          <a:p>
            <a:r>
              <a:rPr lang="en-US" dirty="0" smtClean="0"/>
              <a:t>Volunteer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8737"/>
          </a:xfrm>
        </p:spPr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Age - 38 mean (17 </a:t>
            </a:r>
            <a:r>
              <a:rPr lang="en-US" sz="2600" dirty="0" err="1" smtClean="0"/>
              <a:t>sd</a:t>
            </a:r>
            <a:r>
              <a:rPr lang="en-US" sz="2600" dirty="0" smtClean="0"/>
              <a:t>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Women/Men - 45%/46%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Education - college graduate or more 58% </a:t>
            </a:r>
            <a:br>
              <a:rPr lang="en-US" sz="2600" dirty="0" smtClean="0"/>
            </a:br>
            <a:r>
              <a:rPr lang="en-US" sz="2600" dirty="0" smtClean="0"/>
              <a:t>(Seattle 54%)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Employment - full time 41%, retired 14%, </a:t>
            </a:r>
            <a:br>
              <a:rPr lang="en-US" sz="2600" dirty="0" smtClean="0"/>
            </a:br>
            <a:r>
              <a:rPr lang="en-US" sz="2600" dirty="0" smtClean="0"/>
              <a:t>student 14%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Income - 26% &lt; 30K, 15% 75K-125 K, 13% &gt;175K</a:t>
            </a:r>
            <a:br>
              <a:rPr lang="en-US" sz="2600" dirty="0" smtClean="0"/>
            </a:br>
            <a:r>
              <a:rPr lang="en-US" sz="2600" dirty="0" smtClean="0"/>
              <a:t>(2000 Seattle median family income $62K)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Cultural Identity - 78% white </a:t>
            </a:r>
            <a:br>
              <a:rPr lang="en-US" sz="2600" dirty="0" smtClean="0"/>
            </a:br>
            <a:r>
              <a:rPr lang="en-US" sz="2600" dirty="0" smtClean="0"/>
              <a:t>(2000 census 67%)</a:t>
            </a:r>
          </a:p>
          <a:p>
            <a:endParaRPr lang="en-US" sz="2500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990600"/>
          </a:xfrm>
        </p:spPr>
        <p:txBody>
          <a:bodyPr anchor="t"/>
          <a:lstStyle/>
          <a:p>
            <a:r>
              <a:rPr lang="en-US" dirty="0" smtClean="0"/>
              <a:t>Stewardship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8737"/>
          </a:xfrm>
        </p:spPr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Event Size - 33 people mean (17 </a:t>
            </a:r>
            <a:r>
              <a:rPr lang="en-US" sz="2600" dirty="0" err="1" smtClean="0"/>
              <a:t>sd</a:t>
            </a:r>
            <a:r>
              <a:rPr lang="en-US" sz="2600" dirty="0" smtClean="0"/>
              <a:t>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Travel Time – 27 min mean (33 </a:t>
            </a:r>
            <a:r>
              <a:rPr lang="en-US" sz="2600" dirty="0" err="1" smtClean="0"/>
              <a:t>sd</a:t>
            </a:r>
            <a:r>
              <a:rPr lang="en-US" sz="2600" dirty="0" smtClean="0"/>
              <a:t>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Event in Neighborhood – yes 43%, no 52%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When did you first volunteer? 92 </a:t>
            </a:r>
            <a:r>
              <a:rPr lang="en-US" sz="2600" dirty="0" err="1" smtClean="0"/>
              <a:t>m</a:t>
            </a:r>
            <a:r>
              <a:rPr lang="en-US" sz="2600" dirty="0" smtClean="0"/>
              <a:t> mean (104 </a:t>
            </a:r>
            <a:r>
              <a:rPr lang="en-US" sz="2600" dirty="0" err="1" smtClean="0"/>
              <a:t>sd</a:t>
            </a:r>
            <a:r>
              <a:rPr lang="en-US" sz="2600" dirty="0" smtClean="0"/>
              <a:t>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600" dirty="0" smtClean="0"/>
              <a:t>Times per year – 2 or less 32%, 10 or more 33%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500" dirty="0" smtClean="0"/>
              <a:t>Participating . . . . </a:t>
            </a:r>
            <a:r>
              <a:rPr lang="en-US" sz="2400" dirty="0" smtClean="0"/>
              <a:t>(more than school, work or civic group)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/>
              <a:t>as individual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/>
              <a:t>part of group of family and friends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/>
              <a:t>participant in a neighborhood event or project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7" name="Picture 36" descr="Screen shot 2011-03-23 at 2.29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534367"/>
            <a:ext cx="2390112" cy="799633"/>
          </a:xfrm>
          <a:prstGeom prst="rect">
            <a:avLst/>
          </a:prstGeom>
          <a:solidFill>
            <a:srgbClr val="BDA448"/>
          </a:solidFill>
          <a:ln>
            <a:solidFill>
              <a:srgbClr val="BDA448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29594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5940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1524000"/>
          </a:xfrm>
        </p:spPr>
        <p:txBody>
          <a:bodyPr anchor="t"/>
          <a:lstStyle/>
          <a:p>
            <a:pPr eaLnBrk="1" hangingPunct="1"/>
            <a:r>
              <a:rPr lang="en-US" sz="3200" dirty="0" smtClean="0"/>
              <a:t>1. Shared Experience </a:t>
            </a:r>
            <a:br>
              <a:rPr lang="en-US" sz="3200" dirty="0" smtClean="0"/>
            </a:br>
            <a:r>
              <a:rPr lang="en-US" sz="2800" dirty="0" smtClean="0"/>
              <a:t>independent variables </a:t>
            </a:r>
            <a:r>
              <a:rPr lang="en-US" sz="2800" dirty="0" err="1" smtClean="0"/>
              <a:t>x</a:t>
            </a:r>
            <a:r>
              <a:rPr lang="en-US" sz="2800" dirty="0" smtClean="0"/>
              <a:t> themes, 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&lt;.05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8" name="Rectangle 39"/>
          <p:cNvSpPr>
            <a:spLocks/>
          </p:cNvSpPr>
          <p:nvPr/>
        </p:nvSpPr>
        <p:spPr bwMode="auto">
          <a:xfrm>
            <a:off x="990600" y="1600200"/>
            <a:ext cx="678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high agreement on importance of learning and caring for others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high satisfaction with the volunteer experience, particularly making a difference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high willingness to contribute effort to vegetation management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few differences based on education or employment</a:t>
            </a:r>
          </a:p>
          <a:p>
            <a:pPr algn="l"/>
            <a:endParaRPr lang="en-US" sz="31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28" name="Picture 28" descr="info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867400"/>
            <a:ext cx="2514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0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8913" y="3154363"/>
            <a:ext cx="7350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2438400"/>
            <a:ext cx="7467600" cy="457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200" i="1" dirty="0" smtClean="0"/>
              <a:t>Partnering for sustainable cities through science, policy, and citizen action</a:t>
            </a:r>
          </a:p>
          <a:p>
            <a:pPr eaLnBrk="1" hangingPunct="1">
              <a:buFont typeface="Wingdings" charset="2"/>
              <a:buNone/>
            </a:pPr>
            <a:r>
              <a:rPr lang="en-US" sz="2200" i="1" dirty="0" smtClean="0"/>
              <a:t>   	       </a:t>
            </a:r>
            <a:r>
              <a:rPr lang="en-US" sz="1600" dirty="0" smtClean="0"/>
              <a:t>USDA Forest Service </a:t>
            </a:r>
            <a:br>
              <a:rPr lang="en-US" sz="1600" dirty="0" smtClean="0"/>
            </a:br>
            <a:r>
              <a:rPr lang="en-US" sz="1600" dirty="0" smtClean="0"/>
              <a:t>          Pacific NW Research Station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3363" y="-644525"/>
            <a:ext cx="7848600" cy="17113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b="0" i="1" dirty="0" smtClean="0">
                <a:solidFill>
                  <a:srgbClr val="336600"/>
                </a:solidFill>
                <a:ea typeface="+mj-ea"/>
                <a:cs typeface="+mj-cs"/>
              </a:rPr>
              <a:t>Green Cities Research Alliance</a:t>
            </a:r>
          </a:p>
        </p:txBody>
      </p:sp>
      <p:sp>
        <p:nvSpPr>
          <p:cNvPr id="273413" name="Line 5"/>
          <p:cNvSpPr>
            <a:spLocks noChangeShapeType="1"/>
          </p:cNvSpPr>
          <p:nvPr/>
        </p:nvSpPr>
        <p:spPr bwMode="auto">
          <a:xfrm>
            <a:off x="990600" y="4572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341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143000"/>
            <a:ext cx="749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5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4075113"/>
            <a:ext cx="111918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6" name="TextBox 8"/>
          <p:cNvSpPr txBox="1">
            <a:spLocks noChangeArrowheads="1"/>
          </p:cNvSpPr>
          <p:nvPr/>
        </p:nvSpPr>
        <p:spPr bwMode="auto">
          <a:xfrm>
            <a:off x="1981200" y="5180013"/>
            <a:ext cx="16002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University of Washington</a:t>
            </a:r>
          </a:p>
        </p:txBody>
      </p:sp>
      <p:pic>
        <p:nvPicPr>
          <p:cNvPr id="273417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995613"/>
            <a:ext cx="819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8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4713" y="29765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9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44196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20" name="TextBox 18"/>
          <p:cNvSpPr txBox="1">
            <a:spLocks noChangeArrowheads="1"/>
          </p:cNvSpPr>
          <p:nvPr/>
        </p:nvSpPr>
        <p:spPr bwMode="auto">
          <a:xfrm>
            <a:off x="393700" y="51816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/>
              <a:t>UW Remote Sensing &amp; Geospatial Lab</a:t>
            </a:r>
          </a:p>
        </p:txBody>
      </p:sp>
      <p:pic>
        <p:nvPicPr>
          <p:cNvPr id="273421" name="Picture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79825" y="4087813"/>
            <a:ext cx="13747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22" name="Picture 2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2725" y="4164013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23" name="TextBox 22"/>
          <p:cNvSpPr txBox="1">
            <a:spLocks noChangeArrowheads="1"/>
          </p:cNvSpPr>
          <p:nvPr/>
        </p:nvSpPr>
        <p:spPr bwMode="auto">
          <a:xfrm>
            <a:off x="5222875" y="5118100"/>
            <a:ext cx="16351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/>
              <a:t>Parks &amp; Recreation Division</a:t>
            </a:r>
          </a:p>
        </p:txBody>
      </p:sp>
      <p:pic>
        <p:nvPicPr>
          <p:cNvPr id="2734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00400" y="5715000"/>
            <a:ext cx="1930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25" name="Picture 2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45438" y="4572000"/>
            <a:ext cx="762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26" name="Line 5"/>
          <p:cNvSpPr>
            <a:spLocks noChangeShapeType="1"/>
          </p:cNvSpPr>
          <p:nvPr/>
        </p:nvSpPr>
        <p:spPr bwMode="auto">
          <a:xfrm>
            <a:off x="990600" y="3983038"/>
            <a:ext cx="74676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3427" name="Picture 27" descr="PNW research station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54750" y="2998788"/>
            <a:ext cx="7905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29" name="Picture 29" descr="EarthCorps_rgb_300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6096000"/>
            <a:ext cx="15351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30" name="TextBox 16"/>
          <p:cNvSpPr txBox="1">
            <a:spLocks noChangeArrowheads="1"/>
          </p:cNvSpPr>
          <p:nvPr/>
        </p:nvSpPr>
        <p:spPr bwMode="auto">
          <a:xfrm>
            <a:off x="7529512" y="6238875"/>
            <a:ext cx="1309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City of Seattle</a:t>
            </a:r>
          </a:p>
        </p:txBody>
      </p:sp>
      <p:pic>
        <p:nvPicPr>
          <p:cNvPr id="273431" name="Picture 30" descr="CityOfSeattle_USEME.t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02550" y="5478463"/>
            <a:ext cx="7620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32" name="Line 5"/>
          <p:cNvSpPr>
            <a:spLocks noChangeShapeType="1"/>
          </p:cNvSpPr>
          <p:nvPr/>
        </p:nvSpPr>
        <p:spPr bwMode="auto">
          <a:xfrm>
            <a:off x="2057400" y="5665788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3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817"/>
          <a:stretch>
            <a:fillRect/>
          </a:stretch>
        </p:blipFill>
        <p:spPr bwMode="auto">
          <a:xfrm>
            <a:off x="7442200" y="76200"/>
            <a:ext cx="7874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29594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5940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1524000"/>
          </a:xfrm>
        </p:spPr>
        <p:txBody>
          <a:bodyPr anchor="t"/>
          <a:lstStyle/>
          <a:p>
            <a:pPr eaLnBrk="1" hangingPunct="1"/>
            <a:r>
              <a:rPr lang="en-US" sz="3200" dirty="0" smtClean="0"/>
              <a:t>2. Organizations are Valued </a:t>
            </a:r>
            <a:br>
              <a:rPr lang="en-US" sz="3200" dirty="0" smtClean="0"/>
            </a:br>
            <a:r>
              <a:rPr lang="en-US" sz="2800" dirty="0" smtClean="0"/>
              <a:t>independent variables </a:t>
            </a:r>
            <a:r>
              <a:rPr lang="en-US" sz="2800" dirty="0" err="1" smtClean="0"/>
              <a:t>x</a:t>
            </a:r>
            <a:r>
              <a:rPr lang="en-US" sz="2800" dirty="0" smtClean="0"/>
              <a:t> themes, 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&lt;.05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8" name="Rectangle 39"/>
          <p:cNvSpPr>
            <a:spLocks/>
          </p:cNvSpPr>
          <p:nvPr/>
        </p:nvSpPr>
        <p:spPr bwMode="auto">
          <a:xfrm>
            <a:off x="990600" y="1600200"/>
            <a:ext cx="678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high satisfaction with organization support for events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high likelihood of continued volunteering (from 6 months to 2 years)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obstacles to future volunteering more likely to be available time and family needs (49%), not satisfaction with event organization (7%)</a:t>
            </a:r>
            <a:endParaRPr lang="en-US" sz="31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37" name="Picture 36" descr="Screen shot 2011-03-23 at 2.29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5562600"/>
            <a:ext cx="3073400" cy="1028233"/>
          </a:xfrm>
          <a:prstGeom prst="rect">
            <a:avLst/>
          </a:prstGeom>
          <a:solidFill>
            <a:srgbClr val="BDA448"/>
          </a:solidFill>
          <a:ln>
            <a:solidFill>
              <a:srgbClr val="BDA448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29594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5940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1524000"/>
          </a:xfrm>
        </p:spPr>
        <p:txBody>
          <a:bodyPr anchor="t"/>
          <a:lstStyle/>
          <a:p>
            <a:pPr eaLnBrk="1" hangingPunct="1"/>
            <a:r>
              <a:rPr lang="en-US" sz="3200" dirty="0" smtClean="0"/>
              <a:t>3. Social Connections </a:t>
            </a:r>
            <a:br>
              <a:rPr lang="en-US" sz="3200" dirty="0" smtClean="0"/>
            </a:br>
            <a:r>
              <a:rPr lang="en-US" sz="2800" dirty="0" smtClean="0"/>
              <a:t>independent variables </a:t>
            </a:r>
            <a:r>
              <a:rPr lang="en-US" sz="2800" dirty="0" err="1" smtClean="0"/>
              <a:t>x</a:t>
            </a:r>
            <a:r>
              <a:rPr lang="en-US" sz="2800" dirty="0" smtClean="0"/>
              <a:t> themes, 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&lt;.05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8" name="Rectangle 39"/>
          <p:cNvSpPr>
            <a:spLocks/>
          </p:cNvSpPr>
          <p:nvPr/>
        </p:nvSpPr>
        <p:spPr bwMode="auto">
          <a:xfrm>
            <a:off x="533400" y="16002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event in neighborhood (43%) or not (55%)</a:t>
            </a:r>
          </a:p>
          <a:p>
            <a:pPr algn="l">
              <a:buFont typeface="Arial"/>
              <a:buChar char="•"/>
            </a:pPr>
            <a:endParaRPr lang="en-US" sz="2800" b="1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in neighborhood, higher interest in: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learning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making a difference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social interaction</a:t>
            </a:r>
          </a:p>
          <a:p>
            <a:pPr lvl="1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higher satisfaction with organization support</a:t>
            </a:r>
          </a:p>
          <a:p>
            <a:endParaRPr lang="en-US" sz="28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more willing to contribute to org/projects</a:t>
            </a:r>
          </a:p>
          <a:p>
            <a:pPr lvl="1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51813" y="152400"/>
            <a:ext cx="792162" cy="1293813"/>
            <a:chOff x="0" y="0"/>
            <a:chExt cx="499" cy="815"/>
          </a:xfrm>
        </p:grpSpPr>
        <p:sp>
          <p:nvSpPr>
            <p:cNvPr id="29594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5940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15200" cy="1676400"/>
          </a:xfrm>
        </p:spPr>
        <p:txBody>
          <a:bodyPr anchor="t"/>
          <a:lstStyle/>
          <a:p>
            <a:pPr eaLnBrk="1" hangingPunct="1"/>
            <a:r>
              <a:rPr lang="en-US" sz="3100" dirty="0" smtClean="0"/>
              <a:t>Stewardship Organization Mission</a:t>
            </a:r>
            <a:br>
              <a:rPr lang="en-US" sz="3100" dirty="0" smtClean="0"/>
            </a:br>
            <a:r>
              <a:rPr lang="en-US" sz="2800" dirty="0" smtClean="0"/>
              <a:t>King/Pierce Counties ~ 600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295945" name="Rectangle 39"/>
          <p:cNvSpPr>
            <a:spLocks/>
          </p:cNvSpPr>
          <p:nvPr/>
        </p:nvSpPr>
        <p:spPr bwMode="auto">
          <a:xfrm>
            <a:off x="609600" y="6096000"/>
            <a:ext cx="58039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3100" b="1" i="1" dirty="0" err="1" smtClean="0">
                <a:solidFill>
                  <a:srgbClr val="330066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Wordle</a:t>
            </a:r>
            <a:r>
              <a:rPr lang="en-US" sz="3100" b="1" dirty="0" smtClean="0">
                <a:solidFill>
                  <a:srgbClr val="330066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tag cloud</a:t>
            </a:r>
            <a:endParaRPr lang="en-US" sz="3100" b="1" dirty="0">
              <a:solidFill>
                <a:srgbClr val="330066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41" name="Picture 40" descr="MissionWord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4478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581900" cy="2438400"/>
          </a:xfrm>
        </p:spPr>
        <p:txBody>
          <a:bodyPr anchor="t"/>
          <a:lstStyle/>
          <a:p>
            <a:pPr algn="ctr"/>
            <a:r>
              <a:rPr lang="en-US" dirty="0" smtClean="0"/>
              <a:t>Volunteer Stewardship Survey</a:t>
            </a:r>
            <a:br>
              <a:rPr lang="en-US" dirty="0" smtClean="0"/>
            </a:br>
            <a:r>
              <a:rPr lang="en-US" dirty="0" smtClean="0"/>
              <a:t>Summer/Autumn 2010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467600" cy="44196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GCRA: multi-project collaboration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research projects including environmental stewardship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Stewardship Mapping to visualize the </a:t>
            </a:r>
            <a:r>
              <a:rPr lang="en-US" i="1" dirty="0" smtClean="0"/>
              <a:t>footprint</a:t>
            </a:r>
            <a:r>
              <a:rPr lang="en-US" dirty="0" smtClean="0"/>
              <a:t> of civic stewardship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 </a:t>
            </a:r>
            <a:endParaRPr lang="en-US" dirty="0"/>
          </a:p>
        </p:txBody>
      </p:sp>
      <p:pic>
        <p:nvPicPr>
          <p:cNvPr id="4" name="Picture 3" descr="kids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81400"/>
            <a:ext cx="3813175" cy="288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4419600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Learned in 2010?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phase in 2011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 add legacy and health variables</a:t>
            </a:r>
            <a:br>
              <a:rPr lang="en-US" sz="2700" dirty="0" smtClean="0"/>
            </a:br>
            <a:r>
              <a:rPr lang="en-US" sz="2700" dirty="0" smtClean="0"/>
              <a:t>expand to King Co study area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450"/>
          <a:stretch>
            <a:fillRect/>
          </a:stretch>
        </p:blipFill>
        <p:spPr bwMode="auto">
          <a:xfrm>
            <a:off x="2438400" y="3200400"/>
            <a:ext cx="4622298" cy="316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467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Collaboration Opportunity</a:t>
            </a:r>
            <a:br>
              <a:rPr lang="en-US" dirty="0" smtClean="0"/>
            </a:br>
            <a:r>
              <a:rPr lang="en-US" dirty="0" smtClean="0"/>
              <a:t>your organization?</a:t>
            </a:r>
            <a:br>
              <a:rPr lang="en-US" dirty="0" smtClean="0"/>
            </a:br>
            <a:r>
              <a:rPr lang="en-US" dirty="0" smtClean="0"/>
              <a:t>Field Data Collection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599"/>
            <a:ext cx="7620000" cy="426720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600" dirty="0" smtClean="0"/>
              <a:t>consistent survey tool is important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600" dirty="0" smtClean="0"/>
              <a:t>brief training for survey administration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600" dirty="0" smtClean="0"/>
              <a:t>sampling within events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600" dirty="0" smtClean="0"/>
              <a:t>consistent data handling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600" dirty="0" smtClean="0"/>
              <a:t>data will enter the common pool for analysis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600" dirty="0" smtClean="0"/>
              <a:t>MOU – let’s talk!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dirty="0" smtClean="0"/>
              <a:t>Integrated Urban </a:t>
            </a:r>
            <a:br>
              <a:rPr lang="en-US" sz="2400" b="1" dirty="0" smtClean="0"/>
            </a:br>
            <a:r>
              <a:rPr lang="en-US" sz="2400" b="1" dirty="0" smtClean="0"/>
              <a:t>Forest Assessments: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Stewardship Capacity and Operations</a:t>
            </a:r>
          </a:p>
          <a:p>
            <a:pPr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algn="ctr">
              <a:buNone/>
            </a:pPr>
            <a:endParaRPr lang="en-US" sz="105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0" y="1447800"/>
            <a:ext cx="25146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9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3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8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500" b="1" dirty="0" smtClean="0"/>
              <a:t>presentation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500" b="1" dirty="0" smtClean="0"/>
              <a:t>available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500" b="1" dirty="0" smtClean="0"/>
              <a:t>on web site</a:t>
            </a:r>
            <a:endParaRPr kumimoji="0" lang="en-US" sz="4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creen shot 2011-03-22 at 12.07.34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4226841" cy="3165475"/>
          </a:xfrm>
          <a:prstGeom prst="rect">
            <a:avLst/>
          </a:prstGeom>
        </p:spPr>
      </p:pic>
      <p:sp>
        <p:nvSpPr>
          <p:cNvPr id="6" name="Circular Arrow 5"/>
          <p:cNvSpPr/>
          <p:nvPr/>
        </p:nvSpPr>
        <p:spPr>
          <a:xfrm rot="2269182" flipH="1">
            <a:off x="4586228" y="2456047"/>
            <a:ext cx="1683474" cy="161727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485406"/>
              <a:gd name="adj5" fmla="val 233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14400" y="5257800"/>
            <a:ext cx="4953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9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3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8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0" b="1" dirty="0" err="1" smtClean="0"/>
              <a:t>www.naturewithin.info</a:t>
            </a:r>
            <a:endParaRPr kumimoji="0" lang="en-US" sz="10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10200" y="3657600"/>
            <a:ext cx="3276600" cy="2438400"/>
          </a:xfrm>
        </p:spPr>
        <p:txBody>
          <a:bodyPr anchor="t"/>
          <a:lstStyle/>
          <a:p>
            <a:pPr algn="ctr"/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Comments?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762000"/>
          </a:xfrm>
        </p:spPr>
        <p:txBody>
          <a:bodyPr/>
          <a:lstStyle/>
          <a:p>
            <a:r>
              <a:rPr lang="en-US" sz="2800" dirty="0" smtClean="0"/>
              <a:t>Integrated Urban Forest Assessments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153400" cy="4343400"/>
          </a:xfrm>
        </p:spPr>
        <p:txBody>
          <a:bodyPr/>
          <a:lstStyle/>
          <a:p>
            <a:pPr lvl="1" eaLnBrk="1" hangingPunct="1">
              <a:spcBef>
                <a:spcPts val="8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2400" dirty="0" smtClean="0"/>
              <a:t>1. Forest Ecosystem Values (</a:t>
            </a:r>
            <a:r>
              <a:rPr lang="en-US" sz="2400" dirty="0" err="1" smtClean="0"/>
              <a:t>i</a:t>
            </a:r>
            <a:r>
              <a:rPr lang="en-US" sz="2400" dirty="0" smtClean="0"/>
              <a:t>-Tree)</a:t>
            </a:r>
          </a:p>
          <a:p>
            <a:pPr lvl="1" eaLnBrk="1" hangingPunct="1">
              <a:spcBef>
                <a:spcPts val="800"/>
              </a:spcBef>
              <a:spcAft>
                <a:spcPts val="600"/>
              </a:spcAft>
              <a:buClr>
                <a:srgbClr val="FFFF00"/>
              </a:buClr>
              <a:buNone/>
            </a:pPr>
            <a:r>
              <a:rPr lang="en-US" sz="2400" dirty="0" smtClean="0"/>
              <a:t>2. Forest Landscape Assessment Tool</a:t>
            </a:r>
          </a:p>
          <a:p>
            <a:pPr lvl="1" eaLnBrk="1" hangingPunct="1"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400" dirty="0" smtClean="0"/>
              <a:t>3. Stewardship Capacity &amp; Operations</a:t>
            </a:r>
          </a:p>
          <a:p>
            <a:pPr lvl="1" eaLnBrk="1" hangingPunct="1"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400" dirty="0" smtClean="0"/>
              <a:t>4. Urban Greening &amp; Public Health</a:t>
            </a:r>
          </a:p>
          <a:p>
            <a:pPr lvl="1" eaLnBrk="1" hangingPunct="1"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400" dirty="0" smtClean="0"/>
              <a:t>5. Geospatial Analysis – UW, RSGAL</a:t>
            </a:r>
          </a:p>
          <a:p>
            <a:pPr lvl="1" eaLnBrk="1" hangingPunct="1"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400" dirty="0" smtClean="0"/>
              <a:t>6. Urban Gathering/Foraging</a:t>
            </a:r>
          </a:p>
          <a:p>
            <a:pPr lvl="1" eaLnBrk="1" hangingPunct="1"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400" dirty="0" smtClean="0"/>
              <a:t>7. Residential Choice on the U/R Gradient</a:t>
            </a:r>
          </a:p>
          <a:p>
            <a:pPr lvl="1" eaLnBrk="1" hangingPunct="1"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400" dirty="0" smtClean="0"/>
              <a:t>8. USFS – FIA, Restoration Economics</a:t>
            </a:r>
          </a:p>
          <a:p>
            <a:endParaRPr lang="en-US" dirty="0"/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44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1"/>
          <p:cNvSpPr>
            <a:spLocks/>
          </p:cNvSpPr>
          <p:nvPr/>
        </p:nvSpPr>
        <p:spPr bwMode="auto">
          <a:xfrm>
            <a:off x="749300" y="457200"/>
            <a:ext cx="7404100" cy="1143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Integrated Urban Forest </a:t>
            </a:r>
            <a:r>
              <a:rPr lang="en-US" sz="36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Assessments</a:t>
            </a:r>
            <a:endParaRPr lang="en-US" sz="18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June 2010 :: Study </a:t>
            </a:r>
            <a:r>
              <a:rPr lang="en-US" sz="2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Plan for Multiple Studies</a:t>
            </a:r>
            <a:endParaRPr lang="en-US" sz="2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7648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dirty="0" smtClean="0"/>
              <a:t>Integrated Urban </a:t>
            </a:r>
            <a:br>
              <a:rPr lang="en-US" sz="2400" b="1" dirty="0" smtClean="0"/>
            </a:br>
            <a:r>
              <a:rPr lang="en-US" sz="2400" b="1" dirty="0" smtClean="0"/>
              <a:t>Forest Assessments: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Stewardship Capacity and Operations</a:t>
            </a:r>
          </a:p>
          <a:p>
            <a:pPr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algn="ctr">
              <a:buNone/>
            </a:pPr>
            <a:endParaRPr lang="en-US" sz="105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26670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5E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Purposes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215E20"/>
                </a:solidFill>
              </a:rPr>
              <a:t>Methods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215E20"/>
                </a:solidFill>
              </a:rPr>
              <a:t>Data Analysis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215E20"/>
                </a:solidFill>
              </a:rPr>
              <a:t>Findings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215E20"/>
                </a:solidFill>
              </a:rPr>
              <a:t>‘the take-</a:t>
            </a:r>
            <a:r>
              <a:rPr lang="en-US" sz="2400" b="1" dirty="0" err="1" smtClean="0">
                <a:solidFill>
                  <a:srgbClr val="215E20"/>
                </a:solidFill>
              </a:rPr>
              <a:t>aways</a:t>
            </a:r>
            <a:r>
              <a:rPr lang="en-US" sz="2400" b="1" dirty="0" smtClean="0">
                <a:solidFill>
                  <a:srgbClr val="215E20"/>
                </a:solidFill>
              </a:rPr>
              <a:t>’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215E20"/>
                </a:solidFill>
              </a:rPr>
              <a:t>Collaboration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215E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11" b="1" dirty="0" smtClean="0">
                <a:latin typeface="+mn-lt"/>
              </a:rPr>
              <a:t>Project Pur</a:t>
            </a:r>
            <a:r>
              <a:rPr lang="en-US" sz="3111" dirty="0" smtClean="0">
                <a:latin typeface="+mn-lt"/>
              </a:rPr>
              <a:t>poses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Civic Environmental Stewardship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077200" cy="304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>
                <a:latin typeface="+mj-lt"/>
              </a:rPr>
              <a:t>Goals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Better understand the volunteer experience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Better understand organizational operations, relationships, and capacity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Reveal public benefits of the </a:t>
            </a:r>
            <a:r>
              <a:rPr lang="en-US" sz="2400" b="1" i="1" dirty="0">
                <a:solidFill>
                  <a:srgbClr val="215E20"/>
                </a:solidFill>
                <a:latin typeface="+mj-lt"/>
              </a:rPr>
              <a:t>stewardship</a:t>
            </a:r>
            <a:r>
              <a:rPr lang="en-US" sz="2400" b="1" i="1" dirty="0" smtClean="0">
                <a:solidFill>
                  <a:srgbClr val="215E20"/>
                </a:solidFill>
                <a:latin typeface="+mj-lt"/>
              </a:rPr>
              <a:t> footprint</a:t>
            </a:r>
            <a:r>
              <a:rPr lang="en-US" sz="2400" dirty="0" smtClean="0">
                <a:latin typeface="+mj-lt"/>
              </a:rPr>
              <a:t> - ecological</a:t>
            </a:r>
            <a:r>
              <a:rPr lang="en-US" sz="2400" dirty="0">
                <a:latin typeface="+mj-lt"/>
              </a:rPr>
              <a:t>, social, and</a:t>
            </a:r>
            <a:r>
              <a:rPr lang="en-US" sz="2400" dirty="0" smtClean="0">
                <a:latin typeface="+mj-lt"/>
              </a:rPr>
              <a:t> economic</a:t>
            </a:r>
            <a:endParaRPr lang="en-US" sz="2400" dirty="0">
              <a:latin typeface="+mj-lt"/>
            </a:endParaRPr>
          </a:p>
        </p:txBody>
      </p:sp>
      <p:sp>
        <p:nvSpPr>
          <p:cNvPr id="6" name="Trapezoid 5"/>
          <p:cNvSpPr/>
          <p:nvPr/>
        </p:nvSpPr>
        <p:spPr>
          <a:xfrm flipV="1">
            <a:off x="2644392" y="5274859"/>
            <a:ext cx="3917989" cy="504575"/>
          </a:xfrm>
          <a:prstGeom prst="trapezoid">
            <a:avLst>
              <a:gd name="adj" fmla="val 84892"/>
            </a:avLst>
          </a:prstGeom>
          <a:solidFill>
            <a:schemeClr val="accent1">
              <a:alpha val="6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stA="65000" endPos="59000" dist="38100" dir="5400000" sy="-100000" algn="bl" rotWithShape="0"/>
            <a:softEdge rad="101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357663" y="4800600"/>
            <a:ext cx="4576537" cy="1260792"/>
          </a:xfrm>
          <a:custGeom>
            <a:avLst/>
            <a:gdLst>
              <a:gd name="connsiteX0" fmla="*/ 6 w 5286396"/>
              <a:gd name="connsiteY0" fmla="*/ 1272993 h 3332748"/>
              <a:gd name="connsiteX1" fmla="*/ 2643198 w 5286396"/>
              <a:gd name="connsiteY1" fmla="*/ 0 h 3332748"/>
              <a:gd name="connsiteX2" fmla="*/ 5286390 w 5286396"/>
              <a:gd name="connsiteY2" fmla="*/ 1272993 h 3332748"/>
              <a:gd name="connsiteX3" fmla="*/ 4276781 w 5286396"/>
              <a:gd name="connsiteY3" fmla="*/ 3332740 h 3332748"/>
              <a:gd name="connsiteX4" fmla="*/ 1009615 w 5286396"/>
              <a:gd name="connsiteY4" fmla="*/ 3332740 h 3332748"/>
              <a:gd name="connsiteX5" fmla="*/ 6 w 5286396"/>
              <a:gd name="connsiteY5" fmla="*/ 1272993 h 333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6396" h="3332748">
                <a:moveTo>
                  <a:pt x="6" y="1272993"/>
                </a:moveTo>
                <a:lnTo>
                  <a:pt x="2643198" y="0"/>
                </a:lnTo>
                <a:lnTo>
                  <a:pt x="5286390" y="1272993"/>
                </a:lnTo>
                <a:lnTo>
                  <a:pt x="4276781" y="3332740"/>
                </a:lnTo>
                <a:lnTo>
                  <a:pt x="1009615" y="3332740"/>
                </a:lnTo>
                <a:lnTo>
                  <a:pt x="6" y="127299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alpha val="62000"/>
                </a:schemeClr>
              </a:gs>
              <a:gs pos="99000">
                <a:srgbClr val="FFFFFF">
                  <a:alpha val="55000"/>
                </a:srgbClr>
              </a:gs>
            </a:gsLst>
            <a:lin ang="16200000" scaled="0"/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98964" y="5538172"/>
            <a:ext cx="4130013" cy="1588"/>
          </a:xfrm>
          <a:prstGeom prst="line">
            <a:avLst/>
          </a:prstGeom>
          <a:ln w="38100" cap="sq" cmpd="sng" algn="ctr">
            <a:solidFill>
              <a:schemeClr val="accent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8964" y="5327250"/>
            <a:ext cx="4139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600" dirty="0" smtClean="0"/>
              <a:t>action interface</a:t>
            </a:r>
            <a:endParaRPr lang="en-US" sz="14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866964" y="5011937"/>
            <a:ext cx="1342836" cy="70788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2">
                <a:lumMod val="50000"/>
                <a:alpha val="43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Individual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Participant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8607" y="5000651"/>
            <a:ext cx="2030799" cy="70788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2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Host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Organization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3645" y="5586402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event-based sampling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resourcesi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3429000"/>
            <a:ext cx="4888523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11" b="1" dirty="0" smtClean="0">
                <a:latin typeface="+mn-lt"/>
              </a:rPr>
              <a:t>Project Pur</a:t>
            </a:r>
            <a:r>
              <a:rPr lang="en-US" sz="3111" dirty="0" smtClean="0">
                <a:latin typeface="+mn-lt"/>
              </a:rPr>
              <a:t>poses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Civic Environmental Stewardship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8077200" cy="304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>
                <a:latin typeface="+mj-lt"/>
              </a:rPr>
              <a:t>Products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Evidence-based recommendations for the stewardship community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Volunteer Engagement Best Practices</a:t>
            </a:r>
            <a:endParaRPr lang="en-US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334000" y="3505200"/>
            <a:ext cx="3581400" cy="2895600"/>
          </a:xfrm>
        </p:spPr>
        <p:txBody>
          <a:bodyPr rtlCol="0">
            <a:noAutofit/>
          </a:bodyPr>
          <a:lstStyle/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Social network analysis of organizations</a:t>
            </a:r>
            <a:br>
              <a:rPr lang="en-US" sz="2400" dirty="0" smtClean="0"/>
            </a:br>
            <a:r>
              <a:rPr lang="en-US" sz="1800" dirty="0" smtClean="0"/>
              <a:t>(~700 in metro Seattle)</a:t>
            </a:r>
          </a:p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Stewardship </a:t>
            </a:r>
            <a:br>
              <a:rPr lang="en-US" sz="2400" dirty="0" smtClean="0"/>
            </a:br>
            <a:r>
              <a:rPr lang="en-US" sz="2400" dirty="0" smtClean="0"/>
              <a:t>footprint map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659639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Cascade Land Conservancy – USFS Pacific NW Research Station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581900" cy="2438400"/>
          </a:xfrm>
        </p:spPr>
        <p:txBody>
          <a:bodyPr anchor="t"/>
          <a:lstStyle/>
          <a:p>
            <a:pPr algn="ctr"/>
            <a:r>
              <a:rPr lang="en-US" dirty="0" smtClean="0"/>
              <a:t>Volunteer Stewardship Survey</a:t>
            </a:r>
            <a:br>
              <a:rPr lang="en-US" dirty="0" smtClean="0"/>
            </a:br>
            <a:r>
              <a:rPr lang="en-US" dirty="0" smtClean="0"/>
              <a:t>Summer/Autumn 2010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Methods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648200" y="30480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rgbClr val="330066"/>
              </a:buClr>
              <a:buSzPct val="69000"/>
              <a:buFont typeface="Wingdings" charset="2"/>
              <a:buChar char="l"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Motivations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rgbClr val="330066"/>
              </a:buClr>
              <a:buSzPct val="69000"/>
              <a:buFont typeface="Wingdings" charset="2"/>
              <a:buChar char="l"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Skills and Contributions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rgbClr val="330066"/>
              </a:buClr>
              <a:buSzPct val="69000"/>
              <a:buFont typeface="Wingdings" charset="2"/>
              <a:buChar char="l"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Satisfactions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rgbClr val="330066"/>
              </a:buClr>
              <a:buSzPct val="69000"/>
              <a:buFont typeface="Wingdings" charset="2"/>
              <a:buChar char="l"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Personal Health &amp; </a:t>
            </a:r>
            <a:b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</a:b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Well-Being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330066"/>
              </a:buClr>
              <a:buSzPct val="69000"/>
              <a:buFont typeface="Wingdings" charset="2"/>
              <a:buChar char="l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4267200" cy="3505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900" dirty="0" smtClean="0"/>
              <a:t>Event Characteristics </a:t>
            </a:r>
          </a:p>
          <a:p>
            <a:pPr>
              <a:spcAft>
                <a:spcPts val="600"/>
              </a:spcAft>
            </a:pPr>
            <a:r>
              <a:rPr lang="en-US" sz="2900" dirty="0" smtClean="0"/>
              <a:t>Volunteer Characteristics</a:t>
            </a:r>
          </a:p>
          <a:p>
            <a:pPr>
              <a:spcAft>
                <a:spcPts val="600"/>
              </a:spcAft>
            </a:pPr>
            <a:r>
              <a:rPr lang="en-US" sz="2900" dirty="0" smtClean="0"/>
              <a:t>Volunteer History</a:t>
            </a:r>
          </a:p>
          <a:p>
            <a:pPr>
              <a:spcAft>
                <a:spcPts val="600"/>
              </a:spcAft>
            </a:pPr>
            <a:r>
              <a:rPr lang="en-US" sz="2900" dirty="0" smtClean="0"/>
              <a:t>Demography </a:t>
            </a:r>
          </a:p>
        </p:txBody>
      </p:sp>
      <p:sp>
        <p:nvSpPr>
          <p:cNvPr id="295938" name="Line 1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99438" y="152400"/>
            <a:ext cx="792162" cy="1293813"/>
            <a:chOff x="0" y="0"/>
            <a:chExt cx="499" cy="815"/>
          </a:xfrm>
        </p:grpSpPr>
        <p:sp>
          <p:nvSpPr>
            <p:cNvPr id="295946" name="Oval 3"/>
            <p:cNvSpPr>
              <a:spLocks/>
            </p:cNvSpPr>
            <p:nvPr/>
          </p:nvSpPr>
          <p:spPr bwMode="auto">
            <a:xfrm>
              <a:off x="0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7" name="Oval 4"/>
            <p:cNvSpPr>
              <a:spLocks/>
            </p:cNvSpPr>
            <p:nvPr/>
          </p:nvSpPr>
          <p:spPr bwMode="auto">
            <a:xfrm>
              <a:off x="105" y="0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8" name="Oval 5"/>
            <p:cNvSpPr>
              <a:spLocks/>
            </p:cNvSpPr>
            <p:nvPr/>
          </p:nvSpPr>
          <p:spPr bwMode="auto">
            <a:xfrm>
              <a:off x="211" y="0"/>
              <a:ext cx="72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49" name="Oval 6"/>
            <p:cNvSpPr>
              <a:spLocks/>
            </p:cNvSpPr>
            <p:nvPr/>
          </p:nvSpPr>
          <p:spPr bwMode="auto">
            <a:xfrm>
              <a:off x="0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0" name="Oval 7"/>
            <p:cNvSpPr>
              <a:spLocks/>
            </p:cNvSpPr>
            <p:nvPr/>
          </p:nvSpPr>
          <p:spPr bwMode="auto">
            <a:xfrm>
              <a:off x="105" y="105"/>
              <a:ext cx="75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1" name="Oval 8"/>
            <p:cNvSpPr>
              <a:spLocks/>
            </p:cNvSpPr>
            <p:nvPr/>
          </p:nvSpPr>
          <p:spPr bwMode="auto">
            <a:xfrm>
              <a:off x="211" y="105"/>
              <a:ext cx="72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2" name="Oval 9"/>
            <p:cNvSpPr>
              <a:spLocks/>
            </p:cNvSpPr>
            <p:nvPr/>
          </p:nvSpPr>
          <p:spPr bwMode="auto">
            <a:xfrm>
              <a:off x="317" y="105"/>
              <a:ext cx="69" cy="73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3" name="Oval 10"/>
            <p:cNvSpPr>
              <a:spLocks/>
            </p:cNvSpPr>
            <p:nvPr/>
          </p:nvSpPr>
          <p:spPr bwMode="auto">
            <a:xfrm>
              <a:off x="0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4" name="Oval 11"/>
            <p:cNvSpPr>
              <a:spLocks/>
            </p:cNvSpPr>
            <p:nvPr/>
          </p:nvSpPr>
          <p:spPr bwMode="auto">
            <a:xfrm>
              <a:off x="105" y="211"/>
              <a:ext cx="75" cy="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5" name="Oval 12"/>
            <p:cNvSpPr>
              <a:spLocks/>
            </p:cNvSpPr>
            <p:nvPr/>
          </p:nvSpPr>
          <p:spPr bwMode="auto">
            <a:xfrm>
              <a:off x="211" y="211"/>
              <a:ext cx="72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6" name="Oval 13"/>
            <p:cNvSpPr>
              <a:spLocks/>
            </p:cNvSpPr>
            <p:nvPr/>
          </p:nvSpPr>
          <p:spPr bwMode="auto">
            <a:xfrm>
              <a:off x="317" y="211"/>
              <a:ext cx="69" cy="69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7" name="Oval 14"/>
            <p:cNvSpPr>
              <a:spLocks/>
            </p:cNvSpPr>
            <p:nvPr/>
          </p:nvSpPr>
          <p:spPr bwMode="auto">
            <a:xfrm>
              <a:off x="423" y="211"/>
              <a:ext cx="76" cy="69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8" name="Oval 15"/>
            <p:cNvSpPr>
              <a:spLocks/>
            </p:cNvSpPr>
            <p:nvPr/>
          </p:nvSpPr>
          <p:spPr bwMode="auto">
            <a:xfrm>
              <a:off x="0" y="317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59" name="Oval 16"/>
            <p:cNvSpPr>
              <a:spLocks/>
            </p:cNvSpPr>
            <p:nvPr/>
          </p:nvSpPr>
          <p:spPr bwMode="auto">
            <a:xfrm>
              <a:off x="105" y="317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0" name="Oval 17"/>
            <p:cNvSpPr>
              <a:spLocks/>
            </p:cNvSpPr>
            <p:nvPr/>
          </p:nvSpPr>
          <p:spPr bwMode="auto">
            <a:xfrm>
              <a:off x="211" y="317"/>
              <a:ext cx="72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1" name="Oval 18"/>
            <p:cNvSpPr>
              <a:spLocks/>
            </p:cNvSpPr>
            <p:nvPr/>
          </p:nvSpPr>
          <p:spPr bwMode="auto">
            <a:xfrm>
              <a:off x="317" y="317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2" name="Oval 19"/>
            <p:cNvSpPr>
              <a:spLocks/>
            </p:cNvSpPr>
            <p:nvPr/>
          </p:nvSpPr>
          <p:spPr bwMode="auto">
            <a:xfrm>
              <a:off x="0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3" name="Oval 20"/>
            <p:cNvSpPr>
              <a:spLocks/>
            </p:cNvSpPr>
            <p:nvPr/>
          </p:nvSpPr>
          <p:spPr bwMode="auto">
            <a:xfrm>
              <a:off x="105" y="423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4" name="Oval 21"/>
            <p:cNvSpPr>
              <a:spLocks/>
            </p:cNvSpPr>
            <p:nvPr/>
          </p:nvSpPr>
          <p:spPr bwMode="auto">
            <a:xfrm>
              <a:off x="211" y="423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5" name="Oval 22"/>
            <p:cNvSpPr>
              <a:spLocks/>
            </p:cNvSpPr>
            <p:nvPr/>
          </p:nvSpPr>
          <p:spPr bwMode="auto">
            <a:xfrm>
              <a:off x="317" y="423"/>
              <a:ext cx="69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6" name="Oval 23"/>
            <p:cNvSpPr>
              <a:spLocks/>
            </p:cNvSpPr>
            <p:nvPr/>
          </p:nvSpPr>
          <p:spPr bwMode="auto">
            <a:xfrm>
              <a:off x="423" y="423"/>
              <a:ext cx="76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7" name="Oval 24"/>
            <p:cNvSpPr>
              <a:spLocks/>
            </p:cNvSpPr>
            <p:nvPr/>
          </p:nvSpPr>
          <p:spPr bwMode="auto">
            <a:xfrm>
              <a:off x="0" y="528"/>
              <a:ext cx="75" cy="75"/>
            </a:xfrm>
            <a:prstGeom prst="ellipse">
              <a:avLst/>
            </a:pr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8" name="Oval 25"/>
            <p:cNvSpPr>
              <a:spLocks/>
            </p:cNvSpPr>
            <p:nvPr/>
          </p:nvSpPr>
          <p:spPr bwMode="auto">
            <a:xfrm>
              <a:off x="105" y="528"/>
              <a:ext cx="75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69" name="Oval 26"/>
            <p:cNvSpPr>
              <a:spLocks/>
            </p:cNvSpPr>
            <p:nvPr/>
          </p:nvSpPr>
          <p:spPr bwMode="auto">
            <a:xfrm>
              <a:off x="211" y="528"/>
              <a:ext cx="72" cy="75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0" name="Oval 27"/>
            <p:cNvSpPr>
              <a:spLocks/>
            </p:cNvSpPr>
            <p:nvPr/>
          </p:nvSpPr>
          <p:spPr bwMode="auto">
            <a:xfrm>
              <a:off x="317" y="528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1" name="Oval 28"/>
            <p:cNvSpPr>
              <a:spLocks/>
            </p:cNvSpPr>
            <p:nvPr/>
          </p:nvSpPr>
          <p:spPr bwMode="auto">
            <a:xfrm>
              <a:off x="0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2" name="Oval 29"/>
            <p:cNvSpPr>
              <a:spLocks/>
            </p:cNvSpPr>
            <p:nvPr/>
          </p:nvSpPr>
          <p:spPr bwMode="auto">
            <a:xfrm>
              <a:off x="105" y="634"/>
              <a:ext cx="75" cy="71"/>
            </a:xfrm>
            <a:prstGeom prst="ellipse">
              <a:avLst/>
            </a:pr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3" name="Oval 30"/>
            <p:cNvSpPr>
              <a:spLocks/>
            </p:cNvSpPr>
            <p:nvPr/>
          </p:nvSpPr>
          <p:spPr bwMode="auto">
            <a:xfrm>
              <a:off x="211" y="634"/>
              <a:ext cx="72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4" name="Oval 31"/>
            <p:cNvSpPr>
              <a:spLocks/>
            </p:cNvSpPr>
            <p:nvPr/>
          </p:nvSpPr>
          <p:spPr bwMode="auto">
            <a:xfrm>
              <a:off x="317" y="634"/>
              <a:ext cx="69" cy="71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5" name="Oval 32"/>
            <p:cNvSpPr>
              <a:spLocks/>
            </p:cNvSpPr>
            <p:nvPr/>
          </p:nvSpPr>
          <p:spPr bwMode="auto">
            <a:xfrm>
              <a:off x="105" y="740"/>
              <a:ext cx="75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76" name="Oval 33"/>
            <p:cNvSpPr>
              <a:spLocks/>
            </p:cNvSpPr>
            <p:nvPr/>
          </p:nvSpPr>
          <p:spPr bwMode="auto">
            <a:xfrm>
              <a:off x="317" y="740"/>
              <a:ext cx="69" cy="75"/>
            </a:xfrm>
            <a:prstGeom prst="ellipse">
              <a:avLst/>
            </a:prstGeom>
            <a:solidFill>
              <a:srgbClr val="D8D8E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5940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524000"/>
          </a:xfrm>
        </p:spPr>
        <p:txBody>
          <a:bodyPr anchor="t"/>
          <a:lstStyle/>
          <a:p>
            <a:pPr eaLnBrk="1" hangingPunct="1"/>
            <a:r>
              <a:rPr lang="en-US" sz="3500" dirty="0" smtClean="0"/>
              <a:t>Study Design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295945" name="Rectangle 39"/>
          <p:cNvSpPr>
            <a:spLocks/>
          </p:cNvSpPr>
          <p:nvPr/>
        </p:nvSpPr>
        <p:spPr bwMode="auto">
          <a:xfrm>
            <a:off x="1447800" y="914400"/>
            <a:ext cx="5715000" cy="1828800"/>
          </a:xfrm>
          <a:prstGeom prst="rect">
            <a:avLst/>
          </a:prstGeom>
          <a:solidFill>
            <a:srgbClr val="546A48">
              <a:alpha val="18000"/>
            </a:srgbClr>
          </a:solidFill>
          <a:ln>
            <a:noFill/>
            <a:headEnd/>
            <a:tailEnd/>
          </a:ln>
          <a:effectLst>
            <a:outerShdw blurRad="40000" dist="20000" dir="51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context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independent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x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   dependent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variables                   variables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descriptives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)                    (outcomes)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TreeSlides">
  <a:themeElements>
    <a:clrScheme name="iTree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reeSlid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ree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ree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ree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ree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ree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ree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ree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ree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ree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ree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ree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ree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00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AB8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991</Words>
  <Application>Microsoft Macintosh PowerPoint</Application>
  <PresentationFormat>On-screen Show (4:3)</PresentationFormat>
  <Paragraphs>209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iTreeSlides</vt:lpstr>
      <vt:lpstr>6_Default - Title and Content</vt:lpstr>
      <vt:lpstr>PowerPoint Presentation</vt:lpstr>
      <vt:lpstr>Green Cities Research Alliance</vt:lpstr>
      <vt:lpstr>Integrated Urban Forest Assessments</vt:lpstr>
      <vt:lpstr>PowerPoint Presentation</vt:lpstr>
      <vt:lpstr>PowerPoint Presentation</vt:lpstr>
      <vt:lpstr>Project Purposes Civic Environmental Stewardship</vt:lpstr>
      <vt:lpstr>Project Purposes Civic Environmental Stewardship</vt:lpstr>
      <vt:lpstr>Volunteer Stewardship Survey Summer/Autumn 2010  Methods </vt:lpstr>
      <vt:lpstr>Study Design   </vt:lpstr>
      <vt:lpstr>Place &amp; Respondent Sampling</vt:lpstr>
      <vt:lpstr>Volunteer Stewardship Survey Summer/Autumn 2010  Data Analysis and Findings </vt:lpstr>
      <vt:lpstr>Volunteer Characteristics</vt:lpstr>
      <vt:lpstr>Willing to Contribute?  dependent variables – rating 1-5   </vt:lpstr>
      <vt:lpstr>Satisfactions of volunteering?  dependent variables – rating 1-7   </vt:lpstr>
      <vt:lpstr>Why is volunteering important to you? dependent variables – rating 1-7   </vt:lpstr>
      <vt:lpstr>Volunteer Stewardship Survey Summer/Autumn 2010  key findings</vt:lpstr>
      <vt:lpstr>Volunteer Characteristics</vt:lpstr>
      <vt:lpstr>Stewardship Participation</vt:lpstr>
      <vt:lpstr>1. Shared Experience  independent variables x themes, p&lt;.05   </vt:lpstr>
      <vt:lpstr>2. Organizations are Valued  independent variables x themes, p&lt;.05   </vt:lpstr>
      <vt:lpstr>3. Social Connections  independent variables x themes, p&lt;.05   </vt:lpstr>
      <vt:lpstr>Stewardship Organization Mission King/Pierce Counties ~ 600   </vt:lpstr>
      <vt:lpstr>Volunteer Stewardship Survey Summer/Autumn 2010  Conclusions</vt:lpstr>
      <vt:lpstr>PowerPoint Presentation</vt:lpstr>
      <vt:lpstr>Learned in 2010? 2nd phase in 2011   add legacy and health variables expand to King Co study area </vt:lpstr>
      <vt:lpstr>Collaboration Opportunity your organization? Field Data Collection </vt:lpstr>
      <vt:lpstr>Thanks! Questions or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westonb</dc:creator>
  <cp:lastModifiedBy>Kathleen Wolf</cp:lastModifiedBy>
  <cp:revision>136</cp:revision>
  <dcterms:created xsi:type="dcterms:W3CDTF">2011-03-25T01:06:00Z</dcterms:created>
  <dcterms:modified xsi:type="dcterms:W3CDTF">2011-10-12T22:42:02Z</dcterms:modified>
</cp:coreProperties>
</file>