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41.jpg" ContentType="image/pn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56"/>
  </p:notesMasterIdLst>
  <p:handoutMasterIdLst>
    <p:handoutMasterId r:id="rId57"/>
  </p:handoutMasterIdLst>
  <p:sldIdLst>
    <p:sldId id="256" r:id="rId2"/>
    <p:sldId id="289" r:id="rId3"/>
    <p:sldId id="340" r:id="rId4"/>
    <p:sldId id="333" r:id="rId5"/>
    <p:sldId id="334" r:id="rId6"/>
    <p:sldId id="335" r:id="rId7"/>
    <p:sldId id="336" r:id="rId8"/>
    <p:sldId id="339" r:id="rId9"/>
    <p:sldId id="354" r:id="rId10"/>
    <p:sldId id="337" r:id="rId11"/>
    <p:sldId id="338" r:id="rId12"/>
    <p:sldId id="341" r:id="rId13"/>
    <p:sldId id="342" r:id="rId14"/>
    <p:sldId id="344" r:id="rId15"/>
    <p:sldId id="343" r:id="rId16"/>
    <p:sldId id="345" r:id="rId17"/>
    <p:sldId id="346" r:id="rId18"/>
    <p:sldId id="348" r:id="rId19"/>
    <p:sldId id="349" r:id="rId20"/>
    <p:sldId id="350" r:id="rId21"/>
    <p:sldId id="352" r:id="rId22"/>
    <p:sldId id="356" r:id="rId23"/>
    <p:sldId id="291" r:id="rId24"/>
    <p:sldId id="295" r:id="rId25"/>
    <p:sldId id="298" r:id="rId26"/>
    <p:sldId id="311" r:id="rId27"/>
    <p:sldId id="308" r:id="rId28"/>
    <p:sldId id="321" r:id="rId29"/>
    <p:sldId id="310" r:id="rId30"/>
    <p:sldId id="323" r:id="rId31"/>
    <p:sldId id="312" r:id="rId32"/>
    <p:sldId id="320" r:id="rId33"/>
    <p:sldId id="309" r:id="rId34"/>
    <p:sldId id="324" r:id="rId35"/>
    <p:sldId id="292" r:id="rId36"/>
    <p:sldId id="325" r:id="rId37"/>
    <p:sldId id="326" r:id="rId38"/>
    <p:sldId id="293" r:id="rId39"/>
    <p:sldId id="296" r:id="rId40"/>
    <p:sldId id="300" r:id="rId41"/>
    <p:sldId id="317" r:id="rId42"/>
    <p:sldId id="316" r:id="rId43"/>
    <p:sldId id="332" r:id="rId44"/>
    <p:sldId id="315" r:id="rId45"/>
    <p:sldId id="314" r:id="rId46"/>
    <p:sldId id="357" r:id="rId47"/>
    <p:sldId id="318" r:id="rId48"/>
    <p:sldId id="319" r:id="rId49"/>
    <p:sldId id="355" r:id="rId50"/>
    <p:sldId id="301" r:id="rId51"/>
    <p:sldId id="297" r:id="rId52"/>
    <p:sldId id="330" r:id="rId53"/>
    <p:sldId id="286" r:id="rId54"/>
    <p:sldId id="277" r:id="rId55"/>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508D"/>
    <a:srgbClr val="4D4D73"/>
    <a:srgbClr val="565680"/>
    <a:srgbClr val="666699"/>
    <a:srgbClr val="F6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1" autoAdjust="0"/>
    <p:restoredTop sz="83944" autoAdjust="0"/>
  </p:normalViewPr>
  <p:slideViewPr>
    <p:cSldViewPr>
      <p:cViewPr varScale="1">
        <p:scale>
          <a:sx n="71" d="100"/>
          <a:sy n="71" d="100"/>
        </p:scale>
        <p:origin x="1406" y="62"/>
      </p:cViewPr>
      <p:guideLst>
        <p:guide orient="horz" pos="2160"/>
        <p:guide pos="2880"/>
      </p:guideLst>
    </p:cSldViewPr>
  </p:slideViewPr>
  <p:outlineViewPr>
    <p:cViewPr>
      <p:scale>
        <a:sx n="33" d="100"/>
        <a:sy n="33" d="100"/>
      </p:scale>
      <p:origin x="0" y="43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77" y="67"/>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06935-7319-45EC-A9D9-71BFA298B530}" type="doc">
      <dgm:prSet loTypeId="urn:microsoft.com/office/officeart/2005/8/layout/chevron1" loCatId="process" qsTypeId="urn:microsoft.com/office/officeart/2005/8/quickstyle/simple1" qsCatId="simple" csTypeId="urn:microsoft.com/office/officeart/2005/8/colors/accent1_2" csCatId="accent1" phldr="1"/>
      <dgm:spPr/>
    </dgm:pt>
    <dgm:pt modelId="{9042DC62-CB47-4136-B8EC-56C288F9C312}">
      <dgm:prSet phldrT="[Text]" custT="1"/>
      <dgm:spPr/>
      <dgm:t>
        <a:bodyPr/>
        <a:lstStyle/>
        <a:p>
          <a:r>
            <a:rPr lang="en-US" sz="1200" b="1" dirty="0" smtClean="0">
              <a:solidFill>
                <a:schemeClr val="tx1"/>
              </a:solidFill>
            </a:rPr>
            <a:t>Not available</a:t>
          </a:r>
          <a:endParaRPr lang="en-US" sz="1200" b="1" dirty="0">
            <a:solidFill>
              <a:schemeClr val="tx1"/>
            </a:solidFill>
          </a:endParaRPr>
        </a:p>
      </dgm:t>
    </dgm:pt>
    <dgm:pt modelId="{85B364FF-1848-4FA8-B61A-F0F4B4457956}" type="parTrans" cxnId="{16636555-AE78-4472-96DC-A24F5954C2D4}">
      <dgm:prSet/>
      <dgm:spPr/>
      <dgm:t>
        <a:bodyPr/>
        <a:lstStyle/>
        <a:p>
          <a:endParaRPr lang="en-US"/>
        </a:p>
      </dgm:t>
    </dgm:pt>
    <dgm:pt modelId="{08245DD2-4904-4F23-BAAE-76ED765B353A}" type="sibTrans" cxnId="{16636555-AE78-4472-96DC-A24F5954C2D4}">
      <dgm:prSet/>
      <dgm:spPr/>
      <dgm:t>
        <a:bodyPr/>
        <a:lstStyle/>
        <a:p>
          <a:endParaRPr lang="en-US"/>
        </a:p>
      </dgm:t>
    </dgm:pt>
    <dgm:pt modelId="{7D82DFC7-06C9-4FE4-B2AF-EFD72D9CBE9B}">
      <dgm:prSet phldrT="[Text]" custT="1"/>
      <dgm:spPr/>
      <dgm:t>
        <a:bodyPr/>
        <a:lstStyle/>
        <a:p>
          <a:r>
            <a:rPr lang="en-US" sz="1200" b="1" dirty="0" smtClean="0">
              <a:solidFill>
                <a:schemeClr val="tx1"/>
              </a:solidFill>
            </a:rPr>
            <a:t>Emerging</a:t>
          </a:r>
          <a:endParaRPr lang="en-US" sz="1200" b="1" dirty="0">
            <a:solidFill>
              <a:schemeClr val="tx1"/>
            </a:solidFill>
          </a:endParaRPr>
        </a:p>
      </dgm:t>
    </dgm:pt>
    <dgm:pt modelId="{686703CE-CC0D-4599-97F2-CD371A8AB581}" type="parTrans" cxnId="{63E18A99-03DD-4853-9718-7542D19D69C4}">
      <dgm:prSet/>
      <dgm:spPr/>
      <dgm:t>
        <a:bodyPr/>
        <a:lstStyle/>
        <a:p>
          <a:endParaRPr lang="en-US"/>
        </a:p>
      </dgm:t>
    </dgm:pt>
    <dgm:pt modelId="{2CD5F3AA-ACE4-4E84-8DAB-C898DDA95E5F}" type="sibTrans" cxnId="{63E18A99-03DD-4853-9718-7542D19D69C4}">
      <dgm:prSet/>
      <dgm:spPr/>
      <dgm:t>
        <a:bodyPr/>
        <a:lstStyle/>
        <a:p>
          <a:endParaRPr lang="en-US"/>
        </a:p>
      </dgm:t>
    </dgm:pt>
    <dgm:pt modelId="{624E3E77-512C-4803-8498-391D4C0FDAFF}">
      <dgm:prSet phldrT="[Text]" custT="1"/>
      <dgm:spPr/>
      <dgm:t>
        <a:bodyPr/>
        <a:lstStyle/>
        <a:p>
          <a:r>
            <a:rPr lang="en-US" sz="1200" b="1" dirty="0" smtClean="0">
              <a:solidFill>
                <a:schemeClr val="tx1"/>
              </a:solidFill>
            </a:rPr>
            <a:t>Baseline</a:t>
          </a:r>
          <a:endParaRPr lang="en-US" sz="1200" b="1" dirty="0">
            <a:solidFill>
              <a:schemeClr val="tx1"/>
            </a:solidFill>
          </a:endParaRPr>
        </a:p>
      </dgm:t>
    </dgm:pt>
    <dgm:pt modelId="{64379C74-6D1C-43E4-8B2E-82571D5D9A72}" type="parTrans" cxnId="{801C51CC-A234-4AC9-979F-DBC4E99F4CC4}">
      <dgm:prSet/>
      <dgm:spPr/>
      <dgm:t>
        <a:bodyPr/>
        <a:lstStyle/>
        <a:p>
          <a:endParaRPr lang="en-US"/>
        </a:p>
      </dgm:t>
    </dgm:pt>
    <dgm:pt modelId="{4B8BF924-20B4-434D-9BCF-087D1047D081}" type="sibTrans" cxnId="{801C51CC-A234-4AC9-979F-DBC4E99F4CC4}">
      <dgm:prSet/>
      <dgm:spPr/>
      <dgm:t>
        <a:bodyPr/>
        <a:lstStyle/>
        <a:p>
          <a:endParaRPr lang="en-US"/>
        </a:p>
      </dgm:t>
    </dgm:pt>
    <dgm:pt modelId="{C0CD4B37-FBC7-405D-B672-25B24418D338}">
      <dgm:prSet phldrT="[Text]" custT="1"/>
      <dgm:spPr/>
      <dgm:t>
        <a:bodyPr/>
        <a:lstStyle/>
        <a:p>
          <a:r>
            <a:rPr lang="en-US" sz="1200" b="1" dirty="0" smtClean="0">
              <a:solidFill>
                <a:schemeClr val="tx1"/>
              </a:solidFill>
            </a:rPr>
            <a:t>Containment</a:t>
          </a:r>
          <a:endParaRPr lang="en-US" sz="1200" b="1" dirty="0">
            <a:solidFill>
              <a:schemeClr val="tx1"/>
            </a:solidFill>
          </a:endParaRPr>
        </a:p>
      </dgm:t>
    </dgm:pt>
    <dgm:pt modelId="{3FDEBA25-AD6C-4E27-80EA-7C0854445035}" type="parTrans" cxnId="{BD41AF4D-6155-45F8-9DCE-06E0BC863053}">
      <dgm:prSet/>
      <dgm:spPr/>
      <dgm:t>
        <a:bodyPr/>
        <a:lstStyle/>
        <a:p>
          <a:endParaRPr lang="en-US"/>
        </a:p>
      </dgm:t>
    </dgm:pt>
    <dgm:pt modelId="{76E3635B-506D-4287-AC46-9B520AD29A27}" type="sibTrans" cxnId="{BD41AF4D-6155-45F8-9DCE-06E0BC863053}">
      <dgm:prSet/>
      <dgm:spPr/>
      <dgm:t>
        <a:bodyPr/>
        <a:lstStyle/>
        <a:p>
          <a:endParaRPr lang="en-US"/>
        </a:p>
      </dgm:t>
    </dgm:pt>
    <dgm:pt modelId="{2F8B07E4-097A-4A0D-A67B-B8CE7C1FF894}">
      <dgm:prSet phldrT="[Text]" custT="1"/>
      <dgm:spPr/>
      <dgm:t>
        <a:bodyPr/>
        <a:lstStyle/>
        <a:p>
          <a:r>
            <a:rPr lang="en-US" sz="1200" b="1" dirty="0" smtClean="0">
              <a:solidFill>
                <a:schemeClr val="tx1"/>
              </a:solidFill>
            </a:rPr>
            <a:t>Retired</a:t>
          </a:r>
          <a:endParaRPr lang="en-US" sz="1200" b="1" dirty="0">
            <a:solidFill>
              <a:schemeClr val="tx1"/>
            </a:solidFill>
          </a:endParaRPr>
        </a:p>
      </dgm:t>
    </dgm:pt>
    <dgm:pt modelId="{EA447B85-C131-4411-AF24-D8AAE6C050E9}" type="parTrans" cxnId="{C1D62A90-F865-48FF-98D0-B1AAAF6939A2}">
      <dgm:prSet/>
      <dgm:spPr/>
      <dgm:t>
        <a:bodyPr/>
        <a:lstStyle/>
        <a:p>
          <a:endParaRPr lang="en-US"/>
        </a:p>
      </dgm:t>
    </dgm:pt>
    <dgm:pt modelId="{F3AAA277-EE2F-4E4C-9E76-0DBC17722202}" type="sibTrans" cxnId="{C1D62A90-F865-48FF-98D0-B1AAAF6939A2}">
      <dgm:prSet/>
      <dgm:spPr/>
      <dgm:t>
        <a:bodyPr/>
        <a:lstStyle/>
        <a:p>
          <a:endParaRPr lang="en-US"/>
        </a:p>
      </dgm:t>
    </dgm:pt>
    <dgm:pt modelId="{C29BB7C6-532D-4527-9DDA-16043EC8ADA1}" type="pres">
      <dgm:prSet presAssocID="{8D106935-7319-45EC-A9D9-71BFA298B530}" presName="Name0" presStyleCnt="0">
        <dgm:presLayoutVars>
          <dgm:dir/>
          <dgm:animLvl val="lvl"/>
          <dgm:resizeHandles val="exact"/>
        </dgm:presLayoutVars>
      </dgm:prSet>
      <dgm:spPr/>
    </dgm:pt>
    <dgm:pt modelId="{384A5A2F-D1DE-44E8-8C88-2B97E45B0465}" type="pres">
      <dgm:prSet presAssocID="{9042DC62-CB47-4136-B8EC-56C288F9C312}" presName="parTxOnly" presStyleLbl="node1" presStyleIdx="0" presStyleCnt="5">
        <dgm:presLayoutVars>
          <dgm:chMax val="0"/>
          <dgm:chPref val="0"/>
          <dgm:bulletEnabled val="1"/>
        </dgm:presLayoutVars>
      </dgm:prSet>
      <dgm:spPr/>
      <dgm:t>
        <a:bodyPr/>
        <a:lstStyle/>
        <a:p>
          <a:endParaRPr lang="en-US"/>
        </a:p>
      </dgm:t>
    </dgm:pt>
    <dgm:pt modelId="{52793831-E837-4E43-8405-979400522555}" type="pres">
      <dgm:prSet presAssocID="{08245DD2-4904-4F23-BAAE-76ED765B353A}" presName="parTxOnlySpace" presStyleCnt="0"/>
      <dgm:spPr/>
    </dgm:pt>
    <dgm:pt modelId="{2DA36839-847E-4EE5-B717-40A3C17E4BD8}" type="pres">
      <dgm:prSet presAssocID="{7D82DFC7-06C9-4FE4-B2AF-EFD72D9CBE9B}" presName="parTxOnly" presStyleLbl="node1" presStyleIdx="1" presStyleCnt="5">
        <dgm:presLayoutVars>
          <dgm:chMax val="0"/>
          <dgm:chPref val="0"/>
          <dgm:bulletEnabled val="1"/>
        </dgm:presLayoutVars>
      </dgm:prSet>
      <dgm:spPr/>
      <dgm:t>
        <a:bodyPr/>
        <a:lstStyle/>
        <a:p>
          <a:endParaRPr lang="en-US"/>
        </a:p>
      </dgm:t>
    </dgm:pt>
    <dgm:pt modelId="{1ED1C6C7-12BF-472F-B9A2-A8B81A85AA6D}" type="pres">
      <dgm:prSet presAssocID="{2CD5F3AA-ACE4-4E84-8DAB-C898DDA95E5F}" presName="parTxOnlySpace" presStyleCnt="0"/>
      <dgm:spPr/>
    </dgm:pt>
    <dgm:pt modelId="{C6131DBE-AEC4-4889-94DD-EAA8E8976B5F}" type="pres">
      <dgm:prSet presAssocID="{624E3E77-512C-4803-8498-391D4C0FDAFF}" presName="parTxOnly" presStyleLbl="node1" presStyleIdx="2" presStyleCnt="5">
        <dgm:presLayoutVars>
          <dgm:chMax val="0"/>
          <dgm:chPref val="0"/>
          <dgm:bulletEnabled val="1"/>
        </dgm:presLayoutVars>
      </dgm:prSet>
      <dgm:spPr/>
      <dgm:t>
        <a:bodyPr/>
        <a:lstStyle/>
        <a:p>
          <a:endParaRPr lang="en-US"/>
        </a:p>
      </dgm:t>
    </dgm:pt>
    <dgm:pt modelId="{46DDFA88-98BE-4F0E-9BF8-E814FC9FCDB3}" type="pres">
      <dgm:prSet presAssocID="{4B8BF924-20B4-434D-9BCF-087D1047D081}" presName="parTxOnlySpace" presStyleCnt="0"/>
      <dgm:spPr/>
    </dgm:pt>
    <dgm:pt modelId="{300B6CA7-1DF0-49D8-B4E3-9C8BB7E9A082}" type="pres">
      <dgm:prSet presAssocID="{C0CD4B37-FBC7-405D-B672-25B24418D338}" presName="parTxOnly" presStyleLbl="node1" presStyleIdx="3" presStyleCnt="5">
        <dgm:presLayoutVars>
          <dgm:chMax val="0"/>
          <dgm:chPref val="0"/>
          <dgm:bulletEnabled val="1"/>
        </dgm:presLayoutVars>
      </dgm:prSet>
      <dgm:spPr/>
      <dgm:t>
        <a:bodyPr/>
        <a:lstStyle/>
        <a:p>
          <a:endParaRPr lang="en-US"/>
        </a:p>
      </dgm:t>
    </dgm:pt>
    <dgm:pt modelId="{C11DF3FF-57E9-4536-82A9-43AEC986217A}" type="pres">
      <dgm:prSet presAssocID="{76E3635B-506D-4287-AC46-9B520AD29A27}" presName="parTxOnlySpace" presStyleCnt="0"/>
      <dgm:spPr/>
    </dgm:pt>
    <dgm:pt modelId="{2A3140AC-4C3B-40F8-AF03-67BFC1FB5399}" type="pres">
      <dgm:prSet presAssocID="{2F8B07E4-097A-4A0D-A67B-B8CE7C1FF894}" presName="parTxOnly" presStyleLbl="node1" presStyleIdx="4" presStyleCnt="5">
        <dgm:presLayoutVars>
          <dgm:chMax val="0"/>
          <dgm:chPref val="0"/>
          <dgm:bulletEnabled val="1"/>
        </dgm:presLayoutVars>
      </dgm:prSet>
      <dgm:spPr/>
      <dgm:t>
        <a:bodyPr/>
        <a:lstStyle/>
        <a:p>
          <a:endParaRPr lang="en-US"/>
        </a:p>
      </dgm:t>
    </dgm:pt>
  </dgm:ptLst>
  <dgm:cxnLst>
    <dgm:cxn modelId="{EC9B9C23-CFAE-4661-A882-98011A2AE0AA}" type="presOf" srcId="{C0CD4B37-FBC7-405D-B672-25B24418D338}" destId="{300B6CA7-1DF0-49D8-B4E3-9C8BB7E9A082}" srcOrd="0" destOrd="0" presId="urn:microsoft.com/office/officeart/2005/8/layout/chevron1"/>
    <dgm:cxn modelId="{54B07ADD-DE0F-44E5-8D44-47E33C137041}" type="presOf" srcId="{2F8B07E4-097A-4A0D-A67B-B8CE7C1FF894}" destId="{2A3140AC-4C3B-40F8-AF03-67BFC1FB5399}" srcOrd="0" destOrd="0" presId="urn:microsoft.com/office/officeart/2005/8/layout/chevron1"/>
    <dgm:cxn modelId="{16636555-AE78-4472-96DC-A24F5954C2D4}" srcId="{8D106935-7319-45EC-A9D9-71BFA298B530}" destId="{9042DC62-CB47-4136-B8EC-56C288F9C312}" srcOrd="0" destOrd="0" parTransId="{85B364FF-1848-4FA8-B61A-F0F4B4457956}" sibTransId="{08245DD2-4904-4F23-BAAE-76ED765B353A}"/>
    <dgm:cxn modelId="{C1D62A90-F865-48FF-98D0-B1AAAF6939A2}" srcId="{8D106935-7319-45EC-A9D9-71BFA298B530}" destId="{2F8B07E4-097A-4A0D-A67B-B8CE7C1FF894}" srcOrd="4" destOrd="0" parTransId="{EA447B85-C131-4411-AF24-D8AAE6C050E9}" sibTransId="{F3AAA277-EE2F-4E4C-9E76-0DBC17722202}"/>
    <dgm:cxn modelId="{C96EF6DA-2B96-49A5-86CE-D62D9813226F}" type="presOf" srcId="{9042DC62-CB47-4136-B8EC-56C288F9C312}" destId="{384A5A2F-D1DE-44E8-8C88-2B97E45B0465}" srcOrd="0" destOrd="0" presId="urn:microsoft.com/office/officeart/2005/8/layout/chevron1"/>
    <dgm:cxn modelId="{BD41AF4D-6155-45F8-9DCE-06E0BC863053}" srcId="{8D106935-7319-45EC-A9D9-71BFA298B530}" destId="{C0CD4B37-FBC7-405D-B672-25B24418D338}" srcOrd="3" destOrd="0" parTransId="{3FDEBA25-AD6C-4E27-80EA-7C0854445035}" sibTransId="{76E3635B-506D-4287-AC46-9B520AD29A27}"/>
    <dgm:cxn modelId="{42A74D7C-50C8-4C0B-85D6-2854EB3E65FA}" type="presOf" srcId="{624E3E77-512C-4803-8498-391D4C0FDAFF}" destId="{C6131DBE-AEC4-4889-94DD-EAA8E8976B5F}" srcOrd="0" destOrd="0" presId="urn:microsoft.com/office/officeart/2005/8/layout/chevron1"/>
    <dgm:cxn modelId="{63E18A99-03DD-4853-9718-7542D19D69C4}" srcId="{8D106935-7319-45EC-A9D9-71BFA298B530}" destId="{7D82DFC7-06C9-4FE4-B2AF-EFD72D9CBE9B}" srcOrd="1" destOrd="0" parTransId="{686703CE-CC0D-4599-97F2-CD371A8AB581}" sibTransId="{2CD5F3AA-ACE4-4E84-8DAB-C898DDA95E5F}"/>
    <dgm:cxn modelId="{75D29E0C-5476-47FC-9096-E658022AD2AB}" type="presOf" srcId="{7D82DFC7-06C9-4FE4-B2AF-EFD72D9CBE9B}" destId="{2DA36839-847E-4EE5-B717-40A3C17E4BD8}" srcOrd="0" destOrd="0" presId="urn:microsoft.com/office/officeart/2005/8/layout/chevron1"/>
    <dgm:cxn modelId="{801C51CC-A234-4AC9-979F-DBC4E99F4CC4}" srcId="{8D106935-7319-45EC-A9D9-71BFA298B530}" destId="{624E3E77-512C-4803-8498-391D4C0FDAFF}" srcOrd="2" destOrd="0" parTransId="{64379C74-6D1C-43E4-8B2E-82571D5D9A72}" sibTransId="{4B8BF924-20B4-434D-9BCF-087D1047D081}"/>
    <dgm:cxn modelId="{BCCA3541-8DFA-4D65-B554-F8070434EF77}" type="presOf" srcId="{8D106935-7319-45EC-A9D9-71BFA298B530}" destId="{C29BB7C6-532D-4527-9DDA-16043EC8ADA1}" srcOrd="0" destOrd="0" presId="urn:microsoft.com/office/officeart/2005/8/layout/chevron1"/>
    <dgm:cxn modelId="{212194E2-396D-479E-BB06-C36380339DCB}" type="presParOf" srcId="{C29BB7C6-532D-4527-9DDA-16043EC8ADA1}" destId="{384A5A2F-D1DE-44E8-8C88-2B97E45B0465}" srcOrd="0" destOrd="0" presId="urn:microsoft.com/office/officeart/2005/8/layout/chevron1"/>
    <dgm:cxn modelId="{02610F42-616A-43B7-90BC-3786F7C86D03}" type="presParOf" srcId="{C29BB7C6-532D-4527-9DDA-16043EC8ADA1}" destId="{52793831-E837-4E43-8405-979400522555}" srcOrd="1" destOrd="0" presId="urn:microsoft.com/office/officeart/2005/8/layout/chevron1"/>
    <dgm:cxn modelId="{EC911112-A4BD-4A96-AAA5-C1D97C9A88CA}" type="presParOf" srcId="{C29BB7C6-532D-4527-9DDA-16043EC8ADA1}" destId="{2DA36839-847E-4EE5-B717-40A3C17E4BD8}" srcOrd="2" destOrd="0" presId="urn:microsoft.com/office/officeart/2005/8/layout/chevron1"/>
    <dgm:cxn modelId="{B0612BD3-63AA-4883-A09B-30166C643FB6}" type="presParOf" srcId="{C29BB7C6-532D-4527-9DDA-16043EC8ADA1}" destId="{1ED1C6C7-12BF-472F-B9A2-A8B81A85AA6D}" srcOrd="3" destOrd="0" presId="urn:microsoft.com/office/officeart/2005/8/layout/chevron1"/>
    <dgm:cxn modelId="{EF53BEDB-B1DC-41C1-8A06-1D86A506A10E}" type="presParOf" srcId="{C29BB7C6-532D-4527-9DDA-16043EC8ADA1}" destId="{C6131DBE-AEC4-4889-94DD-EAA8E8976B5F}" srcOrd="4" destOrd="0" presId="urn:microsoft.com/office/officeart/2005/8/layout/chevron1"/>
    <dgm:cxn modelId="{A305D12A-B96E-489D-BCB1-152E5B015036}" type="presParOf" srcId="{C29BB7C6-532D-4527-9DDA-16043EC8ADA1}" destId="{46DDFA88-98BE-4F0E-9BF8-E814FC9FCDB3}" srcOrd="5" destOrd="0" presId="urn:microsoft.com/office/officeart/2005/8/layout/chevron1"/>
    <dgm:cxn modelId="{7452D780-54D6-41F7-930D-419E7273C2CE}" type="presParOf" srcId="{C29BB7C6-532D-4527-9DDA-16043EC8ADA1}" destId="{300B6CA7-1DF0-49D8-B4E3-9C8BB7E9A082}" srcOrd="6" destOrd="0" presId="urn:microsoft.com/office/officeart/2005/8/layout/chevron1"/>
    <dgm:cxn modelId="{FA8ECAF9-0C72-48E2-8753-30ACD245C7B3}" type="presParOf" srcId="{C29BB7C6-532D-4527-9DDA-16043EC8ADA1}" destId="{C11DF3FF-57E9-4536-82A9-43AEC986217A}" srcOrd="7" destOrd="0" presId="urn:microsoft.com/office/officeart/2005/8/layout/chevron1"/>
    <dgm:cxn modelId="{04803941-BE13-433F-8A8F-3B10420AF8B4}" type="presParOf" srcId="{C29BB7C6-532D-4527-9DDA-16043EC8ADA1}" destId="{2A3140AC-4C3B-40F8-AF03-67BFC1FB5399}"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A5A2F-D1DE-44E8-8C88-2B97E45B0465}">
      <dsp:nvSpPr>
        <dsp:cNvPr id="0" name=""/>
        <dsp:cNvSpPr/>
      </dsp:nvSpPr>
      <dsp:spPr>
        <a:xfrm>
          <a:off x="1785" y="1828403"/>
          <a:ext cx="1589484" cy="6357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Not available</a:t>
          </a:r>
          <a:endParaRPr lang="en-US" sz="1200" b="1" kern="1200" dirty="0">
            <a:solidFill>
              <a:schemeClr val="tx1"/>
            </a:solidFill>
          </a:endParaRPr>
        </a:p>
      </dsp:txBody>
      <dsp:txXfrm>
        <a:off x="319682" y="1828403"/>
        <a:ext cx="953691" cy="635793"/>
      </dsp:txXfrm>
    </dsp:sp>
    <dsp:sp modelId="{2DA36839-847E-4EE5-B717-40A3C17E4BD8}">
      <dsp:nvSpPr>
        <dsp:cNvPr id="0" name=""/>
        <dsp:cNvSpPr/>
      </dsp:nvSpPr>
      <dsp:spPr>
        <a:xfrm>
          <a:off x="1432321" y="1828403"/>
          <a:ext cx="1589484" cy="6357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Emerging</a:t>
          </a:r>
          <a:endParaRPr lang="en-US" sz="1200" b="1" kern="1200" dirty="0">
            <a:solidFill>
              <a:schemeClr val="tx1"/>
            </a:solidFill>
          </a:endParaRPr>
        </a:p>
      </dsp:txBody>
      <dsp:txXfrm>
        <a:off x="1750218" y="1828403"/>
        <a:ext cx="953691" cy="635793"/>
      </dsp:txXfrm>
    </dsp:sp>
    <dsp:sp modelId="{C6131DBE-AEC4-4889-94DD-EAA8E8976B5F}">
      <dsp:nvSpPr>
        <dsp:cNvPr id="0" name=""/>
        <dsp:cNvSpPr/>
      </dsp:nvSpPr>
      <dsp:spPr>
        <a:xfrm>
          <a:off x="2862857" y="1828403"/>
          <a:ext cx="1589484" cy="6357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Baseline</a:t>
          </a:r>
          <a:endParaRPr lang="en-US" sz="1200" b="1" kern="1200" dirty="0">
            <a:solidFill>
              <a:schemeClr val="tx1"/>
            </a:solidFill>
          </a:endParaRPr>
        </a:p>
      </dsp:txBody>
      <dsp:txXfrm>
        <a:off x="3180754" y="1828403"/>
        <a:ext cx="953691" cy="635793"/>
      </dsp:txXfrm>
    </dsp:sp>
    <dsp:sp modelId="{300B6CA7-1DF0-49D8-B4E3-9C8BB7E9A082}">
      <dsp:nvSpPr>
        <dsp:cNvPr id="0" name=""/>
        <dsp:cNvSpPr/>
      </dsp:nvSpPr>
      <dsp:spPr>
        <a:xfrm>
          <a:off x="4293393" y="1828403"/>
          <a:ext cx="1589484" cy="6357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Containment</a:t>
          </a:r>
          <a:endParaRPr lang="en-US" sz="1200" b="1" kern="1200" dirty="0">
            <a:solidFill>
              <a:schemeClr val="tx1"/>
            </a:solidFill>
          </a:endParaRPr>
        </a:p>
      </dsp:txBody>
      <dsp:txXfrm>
        <a:off x="4611290" y="1828403"/>
        <a:ext cx="953691" cy="635793"/>
      </dsp:txXfrm>
    </dsp:sp>
    <dsp:sp modelId="{2A3140AC-4C3B-40F8-AF03-67BFC1FB5399}">
      <dsp:nvSpPr>
        <dsp:cNvPr id="0" name=""/>
        <dsp:cNvSpPr/>
      </dsp:nvSpPr>
      <dsp:spPr>
        <a:xfrm>
          <a:off x="5723929" y="1828403"/>
          <a:ext cx="1589484" cy="6357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Retired</a:t>
          </a:r>
          <a:endParaRPr lang="en-US" sz="1200" b="1" kern="1200" dirty="0">
            <a:solidFill>
              <a:schemeClr val="tx1"/>
            </a:solidFill>
          </a:endParaRPr>
        </a:p>
      </dsp:txBody>
      <dsp:txXfrm>
        <a:off x="6041826" y="1828403"/>
        <a:ext cx="953691" cy="6357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defRPr sz="1200"/>
            </a:lvl1pPr>
          </a:lstStyle>
          <a:p>
            <a:pPr>
              <a:defRPr/>
            </a:pPr>
            <a:endParaRPr lang="en-US"/>
          </a:p>
        </p:txBody>
      </p:sp>
      <p:sp>
        <p:nvSpPr>
          <p:cNvPr id="160771" name="Rectangle 3"/>
          <p:cNvSpPr>
            <a:spLocks noGrp="1" noChangeArrowheads="1"/>
          </p:cNvSpPr>
          <p:nvPr>
            <p:ph type="dt" sz="quarter" idx="1"/>
          </p:nvPr>
        </p:nvSpPr>
        <p:spPr bwMode="auto">
          <a:xfrm>
            <a:off x="3995217"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a:defRPr sz="1200"/>
            </a:lvl1pPr>
          </a:lstStyle>
          <a:p>
            <a:pPr>
              <a:defRPr/>
            </a:pPr>
            <a:endParaRPr lang="en-US"/>
          </a:p>
        </p:txBody>
      </p:sp>
      <p:sp>
        <p:nvSpPr>
          <p:cNvPr id="160772" name="Rectangle 4"/>
          <p:cNvSpPr>
            <a:spLocks noGrp="1" noChangeArrowheads="1"/>
          </p:cNvSpPr>
          <p:nvPr>
            <p:ph type="ftr" sz="quarter" idx="2"/>
          </p:nvPr>
        </p:nvSpPr>
        <p:spPr bwMode="auto">
          <a:xfrm>
            <a:off x="0" y="8841738"/>
            <a:ext cx="3056414"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defRPr sz="1200"/>
            </a:lvl1pPr>
          </a:lstStyle>
          <a:p>
            <a:pPr>
              <a:defRPr/>
            </a:pPr>
            <a:endParaRPr lang="en-US"/>
          </a:p>
        </p:txBody>
      </p:sp>
      <p:sp>
        <p:nvSpPr>
          <p:cNvPr id="160773" name="Rectangle 5"/>
          <p:cNvSpPr>
            <a:spLocks noGrp="1" noChangeArrowheads="1"/>
          </p:cNvSpPr>
          <p:nvPr>
            <p:ph type="sldNum" sz="quarter" idx="3"/>
          </p:nvPr>
        </p:nvSpPr>
        <p:spPr bwMode="auto">
          <a:xfrm>
            <a:off x="3995217" y="8841738"/>
            <a:ext cx="3056414"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a:defRPr sz="1200"/>
            </a:lvl1pPr>
          </a:lstStyle>
          <a:p>
            <a:pPr>
              <a:defRPr/>
            </a:pPr>
            <a:fld id="{DE4D4E41-420D-46E6-B0BE-7AC271C487BE}" type="slidenum">
              <a:rPr lang="en-US"/>
              <a:pPr>
                <a:defRPr/>
              </a:pPr>
              <a:t>‹#›</a:t>
            </a:fld>
            <a:endParaRPr lang="en-US"/>
          </a:p>
        </p:txBody>
      </p:sp>
    </p:spTree>
    <p:extLst>
      <p:ext uri="{BB962C8B-B14F-4D97-AF65-F5344CB8AC3E}">
        <p14:creationId xmlns:p14="http://schemas.microsoft.com/office/powerpoint/2010/main" val="154158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idx="1"/>
          </p:nvPr>
        </p:nvSpPr>
        <p:spPr bwMode="auto">
          <a:xfrm>
            <a:off x="3995217"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5327" y="4422459"/>
            <a:ext cx="5642610" cy="4188778"/>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41738"/>
            <a:ext cx="4467067"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eaLnBrk="0" hangingPunct="0">
              <a:defRPr sz="800">
                <a:latin typeface="Segoe" pitchFamily="34" charset="0"/>
                <a:cs typeface="Arial" charset="0"/>
              </a:defRPr>
            </a:lvl1pPr>
          </a:lstStyle>
          <a:p>
            <a:pPr>
              <a:defRPr/>
            </a:pPr>
            <a:r>
              <a:rPr lang="en-US"/>
              <a:t>©2006 University of Washington. All rights reserved.</a:t>
            </a:r>
          </a:p>
          <a:p>
            <a:pPr>
              <a:defRPr/>
            </a:pPr>
            <a:r>
              <a:rPr lang="en-US"/>
              <a:t>This presentation is for informational purposes only. </a:t>
            </a:r>
          </a:p>
          <a:p>
            <a:pPr>
              <a:defRPr/>
            </a:pPr>
            <a:r>
              <a:rPr lang="en-US"/>
              <a:t>The University of Washington makes no warranties, express or implied, in this summary.</a:t>
            </a:r>
          </a:p>
        </p:txBody>
      </p:sp>
      <p:sp>
        <p:nvSpPr>
          <p:cNvPr id="39943" name="Rectangle 7"/>
          <p:cNvSpPr>
            <a:spLocks noGrp="1" noChangeArrowheads="1"/>
          </p:cNvSpPr>
          <p:nvPr>
            <p:ph type="sldNum" sz="quarter" idx="5"/>
          </p:nvPr>
        </p:nvSpPr>
        <p:spPr bwMode="auto">
          <a:xfrm>
            <a:off x="6034459" y="8841738"/>
            <a:ext cx="1017172"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a:defRPr sz="1200"/>
            </a:lvl1pPr>
          </a:lstStyle>
          <a:p>
            <a:pPr>
              <a:defRPr/>
            </a:pPr>
            <a:fld id="{E2EAB19A-6C0B-4755-8EC4-A12081D2944E}" type="slidenum">
              <a:rPr lang="en-US"/>
              <a:pPr>
                <a:defRPr/>
              </a:pPr>
              <a:t>‹#›</a:t>
            </a:fld>
            <a:endParaRPr lang="en-US"/>
          </a:p>
        </p:txBody>
      </p:sp>
    </p:spTree>
    <p:extLst>
      <p:ext uri="{BB962C8B-B14F-4D97-AF65-F5344CB8AC3E}">
        <p14:creationId xmlns:p14="http://schemas.microsoft.com/office/powerpoint/2010/main" val="70147383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p:spPr>
        <p:txBody>
          <a:bodyPr/>
          <a:lstStyle/>
          <a:p>
            <a:pPr eaLnBrk="1" hangingPunct="1"/>
            <a:r>
              <a:rPr lang="en-US" smtClean="0"/>
              <a:t>©2006 University of Washington. All rights reserved.</a:t>
            </a:r>
          </a:p>
          <a:p>
            <a:r>
              <a:rPr lang="en-US" smtClean="0"/>
              <a:t>This presentation is for informational purposes only. </a:t>
            </a:r>
          </a:p>
          <a:p>
            <a:r>
              <a:rPr lang="en-US" smtClean="0"/>
              <a:t>The University of Washington makes no warranties, express or implied, in this summary.</a:t>
            </a:r>
          </a:p>
        </p:txBody>
      </p:sp>
      <p:sp>
        <p:nvSpPr>
          <p:cNvPr id="24579" name="Rectangle 7"/>
          <p:cNvSpPr>
            <a:spLocks noGrp="1" noChangeArrowheads="1"/>
          </p:cNvSpPr>
          <p:nvPr>
            <p:ph type="sldNum" sz="quarter" idx="5"/>
          </p:nvPr>
        </p:nvSpPr>
        <p:spPr>
          <a:noFill/>
        </p:spPr>
        <p:txBody>
          <a:bodyPr/>
          <a:lstStyle/>
          <a:p>
            <a:fld id="{EFB6505E-2221-4F5F-AD9B-A3C9D0564824}" type="slidenum">
              <a:rPr lang="en-US" smtClean="0"/>
              <a:pPr/>
              <a:t>1</a:t>
            </a:fld>
            <a:endParaRPr lang="en-US" smtClean="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717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FTE count not people. I’ve classified</a:t>
            </a:r>
            <a:r>
              <a:rPr lang="en-US" baseline="0" dirty="0" smtClean="0"/>
              <a:t> FTE count by position type to make it helpful.</a:t>
            </a:r>
          </a:p>
          <a:p>
            <a:endParaRPr lang="en-US" baseline="0" dirty="0" smtClean="0"/>
          </a:p>
          <a:p>
            <a:r>
              <a:rPr lang="en-US" baseline="0" dirty="0" smtClean="0"/>
              <a:t>For example, we have 2 FTE of engineering split across 3-6 people depending on what’s needed, and 5.5 FTE of computing specialists split across 5-6 people, et cetera.</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20</a:t>
            </a:fld>
            <a:endParaRPr lang="en-US"/>
          </a:p>
        </p:txBody>
      </p:sp>
    </p:spTree>
    <p:extLst>
      <p:ext uri="{BB962C8B-B14F-4D97-AF65-F5344CB8AC3E}">
        <p14:creationId xmlns:p14="http://schemas.microsoft.com/office/powerpoint/2010/main" val="324129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Wingdings" panose="05000000000000000000" pitchFamily="2" charset="2"/>
              </a:rPr>
              <a:t>MWS Consulting is open-ended “we’ll do anything IT” instead of “we’re the workstation experts, who can provide one-time general IT help if you need something else”</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30</a:t>
            </a:fld>
            <a:endParaRPr lang="en-US"/>
          </a:p>
        </p:txBody>
      </p:sp>
    </p:spTree>
    <p:extLst>
      <p:ext uri="{BB962C8B-B14F-4D97-AF65-F5344CB8AC3E}">
        <p14:creationId xmlns:p14="http://schemas.microsoft.com/office/powerpoint/2010/main" val="35044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31</a:t>
            </a:fld>
            <a:endParaRPr lang="en-US"/>
          </a:p>
        </p:txBody>
      </p:sp>
    </p:spTree>
    <p:extLst>
      <p:ext uri="{BB962C8B-B14F-4D97-AF65-F5344CB8AC3E}">
        <p14:creationId xmlns:p14="http://schemas.microsoft.com/office/powerpoint/2010/main" val="3346662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33</a:t>
            </a:fld>
            <a:endParaRPr lang="en-US"/>
          </a:p>
        </p:txBody>
      </p:sp>
    </p:spTree>
    <p:extLst>
      <p:ext uri="{BB962C8B-B14F-4D97-AF65-F5344CB8AC3E}">
        <p14:creationId xmlns:p14="http://schemas.microsoft.com/office/powerpoint/2010/main" val="1606421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35</a:t>
            </a:fld>
            <a:endParaRPr lang="en-US"/>
          </a:p>
        </p:txBody>
      </p:sp>
    </p:spTree>
    <p:extLst>
      <p:ext uri="{BB962C8B-B14F-4D97-AF65-F5344CB8AC3E}">
        <p14:creationId xmlns:p14="http://schemas.microsoft.com/office/powerpoint/2010/main" val="168988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36</a:t>
            </a:fld>
            <a:endParaRPr lang="en-US"/>
          </a:p>
        </p:txBody>
      </p:sp>
    </p:spTree>
    <p:extLst>
      <p:ext uri="{BB962C8B-B14F-4D97-AF65-F5344CB8AC3E}">
        <p14:creationId xmlns:p14="http://schemas.microsoft.com/office/powerpoint/2010/main" val="652673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39:00 time check</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38</a:t>
            </a:fld>
            <a:endParaRPr lang="en-US"/>
          </a:p>
        </p:txBody>
      </p:sp>
    </p:spTree>
    <p:extLst>
      <p:ext uri="{BB962C8B-B14F-4D97-AF65-F5344CB8AC3E}">
        <p14:creationId xmlns:p14="http://schemas.microsoft.com/office/powerpoint/2010/main" val="980084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not success or</a:t>
            </a:r>
            <a:r>
              <a:rPr lang="en-US" baseline="0" dirty="0" smtClean="0"/>
              <a:t> failure indicators—they just are. Change creates friction which creates heat.</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39</a:t>
            </a:fld>
            <a:endParaRPr lang="en-US"/>
          </a:p>
        </p:txBody>
      </p:sp>
    </p:spTree>
    <p:extLst>
      <p:ext uri="{BB962C8B-B14F-4D97-AF65-F5344CB8AC3E}">
        <p14:creationId xmlns:p14="http://schemas.microsoft.com/office/powerpoint/2010/main" val="69469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Also:</a:t>
            </a:r>
            <a:r>
              <a:rPr lang="en-US" baseline="0" dirty="0" smtClean="0"/>
              <a:t> </a:t>
            </a:r>
            <a:r>
              <a:rPr lang="en-US" dirty="0" smtClean="0"/>
              <a:t>Separated Windows/Unix components</a:t>
            </a:r>
            <a:r>
              <a:rPr lang="en-US" baseline="0" dirty="0" smtClean="0"/>
              <a:t> (covered on later slide)</a:t>
            </a:r>
            <a:endParaRPr lang="en-US" dirty="0" smtClean="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40</a:t>
            </a:fld>
            <a:endParaRPr lang="en-US"/>
          </a:p>
        </p:txBody>
      </p:sp>
    </p:spTree>
    <p:extLst>
      <p:ext uri="{BB962C8B-B14F-4D97-AF65-F5344CB8AC3E}">
        <p14:creationId xmlns:p14="http://schemas.microsoft.com/office/powerpoint/2010/main" val="3308732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42</a:t>
            </a:fld>
            <a:endParaRPr lang="en-US"/>
          </a:p>
        </p:txBody>
      </p:sp>
    </p:spTree>
    <p:extLst>
      <p:ext uri="{BB962C8B-B14F-4D97-AF65-F5344CB8AC3E}">
        <p14:creationId xmlns:p14="http://schemas.microsoft.com/office/powerpoint/2010/main" val="81789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2</a:t>
            </a:fld>
            <a:endParaRPr lang="en-US"/>
          </a:p>
        </p:txBody>
      </p:sp>
    </p:spTree>
    <p:extLst>
      <p:ext uri="{BB962C8B-B14F-4D97-AF65-F5344CB8AC3E}">
        <p14:creationId xmlns:p14="http://schemas.microsoft.com/office/powerpoint/2010/main" val="1347399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52</a:t>
            </a:fld>
            <a:endParaRPr lang="en-US"/>
          </a:p>
        </p:txBody>
      </p:sp>
    </p:spTree>
    <p:extLst>
      <p:ext uri="{BB962C8B-B14F-4D97-AF65-F5344CB8AC3E}">
        <p14:creationId xmlns:p14="http://schemas.microsoft.com/office/powerpoint/2010/main" val="2436870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p:spPr>
        <p:txBody>
          <a:bodyPr/>
          <a:lstStyle/>
          <a:p>
            <a:pPr eaLnBrk="1" hangingPunct="1"/>
            <a:r>
              <a:rPr lang="en-US" smtClean="0"/>
              <a:t>©2006 University of Washington. All rights reserved.</a:t>
            </a:r>
          </a:p>
          <a:p>
            <a:r>
              <a:rPr lang="en-US" smtClean="0"/>
              <a:t>This presentation is for informational purposes only. </a:t>
            </a:r>
          </a:p>
          <a:p>
            <a:r>
              <a:rPr lang="en-US" smtClean="0"/>
              <a:t>The University of Washington makes no warranties, express or implied, in this summary.</a:t>
            </a:r>
          </a:p>
        </p:txBody>
      </p:sp>
      <p:sp>
        <p:nvSpPr>
          <p:cNvPr id="43011" name="Rectangle 7"/>
          <p:cNvSpPr>
            <a:spLocks noGrp="1" noChangeArrowheads="1"/>
          </p:cNvSpPr>
          <p:nvPr>
            <p:ph type="sldNum" sz="quarter" idx="5"/>
          </p:nvPr>
        </p:nvSpPr>
        <p:spPr>
          <a:noFill/>
        </p:spPr>
        <p:txBody>
          <a:bodyPr/>
          <a:lstStyle/>
          <a:p>
            <a:fld id="{21461AC8-EEF9-4EFD-A734-A949B5164E4E}" type="slidenum">
              <a:rPr lang="en-US" smtClean="0"/>
              <a:pPr/>
              <a:t>54</a:t>
            </a:fld>
            <a:endParaRPr lang="en-US" smtClean="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3888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05:00 time check</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11</a:t>
            </a:fld>
            <a:endParaRPr lang="en-US"/>
          </a:p>
        </p:txBody>
      </p:sp>
    </p:spTree>
    <p:extLst>
      <p:ext uri="{BB962C8B-B14F-4D97-AF65-F5344CB8AC3E}">
        <p14:creationId xmlns:p14="http://schemas.microsoft.com/office/powerpoint/2010/main" val="46722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526" indent="-231526">
              <a:buFont typeface="+mj-lt"/>
              <a:buAutoNum type="arabicPeriod"/>
            </a:pPr>
            <a:r>
              <a:rPr lang="en-US" dirty="0" smtClean="0"/>
              <a:t>You </a:t>
            </a:r>
            <a:r>
              <a:rPr lang="en-US" dirty="0" err="1" smtClean="0"/>
              <a:t>gotta</a:t>
            </a:r>
            <a:r>
              <a:rPr lang="en-US" dirty="0" smtClean="0"/>
              <a:t> understand how NTLM works, and especially the </a:t>
            </a:r>
            <a:r>
              <a:rPr lang="en-US" dirty="0" err="1" smtClean="0"/>
              <a:t>LMCompatibilityLevel</a:t>
            </a:r>
            <a:r>
              <a:rPr lang="en-US" baseline="0" dirty="0" smtClean="0"/>
              <a:t> setting. See http://technet.microsoft.com/en-us/magazine/2006.08.securitywatch.aspx. http://technet.microsoft.com/en-us/library/cc773178(v=WS.10).aspx (section NTLM Referral Processing) is good for cross-trusts. And http://digital-forensics.sans.org/blog/2012/09/18/protecting-privileged-domain-accounts-network-authentication-in-depth is good too.</a:t>
            </a:r>
          </a:p>
          <a:p>
            <a:pPr marL="231526" indent="-231526">
              <a:buFont typeface="+mj-lt"/>
              <a:buAutoNum type="arabicPeriod"/>
            </a:pPr>
            <a:r>
              <a:rPr lang="en-US" baseline="0" dirty="0" smtClean="0"/>
              <a:t>You need to understand where NTLMv1 is logged. It’s logged at the server the client connects to. Not *ANYWHERE* else. That means looking at your DC logs won’t tell you who is using NTLMv1. You must get logs from other servers.</a:t>
            </a:r>
          </a:p>
          <a:p>
            <a:pPr marL="231526" marR="0" indent="-231526"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The </a:t>
            </a:r>
            <a:r>
              <a:rPr lang="en-US" baseline="0" dirty="0" err="1" smtClean="0"/>
              <a:t>MacOS</a:t>
            </a:r>
            <a:r>
              <a:rPr lang="en-US" baseline="0" dirty="0" smtClean="0"/>
              <a:t> doesn’t natively provide a NTLMv2 VPN client. 3</a:t>
            </a:r>
            <a:r>
              <a:rPr lang="en-US" baseline="30000" dirty="0" smtClean="0"/>
              <a:t>rd</a:t>
            </a:r>
            <a:r>
              <a:rPr lang="en-US" baseline="0" dirty="0" smtClean="0"/>
              <a:t> party VPN client or VPN server are needed.</a:t>
            </a:r>
            <a:endParaRPr lang="en-US" dirty="0" smtClean="0"/>
          </a:p>
          <a:p>
            <a:pPr marL="231526" indent="-231526">
              <a:buFont typeface="+mj-lt"/>
              <a:buAutoNum type="arabicPeriod"/>
            </a:pPr>
            <a:r>
              <a:rPr lang="en-US" baseline="0" dirty="0" smtClean="0"/>
              <a:t>Non-Windows browsers don’t support NTLMv2. Chrome doesn’t. Firefox doesn’t. Safari on </a:t>
            </a:r>
            <a:r>
              <a:rPr lang="en-US" baseline="0" dirty="0" err="1" smtClean="0"/>
              <a:t>MacOs</a:t>
            </a:r>
            <a:r>
              <a:rPr lang="en-US" baseline="0" dirty="0" smtClean="0"/>
              <a:t> with an obscure setting does, but it’s the lone exception.  For me, Windows Integrated </a:t>
            </a:r>
            <a:r>
              <a:rPr lang="en-US" baseline="0" dirty="0" err="1" smtClean="0"/>
              <a:t>AuthN</a:t>
            </a:r>
            <a:r>
              <a:rPr lang="en-US" baseline="0" dirty="0" smtClean="0"/>
              <a:t> is dead. You can either replace it with HTTPS &amp; Basic. Or you can add a second site with the same content for non-Windows users that has HTTPS &amp; Basic. Or move to federated </a:t>
            </a:r>
            <a:r>
              <a:rPr lang="en-US" baseline="0" dirty="0" err="1" smtClean="0"/>
              <a:t>AuthN</a:t>
            </a:r>
            <a:r>
              <a:rPr lang="en-US" baseline="0" dirty="0" smtClean="0"/>
              <a:t>.</a:t>
            </a:r>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12</a:t>
            </a:fld>
            <a:endParaRPr lang="en-US"/>
          </a:p>
        </p:txBody>
      </p:sp>
    </p:spTree>
    <p:extLst>
      <p:ext uri="{BB962C8B-B14F-4D97-AF65-F5344CB8AC3E}">
        <p14:creationId xmlns:p14="http://schemas.microsoft.com/office/powerpoint/2010/main" val="301979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526" indent="-231526" defTabSz="926104">
              <a:buFont typeface="+mj-lt"/>
              <a:buAutoNum type="arabicPeriod"/>
              <a:defRPr/>
            </a:pPr>
            <a:r>
              <a:rPr lang="en-US" dirty="0" smtClean="0"/>
              <a:t>Identify stakeholder partners</a:t>
            </a:r>
            <a:r>
              <a:rPr lang="en-US" baseline="0" dirty="0" smtClean="0"/>
              <a:t> and persuade them of need to proceed</a:t>
            </a:r>
          </a:p>
          <a:p>
            <a:pPr marL="231526" marR="0" indent="-231526"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Communicate</a:t>
            </a:r>
            <a:r>
              <a:rPr lang="en-US" baseline="0" dirty="0" smtClean="0"/>
              <a:t> clearly and often.</a:t>
            </a:r>
            <a:endParaRPr lang="en-US" dirty="0" smtClean="0"/>
          </a:p>
          <a:p>
            <a:pPr marL="231526" indent="-231526">
              <a:buFont typeface="+mj-lt"/>
              <a:buAutoNum type="arabicPeriod"/>
            </a:pPr>
            <a:r>
              <a:rPr lang="en-US" dirty="0" smtClean="0"/>
              <a:t>Provide ample workaround solutions.</a:t>
            </a:r>
          </a:p>
          <a:p>
            <a:pPr marL="231526" marR="0" indent="-231526" algn="l" defTabSz="926104"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Have a thick skin about not rolling back the Svc. Design change. Have clear sense of what conditions would trigger rollback.</a:t>
            </a:r>
          </a:p>
          <a:p>
            <a:pPr marL="231526" indent="-231526">
              <a:buFont typeface="+mj-lt"/>
              <a:buAutoNum type="arabicPeriod"/>
            </a:pPr>
            <a:r>
              <a:rPr lang="en-US" baseline="0" dirty="0" smtClean="0"/>
              <a:t>Be willing to bend a little to accommodate partners or discovery of new known problems</a:t>
            </a:r>
          </a:p>
          <a:p>
            <a:pPr marL="231526" marR="0" indent="-231526"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Get your service desk staff on board with the known problems and workarounds</a:t>
            </a:r>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13</a:t>
            </a:fld>
            <a:endParaRPr lang="en-US"/>
          </a:p>
        </p:txBody>
      </p:sp>
    </p:spTree>
    <p:extLst>
      <p:ext uri="{BB962C8B-B14F-4D97-AF65-F5344CB8AC3E}">
        <p14:creationId xmlns:p14="http://schemas.microsoft.com/office/powerpoint/2010/main" val="2720983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526" indent="-231526">
              <a:buFont typeface="+mj-lt"/>
              <a:buAutoNum type="arabicPeriod"/>
            </a:pPr>
            <a:r>
              <a:rPr lang="en-US" dirty="0" smtClean="0"/>
              <a:t>Partners.</a:t>
            </a:r>
            <a:r>
              <a:rPr lang="en-US" baseline="0" dirty="0" smtClean="0"/>
              <a:t> Need folks who will help and champion. You can then leverage peer pressure to help speed up movement. </a:t>
            </a:r>
            <a:r>
              <a:rPr lang="en-US" baseline="0" dirty="0" smtClean="0">
                <a:sym typeface="Wingdings" panose="05000000000000000000" pitchFamily="2" charset="2"/>
              </a:rPr>
              <a:t></a:t>
            </a:r>
            <a:endParaRPr lang="en-US" dirty="0" smtClean="0"/>
          </a:p>
          <a:p>
            <a:pPr marL="231526" indent="-231526">
              <a:buFont typeface="+mj-lt"/>
              <a:buAutoNum type="arabicPeriod"/>
            </a:pPr>
            <a:r>
              <a:rPr lang="en-US" dirty="0" smtClean="0"/>
              <a:t>Log data. Need to know what the current use is so you can target it. You</a:t>
            </a:r>
            <a:r>
              <a:rPr lang="en-US" baseline="0" dirty="0" smtClean="0"/>
              <a:t> might need to rely on your partners for this. Automate this as much as possible.</a:t>
            </a:r>
            <a:endParaRPr lang="en-US" dirty="0" smtClean="0"/>
          </a:p>
          <a:p>
            <a:pPr marL="231526" indent="-231526">
              <a:buFont typeface="+mj-lt"/>
              <a:buAutoNum type="arabicPeriod"/>
            </a:pPr>
            <a:r>
              <a:rPr lang="en-US" dirty="0" smtClean="0"/>
              <a:t>Workarounds. Customers</a:t>
            </a:r>
            <a:r>
              <a:rPr lang="en-US" baseline="0" dirty="0" smtClean="0"/>
              <a:t> often still have a business need, and you need to help route them on a permanent detour. Go the extra mile to inform customers of the alternatives.</a:t>
            </a:r>
          </a:p>
          <a:p>
            <a:pPr marL="231526" indent="-231526">
              <a:buFont typeface="+mj-lt"/>
              <a:buAutoNum type="arabicPeriod"/>
            </a:pPr>
            <a:r>
              <a:rPr lang="en-US" baseline="0" dirty="0" smtClean="0"/>
              <a:t>Persistent Pestering. A large percent of customers will ignore you the first time you tell them they need to do something different. You become a pest, but ultimately this is better than breaking them later—and they have no excuse for missing many notices.</a:t>
            </a:r>
          </a:p>
          <a:p>
            <a:pPr marL="231526" indent="-231526">
              <a:buFont typeface="+mj-lt"/>
              <a:buAutoNum type="arabicPeriod"/>
            </a:pPr>
            <a:r>
              <a:rPr lang="en-US" baseline="0" dirty="0" smtClean="0"/>
              <a:t>Imagined Impact. Having a good idea of how big the impact will be (both to the organization and to individuals) is invaluable in your communications. You might preliminarily try turning off the technology for an hour to gain this picture.</a:t>
            </a:r>
          </a:p>
          <a:p>
            <a:pPr marL="231526" indent="-231526">
              <a:buFont typeface="+mj-lt"/>
              <a:buAutoNum type="arabicPeriod"/>
            </a:pPr>
            <a:endParaRPr lang="en-US" dirty="0" smtClean="0"/>
          </a:p>
          <a:p>
            <a:pPr marL="231526" indent="-231526">
              <a:buFont typeface="+mj-lt"/>
              <a:buAutoNum type="arabicPeriod"/>
            </a:pPr>
            <a:endParaRPr lang="en-US" dirty="0" smtClean="0"/>
          </a:p>
          <a:p>
            <a:pPr marL="231526" indent="-231526">
              <a:buFont typeface="+mj-lt"/>
              <a:buAutoNum type="arabicPeriod"/>
            </a:pP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14</a:t>
            </a:fld>
            <a:endParaRPr lang="en-US"/>
          </a:p>
        </p:txBody>
      </p:sp>
    </p:spTree>
    <p:extLst>
      <p:ext uri="{BB962C8B-B14F-4D97-AF65-F5344CB8AC3E}">
        <p14:creationId xmlns:p14="http://schemas.microsoft.com/office/powerpoint/2010/main" val="171177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526" indent="-231526">
              <a:buFont typeface="+mj-lt"/>
              <a:buAutoNum type="arabicPeriod"/>
            </a:pPr>
            <a:r>
              <a:rPr lang="en-US" dirty="0" smtClean="0"/>
              <a:t>Obviously, there will</a:t>
            </a:r>
            <a:r>
              <a:rPr lang="en-US" baseline="0" dirty="0" smtClean="0"/>
              <a:t> be customers late to the party. They’ll need to get to something they infrequently access, and suddenly run into NTLMv2 problems. That’s where your service desk training helps.</a:t>
            </a:r>
          </a:p>
          <a:p>
            <a:pPr marL="231526" indent="-231526">
              <a:buFont typeface="+mj-lt"/>
              <a:buAutoNum type="arabicPeriod"/>
            </a:pPr>
            <a:r>
              <a:rPr lang="en-US" baseline="0" dirty="0" smtClean="0"/>
              <a:t>We still see NTLMv1 events logged on our DCs *after* having explicitly turned off NTLMv1! These events are always computers—null sessions. We’ve successfully tracked some number of these oddities to the computers which are </a:t>
            </a:r>
            <a:r>
              <a:rPr lang="en-US" baseline="0" dirty="0" err="1" smtClean="0"/>
              <a:t>NetBios</a:t>
            </a:r>
            <a:r>
              <a:rPr lang="en-US" baseline="0" dirty="0" smtClean="0"/>
              <a:t> master browsers for their subnet, and stopped those events by turning off </a:t>
            </a:r>
            <a:r>
              <a:rPr lang="en-US" baseline="0" dirty="0" err="1" smtClean="0"/>
              <a:t>NetBios</a:t>
            </a:r>
            <a:r>
              <a:rPr lang="en-US" baseline="0" dirty="0" smtClean="0"/>
              <a:t> over TCP/IP on those computers. Still tracking down the rest of the oddities, but I suspect there’s a </a:t>
            </a:r>
            <a:r>
              <a:rPr lang="en-US" baseline="0" dirty="0" err="1" smtClean="0"/>
              <a:t>NetBios</a:t>
            </a:r>
            <a:r>
              <a:rPr lang="en-US" baseline="0" dirty="0" smtClean="0"/>
              <a:t> bug here that explains all of them.</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15</a:t>
            </a:fld>
            <a:endParaRPr lang="en-US"/>
          </a:p>
        </p:txBody>
      </p:sp>
    </p:spTree>
    <p:extLst>
      <p:ext uri="{BB962C8B-B14F-4D97-AF65-F5344CB8AC3E}">
        <p14:creationId xmlns:p14="http://schemas.microsoft.com/office/powerpoint/2010/main" val="175027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12:00-24:00 time check</a:t>
            </a:r>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16</a:t>
            </a:fld>
            <a:endParaRPr lang="en-US"/>
          </a:p>
        </p:txBody>
      </p:sp>
    </p:spTree>
    <p:extLst>
      <p:ext uri="{BB962C8B-B14F-4D97-AF65-F5344CB8AC3E}">
        <p14:creationId xmlns:p14="http://schemas.microsoft.com/office/powerpoint/2010/main" val="3222382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©2006 University of Washington. All rights reserved.</a:t>
            </a:r>
          </a:p>
          <a:p>
            <a:pPr>
              <a:defRPr/>
            </a:pPr>
            <a:r>
              <a:rPr lang="en-US" smtClean="0"/>
              <a:t>This presentation is for informational purposes only. </a:t>
            </a:r>
          </a:p>
          <a:p>
            <a:pPr>
              <a:defRPr/>
            </a:pPr>
            <a:r>
              <a:rPr lang="en-US" smtClean="0"/>
              <a:t>The University of Washington makes no warranties, express or implied, in this summary.</a:t>
            </a:r>
            <a:endParaRPr lang="en-US"/>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18</a:t>
            </a:fld>
            <a:endParaRPr lang="en-US"/>
          </a:p>
        </p:txBody>
      </p:sp>
    </p:spTree>
    <p:extLst>
      <p:ext uri="{BB962C8B-B14F-4D97-AF65-F5344CB8AC3E}">
        <p14:creationId xmlns:p14="http://schemas.microsoft.com/office/powerpoint/2010/main" val="2771411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arkills.png"/>
          <p:cNvPicPr>
            <a:picLocks noChangeAspect="1"/>
          </p:cNvPicPr>
          <p:nvPr userDrawn="1"/>
        </p:nvPicPr>
        <p:blipFill>
          <a:blip r:embed="rId2"/>
          <a:srcRect/>
          <a:stretch>
            <a:fillRect/>
          </a:stretch>
        </p:blipFill>
        <p:spPr bwMode="auto">
          <a:xfrm>
            <a:off x="0" y="1371600"/>
            <a:ext cx="9144000" cy="1785937"/>
          </a:xfrm>
          <a:prstGeom prst="rect">
            <a:avLst/>
          </a:prstGeom>
          <a:noFill/>
          <a:ln w="9525">
            <a:noFill/>
            <a:miter lim="800000"/>
            <a:headEnd/>
            <a:tailEnd/>
          </a:ln>
        </p:spPr>
      </p:pic>
      <p:sp>
        <p:nvSpPr>
          <p:cNvPr id="158723" name="Rectangle 3"/>
          <p:cNvSpPr>
            <a:spLocks noGrp="1" noChangeArrowheads="1"/>
          </p:cNvSpPr>
          <p:nvPr>
            <p:ph type="ctrTitle"/>
          </p:nvPr>
        </p:nvSpPr>
        <p:spPr>
          <a:xfrm>
            <a:off x="457200" y="1843087"/>
            <a:ext cx="8077200" cy="857250"/>
          </a:xfrm>
        </p:spPr>
        <p:txBody>
          <a:bodyPr/>
          <a:lstStyle>
            <a:lvl1pPr>
              <a:defRPr/>
            </a:lvl1pPr>
          </a:lstStyle>
          <a:p>
            <a:r>
              <a:rPr lang="en-US"/>
              <a:t>Click to edit Master title style</a:t>
            </a:r>
          </a:p>
        </p:txBody>
      </p:sp>
      <p:sp>
        <p:nvSpPr>
          <p:cNvPr id="158724" name="Rectangle 4"/>
          <p:cNvSpPr>
            <a:spLocks noGrp="1" noChangeArrowheads="1"/>
          </p:cNvSpPr>
          <p:nvPr>
            <p:ph type="subTitle" idx="1"/>
          </p:nvPr>
        </p:nvSpPr>
        <p:spPr>
          <a:xfrm>
            <a:off x="2133600" y="3276600"/>
            <a:ext cx="6400800" cy="1752600"/>
          </a:xfrm>
        </p:spPr>
        <p:txBody>
          <a:bodyPr/>
          <a:lstStyle>
            <a:lvl1pPr marL="0" indent="0" algn="r">
              <a:lnSpc>
                <a:spcPct val="90000"/>
              </a:lnSpc>
              <a:spcBef>
                <a:spcPct val="0"/>
              </a:spcBef>
              <a:buFontTx/>
              <a:buNone/>
              <a:defRPr/>
            </a:lvl1pPr>
          </a:lstStyle>
          <a:p>
            <a:r>
              <a:rPr lang="en-US"/>
              <a:t>Click to edit Master subtitle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720" y="6035040"/>
            <a:ext cx="2743200" cy="351190"/>
          </a:xfrm>
          <a:prstGeom prst="rect">
            <a:avLst/>
          </a:prstGeom>
          <a:effectLst>
            <a:glow rad="152400">
              <a:schemeClr val="accent1"/>
            </a:glow>
          </a:effectLst>
        </p:spPr>
      </p:pic>
    </p:spTree>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3" descr="barkills.png"/>
          <p:cNvPicPr>
            <a:picLocks noChangeAspect="1"/>
          </p:cNvPicPr>
          <p:nvPr/>
        </p:nvPicPr>
        <p:blipFill rotWithShape="1">
          <a:blip r:embed="rId13"/>
          <a:srcRect b="18934"/>
          <a:stretch/>
        </p:blipFill>
        <p:spPr bwMode="auto">
          <a:xfrm>
            <a:off x="0" y="-76200"/>
            <a:ext cx="9144000" cy="1447800"/>
          </a:xfrm>
          <a:prstGeom prst="rect">
            <a:avLst/>
          </a:prstGeom>
          <a:noFill/>
          <a:ln w="9525">
            <a:noFill/>
            <a:miter lim="800000"/>
            <a:headEnd/>
            <a:tailEnd/>
          </a:ln>
        </p:spPr>
      </p:pic>
      <p:sp>
        <p:nvSpPr>
          <p:cNvPr id="157699" name="Rectangle 3"/>
          <p:cNvSpPr>
            <a:spLocks noGrp="1" noChangeArrowheads="1"/>
          </p:cNvSpPr>
          <p:nvPr>
            <p:ph type="title"/>
          </p:nvPr>
        </p:nvSpPr>
        <p:spPr bwMode="auto">
          <a:xfrm>
            <a:off x="457200" y="457200"/>
            <a:ext cx="7620000" cy="838200"/>
          </a:xfrm>
          <a:prstGeom prst="rect">
            <a:avLst/>
          </a:prstGeom>
          <a:noFill/>
          <a:ln w="9525">
            <a:noFill/>
            <a:miter lim="800000"/>
            <a:headEnd/>
            <a:tailEnd/>
          </a:ln>
          <a:effectLst>
            <a:outerShdw dist="35921" dir="2700000"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2" name="Rectangle 4"/>
          <p:cNvSpPr>
            <a:spLocks noGrp="1" noChangeArrowheads="1"/>
          </p:cNvSpPr>
          <p:nvPr>
            <p:ph type="body" idx="1"/>
          </p:nvPr>
        </p:nvSpPr>
        <p:spPr bwMode="auto">
          <a:xfrm>
            <a:off x="457200" y="1524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 name="Picture 1"/>
          <p:cNvPicPr>
            <a:picLocks noChangeAspect="1"/>
          </p:cNvPicPr>
          <p:nvPr/>
        </p:nvPicPr>
        <p:blipFill rotWithShape="1">
          <a:blip r:embed="rId14" cstate="print">
            <a:extLst>
              <a:ext uri="{28A0092B-C50C-407E-A947-70E740481C1C}">
                <a14:useLocalDpi xmlns:a14="http://schemas.microsoft.com/office/drawing/2010/main" val="0"/>
              </a:ext>
            </a:extLst>
          </a:blip>
          <a:srcRect r="82450"/>
          <a:stretch/>
        </p:blipFill>
        <p:spPr>
          <a:xfrm>
            <a:off x="8163305" y="685800"/>
            <a:ext cx="752095" cy="548640"/>
          </a:xfrm>
          <a:prstGeom prst="rect">
            <a:avLst/>
          </a:prstGeom>
          <a:effectLst>
            <a:glow rad="88900">
              <a:schemeClr val="accent1">
                <a:alpha val="75000"/>
              </a:schemeClr>
            </a:glow>
          </a:effectLst>
        </p:spPr>
      </p:pic>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strips dir="rd"/>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Calibri" pitchFamily="34" charset="0"/>
        </a:defRPr>
      </a:lvl2pPr>
      <a:lvl3pPr algn="l" rtl="0" eaLnBrk="0" fontAlgn="base" hangingPunct="0">
        <a:spcBef>
          <a:spcPct val="0"/>
        </a:spcBef>
        <a:spcAft>
          <a:spcPct val="0"/>
        </a:spcAft>
        <a:defRPr sz="4000">
          <a:solidFill>
            <a:schemeClr val="bg1"/>
          </a:solidFill>
          <a:latin typeface="Calibri" pitchFamily="34" charset="0"/>
        </a:defRPr>
      </a:lvl3pPr>
      <a:lvl4pPr algn="l" rtl="0" eaLnBrk="0" fontAlgn="base" hangingPunct="0">
        <a:spcBef>
          <a:spcPct val="0"/>
        </a:spcBef>
        <a:spcAft>
          <a:spcPct val="0"/>
        </a:spcAft>
        <a:defRPr sz="4000">
          <a:solidFill>
            <a:schemeClr val="bg1"/>
          </a:solidFill>
          <a:latin typeface="Calibri" pitchFamily="34" charset="0"/>
        </a:defRPr>
      </a:lvl4pPr>
      <a:lvl5pPr algn="l" rtl="0" eaLnBrk="0" fontAlgn="base" hangingPunct="0">
        <a:spcBef>
          <a:spcPct val="0"/>
        </a:spcBef>
        <a:spcAft>
          <a:spcPct val="0"/>
        </a:spcAft>
        <a:defRPr sz="4000">
          <a:solidFill>
            <a:schemeClr val="bg1"/>
          </a:solidFill>
          <a:latin typeface="Calibri" pitchFamily="34" charset="0"/>
        </a:defRPr>
      </a:lvl5pPr>
      <a:lvl6pPr marL="457200" algn="l" rtl="0" fontAlgn="base">
        <a:spcBef>
          <a:spcPct val="0"/>
        </a:spcBef>
        <a:spcAft>
          <a:spcPct val="0"/>
        </a:spcAft>
        <a:defRPr sz="4000">
          <a:solidFill>
            <a:schemeClr val="bg1"/>
          </a:solidFill>
          <a:latin typeface="Calibri" pitchFamily="34" charset="0"/>
        </a:defRPr>
      </a:lvl6pPr>
      <a:lvl7pPr marL="914400" algn="l" rtl="0" fontAlgn="base">
        <a:spcBef>
          <a:spcPct val="0"/>
        </a:spcBef>
        <a:spcAft>
          <a:spcPct val="0"/>
        </a:spcAft>
        <a:defRPr sz="4000">
          <a:solidFill>
            <a:schemeClr val="bg1"/>
          </a:solidFill>
          <a:latin typeface="Calibri" pitchFamily="34" charset="0"/>
        </a:defRPr>
      </a:lvl7pPr>
      <a:lvl8pPr marL="1371600" algn="l" rtl="0" fontAlgn="base">
        <a:spcBef>
          <a:spcPct val="0"/>
        </a:spcBef>
        <a:spcAft>
          <a:spcPct val="0"/>
        </a:spcAft>
        <a:defRPr sz="4000">
          <a:solidFill>
            <a:schemeClr val="bg1"/>
          </a:solidFill>
          <a:latin typeface="Calibri" pitchFamily="34" charset="0"/>
        </a:defRPr>
      </a:lvl8pPr>
      <a:lvl9pPr marL="1828800" algn="l"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lnSpc>
          <a:spcPct val="90000"/>
        </a:lnSpc>
        <a:spcBef>
          <a:spcPct val="0"/>
        </a:spcBef>
        <a:spcAft>
          <a:spcPct val="0"/>
        </a:spcAft>
        <a:buChar char="–"/>
        <a:defRPr sz="2400">
          <a:solidFill>
            <a:schemeClr val="bg1"/>
          </a:solidFill>
          <a:latin typeface="+mn-lt"/>
        </a:defRPr>
      </a:lvl2pPr>
      <a:lvl3pPr marL="1143000" indent="-228600" algn="l" rtl="0" eaLnBrk="0" fontAlgn="base" hangingPunct="0">
        <a:lnSpc>
          <a:spcPct val="90000"/>
        </a:lnSpc>
        <a:spcBef>
          <a:spcPct val="0"/>
        </a:spcBef>
        <a:spcAft>
          <a:spcPct val="0"/>
        </a:spcAft>
        <a:buChar char="•"/>
        <a:defRPr sz="2000">
          <a:solidFill>
            <a:schemeClr val="bg1"/>
          </a:solidFill>
          <a:latin typeface="+mn-lt"/>
        </a:defRPr>
      </a:lvl3pPr>
      <a:lvl4pPr marL="1600200" indent="-228600" algn="l" rtl="0" eaLnBrk="0" fontAlgn="base" hangingPunct="0">
        <a:lnSpc>
          <a:spcPct val="90000"/>
        </a:lnSpc>
        <a:spcBef>
          <a:spcPct val="0"/>
        </a:spcBef>
        <a:spcAft>
          <a:spcPct val="0"/>
        </a:spcAft>
        <a:buChar char="–"/>
        <a:defRPr sz="2000">
          <a:solidFill>
            <a:schemeClr val="bg1"/>
          </a:solidFill>
          <a:latin typeface="+mn-lt"/>
        </a:defRPr>
      </a:lvl4pPr>
      <a:lvl5pPr marL="2057400" indent="-228600" algn="l" rtl="0" eaLnBrk="0" fontAlgn="base" hangingPunct="0">
        <a:lnSpc>
          <a:spcPct val="90000"/>
        </a:lnSpc>
        <a:spcBef>
          <a:spcPct val="0"/>
        </a:spcBef>
        <a:spcAft>
          <a:spcPct val="0"/>
        </a:spcAft>
        <a:buChar char="»"/>
        <a:defRPr sz="2000">
          <a:solidFill>
            <a:schemeClr val="bg1"/>
          </a:solidFill>
          <a:latin typeface="+mn-lt"/>
        </a:defRPr>
      </a:lvl5pPr>
      <a:lvl6pPr marL="2514600" indent="-228600" algn="l" rtl="0" fontAlgn="base">
        <a:lnSpc>
          <a:spcPct val="90000"/>
        </a:lnSpc>
        <a:spcBef>
          <a:spcPct val="0"/>
        </a:spcBef>
        <a:spcAft>
          <a:spcPct val="0"/>
        </a:spcAft>
        <a:buChar char="»"/>
        <a:defRPr>
          <a:solidFill>
            <a:schemeClr val="bg1"/>
          </a:solidFill>
          <a:latin typeface="+mn-lt"/>
        </a:defRPr>
      </a:lvl6pPr>
      <a:lvl7pPr marL="2971800" indent="-228600" algn="l" rtl="0" fontAlgn="base">
        <a:lnSpc>
          <a:spcPct val="90000"/>
        </a:lnSpc>
        <a:spcBef>
          <a:spcPct val="0"/>
        </a:spcBef>
        <a:spcAft>
          <a:spcPct val="0"/>
        </a:spcAft>
        <a:buChar char="»"/>
        <a:defRPr>
          <a:solidFill>
            <a:schemeClr val="bg1"/>
          </a:solidFill>
          <a:latin typeface="+mn-lt"/>
        </a:defRPr>
      </a:lvl7pPr>
      <a:lvl8pPr marL="3429000" indent="-228600" algn="l" rtl="0" fontAlgn="base">
        <a:lnSpc>
          <a:spcPct val="90000"/>
        </a:lnSpc>
        <a:spcBef>
          <a:spcPct val="0"/>
        </a:spcBef>
        <a:spcAft>
          <a:spcPct val="0"/>
        </a:spcAft>
        <a:buChar char="»"/>
        <a:defRPr>
          <a:solidFill>
            <a:schemeClr val="bg1"/>
          </a:solidFill>
          <a:latin typeface="+mn-lt"/>
        </a:defRPr>
      </a:lvl8pPr>
      <a:lvl9pPr marL="3886200" indent="-228600" algn="l" rtl="0" fontAlgn="base">
        <a:lnSpc>
          <a:spcPct val="90000"/>
        </a:lnSpc>
        <a:spcBef>
          <a:spcPct val="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tconnect.uw.edu/wares/nebula/managed-workstation-service-design/what-does-the-managed-workstation-rate-include/" TargetMode="External"/><Relationship Id="rId2" Type="http://schemas.openxmlformats.org/officeDocument/2006/relationships/hyperlink" Target="https://itconnect.uw.edu/service/managed-workstation-services/" TargetMode="External"/><Relationship Id="rId1" Type="http://schemas.openxmlformats.org/officeDocument/2006/relationships/slideLayout" Target="../slideLayouts/slideLayout2.xml"/><Relationship Id="rId5" Type="http://schemas.openxmlformats.org/officeDocument/2006/relationships/hyperlink" Target="https://itconnect.uw.edu/wares/nebula/managed-workstation-service-design/operating-system-and-browser-support/" TargetMode="External"/><Relationship Id="rId4" Type="http://schemas.openxmlformats.org/officeDocument/2006/relationships/hyperlink" Target="https://itconnect.uw.edu/wares/nebula/managed-workstation-service-design/exchange/"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tconnect.uw.edu/wares/nebula/managed-workstation-service-design/managed-workstation-capability-ma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47.jpg"/><Relationship Id="rId7" Type="http://schemas.openxmlformats.org/officeDocument/2006/relationships/slide" Target="slide46.xml"/><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50.xml"/></Relationships>
</file>

<file path=ppt/slides/_rels/slide54.xml.rels><?xml version="1.0" encoding="UTF-8" standalone="yes"?>
<Relationships xmlns="http://schemas.openxmlformats.org/package/2006/relationships"><Relationship Id="rId8" Type="http://schemas.openxmlformats.org/officeDocument/2006/relationships/image" Target="../media/image48.gif"/><Relationship Id="rId13" Type="http://schemas.openxmlformats.org/officeDocument/2006/relationships/image" Target="../media/image53.png"/><Relationship Id="rId3" Type="http://schemas.openxmlformats.org/officeDocument/2006/relationships/hyperlink" Target="mailto:barkills@uw.edu" TargetMode="External"/><Relationship Id="rId7" Type="http://schemas.openxmlformats.org/officeDocument/2006/relationships/hyperlink" Target="https://itconnect.uw.edu/wares/msinf/" TargetMode="External"/><Relationship Id="rId12"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blogs.uw.edu/barkills" TargetMode="External"/><Relationship Id="rId11" Type="http://schemas.openxmlformats.org/officeDocument/2006/relationships/image" Target="../media/image51.png"/><Relationship Id="rId5" Type="http://schemas.openxmlformats.org/officeDocument/2006/relationships/hyperlink" Target="http://@brian-arkills" TargetMode="External"/><Relationship Id="rId10" Type="http://schemas.openxmlformats.org/officeDocument/2006/relationships/image" Target="../media/image50.png"/><Relationship Id="rId4" Type="http://schemas.openxmlformats.org/officeDocument/2006/relationships/hyperlink" Target="https://twitter.com/barkills" TargetMode="External"/><Relationship Id="rId9" Type="http://schemas.openxmlformats.org/officeDocument/2006/relationships/image" Target="../media/image49.png"/><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iki.cac.washington.edu/x/RusnB" TargetMode="External"/><Relationship Id="rId7" Type="http://schemas.openxmlformats.org/officeDocument/2006/relationships/diagramQuickStyle" Target="../diagrams/quickStyle1.xml"/><Relationship Id="rId2" Type="http://schemas.openxmlformats.org/officeDocument/2006/relationships/hyperlink" Target="http://www.washington.edu/uwit/divisions/isss/ea/" TargetMode="Externa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itconnect.uw.edu/wares/nebula/managed-workstation-service-design/operating-system-support/" TargetMode="Externa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hyperlink" Target="http://www-03.ibm.com/press/us/en/pressrelease/25492.ws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46" y="76200"/>
            <a:ext cx="3136508" cy="2539682"/>
          </a:xfrm>
          <a:prstGeom prst="rect">
            <a:avLst/>
          </a:prstGeom>
        </p:spPr>
      </p:pic>
      <p:sp>
        <p:nvSpPr>
          <p:cNvPr id="2058" name="Rectangle 10"/>
          <p:cNvSpPr>
            <a:spLocks noGrp="1" noChangeArrowheads="1"/>
          </p:cNvSpPr>
          <p:nvPr>
            <p:ph type="ctrTitle"/>
          </p:nvPr>
        </p:nvSpPr>
        <p:spPr/>
        <p:txBody>
          <a:bodyPr/>
          <a:lstStyle/>
          <a:p>
            <a:pPr algn="r" eaLnBrk="1" hangingPunct="1">
              <a:defRPr/>
            </a:pPr>
            <a:r>
              <a:rPr lang="en-US" dirty="0" smtClean="0"/>
              <a:t>Managing Technology Change: Replace or ditch</a:t>
            </a:r>
            <a:br>
              <a:rPr lang="en-US" dirty="0" smtClean="0"/>
            </a:br>
            <a:r>
              <a:rPr lang="en-US" sz="2400" dirty="0" smtClean="0"/>
              <a:t>March 2017</a:t>
            </a:r>
          </a:p>
        </p:txBody>
      </p:sp>
      <p:sp>
        <p:nvSpPr>
          <p:cNvPr id="4098" name="Rectangle 3"/>
          <p:cNvSpPr>
            <a:spLocks noGrp="1" noChangeArrowheads="1"/>
          </p:cNvSpPr>
          <p:nvPr>
            <p:ph type="subTitle" idx="1"/>
          </p:nvPr>
        </p:nvSpPr>
        <p:spPr/>
        <p:txBody>
          <a:bodyPr/>
          <a:lstStyle/>
          <a:p>
            <a:pPr algn="l" eaLnBrk="1" hangingPunct="1"/>
            <a:r>
              <a:rPr lang="en-US" sz="2400" u="sng" dirty="0" smtClean="0"/>
              <a:t>Brian Arkills</a:t>
            </a:r>
          </a:p>
          <a:p>
            <a:pPr algn="l" eaLnBrk="1" hangingPunct="1"/>
            <a:r>
              <a:rPr lang="en-US" sz="2400" dirty="0" smtClean="0"/>
              <a:t>Microsoft Solutions Architect</a:t>
            </a:r>
          </a:p>
          <a:p>
            <a:pPr algn="l" eaLnBrk="1" hangingPunct="1"/>
            <a:r>
              <a:rPr lang="en-US" sz="2400" dirty="0" smtClean="0"/>
              <a:t>Microsoft Infrastructure Svc </a:t>
            </a:r>
            <a:r>
              <a:rPr lang="en-US" sz="2400" dirty="0" err="1" smtClean="0"/>
              <a:t>Mgr</a:t>
            </a:r>
            <a:endParaRPr lang="en-US" sz="2400" dirty="0" smtClean="0"/>
          </a:p>
          <a:p>
            <a:pPr algn="l" eaLnBrk="1" hangingPunct="1"/>
            <a:r>
              <a:rPr lang="en-US" sz="2400" dirty="0" smtClean="0"/>
              <a:t>Managed Workstation Svc Owner </a:t>
            </a:r>
            <a:endParaRPr lang="en-US" sz="2400" dirty="0" smtClean="0">
              <a:sym typeface="Wingdings" pitchFamily="2" charset="2"/>
            </a:endParaRPr>
          </a:p>
          <a:p>
            <a:pPr algn="l" eaLnBrk="1" hangingPunct="1"/>
            <a:r>
              <a:rPr lang="en-US" sz="2400" dirty="0">
                <a:sym typeface="Wingdings" pitchFamily="2" charset="2"/>
              </a:rPr>
              <a:t>UW-IT, Identity and Access </a:t>
            </a:r>
            <a:r>
              <a:rPr lang="en-US" sz="2400" dirty="0" smtClean="0">
                <a:sym typeface="Wingdings" pitchFamily="2" charset="2"/>
              </a:rPr>
              <a:t>Management</a:t>
            </a:r>
          </a:p>
          <a:p>
            <a:pPr algn="l" eaLnBrk="1" hangingPunct="1"/>
            <a:endParaRPr lang="en-US" sz="2400" dirty="0" smtClean="0">
              <a:sym typeface="Wingdings" pitchFamily="2" charset="2"/>
            </a:endParaRPr>
          </a:p>
          <a:p>
            <a:pPr algn="l" eaLnBrk="1" hangingPunct="1"/>
            <a:r>
              <a:rPr lang="en-US" sz="2400" dirty="0" smtClean="0">
                <a:sym typeface="Wingdings" pitchFamily="2" charset="2"/>
              </a:rPr>
              <a:t>Microsoft Enterprise Mobility MVP 2012-2016</a:t>
            </a:r>
          </a:p>
        </p:txBody>
      </p:sp>
    </p:spTree>
  </p:cSld>
  <p:clrMapOvr>
    <a:masterClrMapping/>
  </p:clrMapOvr>
  <p:transition spd="med">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SCARF: Address threat of change</a:t>
            </a:r>
            <a:endParaRPr lang="en-US" dirty="0"/>
          </a:p>
        </p:txBody>
      </p:sp>
      <p:sp>
        <p:nvSpPr>
          <p:cNvPr id="3" name="Content Placeholder 2"/>
          <p:cNvSpPr>
            <a:spLocks noGrp="1"/>
          </p:cNvSpPr>
          <p:nvPr>
            <p:ph idx="1"/>
          </p:nvPr>
        </p:nvSpPr>
        <p:spPr/>
        <p:txBody>
          <a:bodyPr/>
          <a:lstStyle/>
          <a:p>
            <a:r>
              <a:rPr lang="en-US" dirty="0" smtClean="0"/>
              <a:t>The most </a:t>
            </a:r>
            <a:r>
              <a:rPr lang="en-US" dirty="0"/>
              <a:t>important factor </a:t>
            </a:r>
            <a:r>
              <a:rPr lang="en-US" dirty="0" smtClean="0"/>
              <a:t>for successful change</a:t>
            </a:r>
          </a:p>
          <a:p>
            <a:r>
              <a:rPr lang="en-US" dirty="0" smtClean="0"/>
              <a:t>People (and emotions) are front and center</a:t>
            </a:r>
          </a:p>
          <a:p>
            <a:r>
              <a:rPr lang="en-US" dirty="0" smtClean="0"/>
              <a:t>Things that can help:</a:t>
            </a:r>
          </a:p>
          <a:p>
            <a:pPr lvl="1"/>
            <a:r>
              <a:rPr lang="en-US" dirty="0" smtClean="0"/>
              <a:t>Build trust – requires relationship or past history</a:t>
            </a:r>
          </a:p>
          <a:p>
            <a:pPr lvl="1"/>
            <a:r>
              <a:rPr lang="en-US" dirty="0" smtClean="0"/>
              <a:t>Empathize – engage with those who are resistant, </a:t>
            </a:r>
            <a:r>
              <a:rPr lang="en-US" u="sng" dirty="0" smtClean="0"/>
              <a:t>listen</a:t>
            </a:r>
            <a:r>
              <a:rPr lang="en-US" dirty="0" smtClean="0"/>
              <a:t>, and find ways to address concerns</a:t>
            </a:r>
          </a:p>
          <a:p>
            <a:pPr lvl="1"/>
            <a:r>
              <a:rPr lang="en-US" dirty="0" smtClean="0"/>
              <a:t>Be transparent in communications</a:t>
            </a:r>
          </a:p>
          <a:p>
            <a:pPr lvl="1"/>
            <a:r>
              <a:rPr lang="en-US" dirty="0" smtClean="0"/>
              <a:t>Manage expectations and meet promises</a:t>
            </a:r>
          </a:p>
          <a:p>
            <a:pPr marL="0" indent="0">
              <a:buNone/>
            </a:pPr>
            <a:endParaRPr lang="en-US" dirty="0" smtClean="0"/>
          </a:p>
          <a:p>
            <a:pPr marL="0" indent="0" algn="ctr">
              <a:buNone/>
            </a:pPr>
            <a:r>
              <a:rPr lang="en-US" sz="3600" b="1" dirty="0" smtClean="0"/>
              <a:t>Our job as leaders of change is to </a:t>
            </a:r>
            <a:br>
              <a:rPr lang="en-US" sz="3600" b="1" dirty="0" smtClean="0"/>
            </a:br>
            <a:r>
              <a:rPr lang="en-US" sz="3600" b="1" dirty="0" smtClean="0"/>
              <a:t>help people move forward</a:t>
            </a:r>
            <a:endParaRPr lang="en-US" sz="3600" b="1" dirty="0"/>
          </a:p>
        </p:txBody>
      </p:sp>
    </p:spTree>
    <p:extLst>
      <p:ext uri="{BB962C8B-B14F-4D97-AF65-F5344CB8AC3E}">
        <p14:creationId xmlns:p14="http://schemas.microsoft.com/office/powerpoint/2010/main" val="2491560605"/>
      </p:ext>
    </p:extLst>
  </p:cSld>
  <p:clrMapOvr>
    <a:masterClrMapping/>
  </p:clrMapOvr>
  <p:transition spd="med">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 Retiring NTLMv1</a:t>
            </a:r>
            <a:endParaRPr lang="en-US" dirty="0"/>
          </a:p>
        </p:txBody>
      </p:sp>
      <p:pic>
        <p:nvPicPr>
          <p:cNvPr id="4" name="Content Placeholder 2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52600"/>
            <a:ext cx="2552700" cy="17907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324" y="4800600"/>
            <a:ext cx="3657600" cy="7828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2915244"/>
            <a:ext cx="1774507" cy="125611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4075242198"/>
      </p:ext>
    </p:extLst>
  </p:cSld>
  <p:clrMapOvr>
    <a:masterClrMapping/>
  </p:clrMapOvr>
  <p:transition spd="med">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0"/>
            <a:ext cx="4861981" cy="2027096"/>
          </a:xfrm>
          <a:prstGeom prst="rect">
            <a:avLst/>
          </a:prstGeom>
        </p:spPr>
      </p:pic>
      <p:sp>
        <p:nvSpPr>
          <p:cNvPr id="2" name="Title 1"/>
          <p:cNvSpPr>
            <a:spLocks noGrp="1"/>
          </p:cNvSpPr>
          <p:nvPr>
            <p:ph type="title"/>
          </p:nvPr>
        </p:nvSpPr>
        <p:spPr/>
        <p:txBody>
          <a:bodyPr/>
          <a:lstStyle/>
          <a:p>
            <a:r>
              <a:rPr lang="en-US" dirty="0"/>
              <a:t>Tech </a:t>
            </a:r>
            <a:r>
              <a:rPr lang="en-US" dirty="0" smtClean="0"/>
              <a:t>- Stumbling </a:t>
            </a:r>
            <a:r>
              <a:rPr lang="en-US" dirty="0"/>
              <a:t>Points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608" y="1432433"/>
            <a:ext cx="5204592" cy="199656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3810000"/>
            <a:ext cx="2819644" cy="257578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4213657"/>
            <a:ext cx="2789162" cy="2339543"/>
          </a:xfrm>
          <a:prstGeom prst="rect">
            <a:avLst/>
          </a:prstGeom>
        </p:spPr>
      </p:pic>
    </p:spTree>
    <p:extLst>
      <p:ext uri="{BB962C8B-B14F-4D97-AF65-F5344CB8AC3E}">
        <p14:creationId xmlns:p14="http://schemas.microsoft.com/office/powerpoint/2010/main" val="364418731"/>
      </p:ext>
    </p:extLst>
  </p:cSld>
  <p:clrMapOvr>
    <a:masterClrMapping/>
  </p:clrMapOvr>
  <p:transition spd="med">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a:t>
            </a:r>
            <a:r>
              <a:rPr lang="en-US" dirty="0" err="1" smtClean="0"/>
              <a:t>Mgmt</a:t>
            </a:r>
            <a:r>
              <a:rPr lang="en-US" dirty="0" smtClean="0"/>
              <a:t> – Stumbling Points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4050" y="1743075"/>
            <a:ext cx="2495550" cy="18383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781175"/>
            <a:ext cx="1895475" cy="18002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5175" y="3943350"/>
            <a:ext cx="1800225" cy="25336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4343400"/>
            <a:ext cx="2171700" cy="18288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375" y="4419600"/>
            <a:ext cx="2714625" cy="168592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4674" y="1504084"/>
            <a:ext cx="2181225" cy="2095500"/>
          </a:xfrm>
          <a:prstGeom prst="rect">
            <a:avLst/>
          </a:prstGeom>
        </p:spPr>
      </p:pic>
    </p:spTree>
    <p:extLst>
      <p:ext uri="{BB962C8B-B14F-4D97-AF65-F5344CB8AC3E}">
        <p14:creationId xmlns:p14="http://schemas.microsoft.com/office/powerpoint/2010/main" val="2133596813"/>
      </p:ext>
    </p:extLst>
  </p:cSld>
  <p:clrMapOvr>
    <a:masterClrMapping/>
  </p:clrMapOvr>
  <p:transition spd="med">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7620000" cy="838200"/>
          </a:xfrm>
        </p:spPr>
        <p:txBody>
          <a:bodyPr/>
          <a:lstStyle/>
          <a:p>
            <a:r>
              <a:rPr lang="en-US" dirty="0" smtClean="0"/>
              <a:t>Keys to Success Retiring Old Tech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13" y="1524000"/>
            <a:ext cx="1733550" cy="2628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905000"/>
            <a:ext cx="2276475" cy="20097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848198"/>
            <a:ext cx="2466975" cy="165665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4495800"/>
            <a:ext cx="2466975" cy="18478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5400" y="4419600"/>
            <a:ext cx="2466975" cy="1847850"/>
          </a:xfrm>
          <a:prstGeom prst="rect">
            <a:avLst/>
          </a:prstGeom>
        </p:spPr>
      </p:pic>
    </p:spTree>
    <p:extLst>
      <p:ext uri="{BB962C8B-B14F-4D97-AF65-F5344CB8AC3E}">
        <p14:creationId xmlns:p14="http://schemas.microsoft.com/office/powerpoint/2010/main" val="1600817522"/>
      </p:ext>
    </p:extLst>
  </p:cSld>
  <p:clrMapOvr>
    <a:masterClrMapping/>
  </p:clrMapOvr>
  <p:transition spd="med">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Loose Ends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7800"/>
            <a:ext cx="7848600" cy="1066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599" y="3129280"/>
            <a:ext cx="4474397" cy="29667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124200"/>
            <a:ext cx="2466975" cy="28194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0" y="0"/>
            <a:ext cx="319088" cy="239008"/>
          </a:xfrm>
          <a:prstGeom prst="rect">
            <a:avLst/>
          </a:prstGeom>
        </p:spPr>
      </p:pic>
    </p:spTree>
    <p:extLst>
      <p:ext uri="{BB962C8B-B14F-4D97-AF65-F5344CB8AC3E}">
        <p14:creationId xmlns:p14="http://schemas.microsoft.com/office/powerpoint/2010/main" val="1798475331"/>
      </p:ext>
    </p:extLst>
  </p:cSld>
  <p:clrMapOvr>
    <a:masterClrMapping/>
  </p:clrMapOvr>
  <p:transition spd="med">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1-2-room report exercise</a:t>
            </a:r>
            <a:endParaRPr lang="en-US" dirty="0"/>
          </a:p>
        </p:txBody>
      </p:sp>
      <p:sp>
        <p:nvSpPr>
          <p:cNvPr id="3" name="Content Placeholder 2"/>
          <p:cNvSpPr>
            <a:spLocks noGrp="1"/>
          </p:cNvSpPr>
          <p:nvPr>
            <p:ph idx="1"/>
          </p:nvPr>
        </p:nvSpPr>
        <p:spPr/>
        <p:txBody>
          <a:bodyPr/>
          <a:lstStyle/>
          <a:p>
            <a:pPr marL="0" indent="0">
              <a:buNone/>
            </a:pPr>
            <a:r>
              <a:rPr lang="en-US" dirty="0" smtClean="0"/>
              <a:t>Think about the largest technology change you’ve been involved in. </a:t>
            </a:r>
          </a:p>
          <a:p>
            <a:pPr marL="457200" indent="-457200">
              <a:buFont typeface="+mj-lt"/>
              <a:buAutoNum type="arabicPeriod"/>
            </a:pPr>
            <a:r>
              <a:rPr lang="en-US" sz="2400" dirty="0" smtClean="0"/>
              <a:t>What was the toughest aspect of that change?</a:t>
            </a:r>
          </a:p>
          <a:p>
            <a:pPr marL="457200" indent="-457200">
              <a:buFont typeface="+mj-lt"/>
              <a:buAutoNum type="arabicPeriod"/>
            </a:pPr>
            <a:r>
              <a:rPr lang="en-US" sz="2400" dirty="0" smtClean="0"/>
              <a:t>What helped the most?</a:t>
            </a:r>
          </a:p>
          <a:p>
            <a:endParaRPr lang="en-US" sz="1200" dirty="0"/>
          </a:p>
          <a:p>
            <a:r>
              <a:rPr lang="en-US" sz="2000" dirty="0" smtClean="0"/>
              <a:t>Pair report out #1: problem was mostly technology or mostly people?</a:t>
            </a:r>
          </a:p>
          <a:p>
            <a:r>
              <a:rPr lang="en-US" sz="2000" dirty="0" smtClean="0"/>
              <a:t>Pair report out #2: what was biggest help?</a:t>
            </a:r>
          </a:p>
          <a:p>
            <a:endParaRPr lang="en-US" sz="1200" dirty="0"/>
          </a:p>
          <a:p>
            <a:pPr marL="0" indent="0">
              <a:buNone/>
            </a:pPr>
            <a:r>
              <a:rPr lang="en-US" dirty="0" smtClean="0"/>
              <a:t>Time:</a:t>
            </a:r>
            <a:endParaRPr lang="en-US" sz="2000" dirty="0" smtClean="0"/>
          </a:p>
          <a:p>
            <a:pPr lvl="1"/>
            <a:r>
              <a:rPr lang="en-US" dirty="0" smtClean="0"/>
              <a:t>By yourself: 1 minute</a:t>
            </a:r>
          </a:p>
          <a:p>
            <a:pPr lvl="1"/>
            <a:r>
              <a:rPr lang="en-US" dirty="0" smtClean="0"/>
              <a:t>Pair: 2 minutes</a:t>
            </a:r>
          </a:p>
          <a:p>
            <a:pPr lvl="1"/>
            <a:r>
              <a:rPr lang="en-US" dirty="0" smtClean="0"/>
              <a:t>Room Report: 8 minutes</a:t>
            </a:r>
          </a:p>
          <a:p>
            <a:endParaRPr lang="en-US" dirty="0" smtClean="0"/>
          </a:p>
        </p:txBody>
      </p:sp>
    </p:spTree>
    <p:extLst>
      <p:ext uri="{BB962C8B-B14F-4D97-AF65-F5344CB8AC3E}">
        <p14:creationId xmlns:p14="http://schemas.microsoft.com/office/powerpoint/2010/main" val="3356315830"/>
      </p:ext>
    </p:extLst>
  </p:cSld>
  <p:clrMapOvr>
    <a:masterClrMapping/>
  </p:clrMapOvr>
  <p:transition spd="med">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 Managed Workstation &amp; the hatchet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81200"/>
            <a:ext cx="3136508" cy="2539682"/>
          </a:xfrm>
          <a:prstGeom prst="rect">
            <a:avLst/>
          </a:prstGeom>
        </p:spPr>
      </p:pic>
      <p:pic>
        <p:nvPicPr>
          <p:cNvPr id="5" name="Picture 11" descr="mark+type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150" y="4038600"/>
            <a:ext cx="1242850" cy="13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2094046173"/>
      </p:ext>
    </p:extLst>
  </p:cSld>
  <p:clrMapOvr>
    <a:masterClrMapping/>
  </p:clrMapOvr>
  <p:transition spd="med">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Mgd</a:t>
            </a:r>
            <a:r>
              <a:rPr lang="en-US" dirty="0" smtClean="0"/>
              <a:t> Workstation Personal History</a:t>
            </a:r>
            <a:endParaRPr lang="en-US" dirty="0"/>
          </a:p>
        </p:txBody>
      </p:sp>
      <p:sp>
        <p:nvSpPr>
          <p:cNvPr id="3" name="Content Placeholder 2"/>
          <p:cNvSpPr>
            <a:spLocks noGrp="1"/>
          </p:cNvSpPr>
          <p:nvPr>
            <p:ph idx="1"/>
          </p:nvPr>
        </p:nvSpPr>
        <p:spPr/>
        <p:txBody>
          <a:bodyPr/>
          <a:lstStyle/>
          <a:p>
            <a:r>
              <a:rPr lang="en-US" dirty="0" smtClean="0"/>
              <a:t>2002: hired by UW to be an engineer for this service</a:t>
            </a:r>
          </a:p>
          <a:p>
            <a:r>
              <a:rPr lang="en-US" dirty="0" smtClean="0"/>
              <a:t>2008: focused on AD &amp; IAM, left Nebula</a:t>
            </a:r>
          </a:p>
          <a:p>
            <a:r>
              <a:rPr lang="en-US" dirty="0" smtClean="0"/>
              <a:t>2014: indicated </a:t>
            </a:r>
            <a:r>
              <a:rPr lang="en-US" dirty="0"/>
              <a:t>I was ready for </a:t>
            </a:r>
            <a:r>
              <a:rPr lang="en-US" dirty="0" smtClean="0"/>
              <a:t>new </a:t>
            </a:r>
            <a:r>
              <a:rPr lang="en-US" dirty="0"/>
              <a:t>challenges. I got a couple big ones</a:t>
            </a:r>
            <a:r>
              <a:rPr lang="en-US" dirty="0" smtClean="0"/>
              <a:t>.</a:t>
            </a:r>
          </a:p>
          <a:p>
            <a:r>
              <a:rPr lang="en-US" dirty="0" smtClean="0"/>
              <a:t>2014: Became service manager in late 2014</a:t>
            </a:r>
          </a:p>
          <a:p>
            <a:r>
              <a:rPr lang="en-US" dirty="0" smtClean="0"/>
              <a:t>2015: Became service owner in late 2015</a:t>
            </a:r>
          </a:p>
          <a:p>
            <a:r>
              <a:rPr lang="en-US" dirty="0" smtClean="0"/>
              <a:t>2016: Year of massive change</a:t>
            </a:r>
          </a:p>
          <a:p>
            <a:r>
              <a:rPr lang="en-US" dirty="0" smtClean="0"/>
              <a:t>2017: Here I am. </a:t>
            </a:r>
            <a:r>
              <a:rPr lang="en-US" dirty="0" smtClean="0">
                <a:sym typeface="Wingdings" panose="05000000000000000000" pitchFamily="2" charset="2"/>
              </a:rPr>
              <a:t>More change </a:t>
            </a:r>
            <a:r>
              <a:rPr lang="en-US" dirty="0">
                <a:sym typeface="Wingdings" panose="05000000000000000000" pitchFamily="2" charset="2"/>
              </a:rPr>
              <a:t>ahead. 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3652395535"/>
      </p:ext>
    </p:extLst>
  </p:cSld>
  <p:clrMapOvr>
    <a:masterClrMapping/>
  </p:clrMapOvr>
  <p:transition spd="med">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Nebula provided 2002-2014</a:t>
            </a:r>
            <a:endParaRPr lang="en-US" dirty="0"/>
          </a:p>
        </p:txBody>
      </p:sp>
      <p:sp>
        <p:nvSpPr>
          <p:cNvPr id="3" name="Content Placeholder 2"/>
          <p:cNvSpPr>
            <a:spLocks noGrp="1"/>
          </p:cNvSpPr>
          <p:nvPr>
            <p:ph idx="1"/>
          </p:nvPr>
        </p:nvSpPr>
        <p:spPr/>
        <p:txBody>
          <a:bodyPr/>
          <a:lstStyle/>
          <a:p>
            <a:r>
              <a:rPr lang="en-US" sz="2000" dirty="0" smtClean="0"/>
              <a:t>AD domain</a:t>
            </a:r>
          </a:p>
          <a:p>
            <a:r>
              <a:rPr lang="en-US" sz="2000" dirty="0" smtClean="0"/>
              <a:t>Image</a:t>
            </a:r>
          </a:p>
          <a:p>
            <a:r>
              <a:rPr lang="en-US" sz="2000" dirty="0" smtClean="0"/>
              <a:t>SCCM &amp; software packaging</a:t>
            </a:r>
          </a:p>
          <a:p>
            <a:r>
              <a:rPr lang="en-US" sz="2000" dirty="0" smtClean="0"/>
              <a:t>WSUS based patching</a:t>
            </a:r>
          </a:p>
          <a:p>
            <a:r>
              <a:rPr lang="en-US" sz="2000" dirty="0" smtClean="0"/>
              <a:t>Samba File services, home directory &amp; shared. Snapshots.</a:t>
            </a:r>
          </a:p>
          <a:p>
            <a:r>
              <a:rPr lang="en-US" sz="2000" dirty="0"/>
              <a:t>Phone call </a:t>
            </a:r>
            <a:r>
              <a:rPr lang="en-US" sz="2000" dirty="0" smtClean="0"/>
              <a:t>center</a:t>
            </a:r>
          </a:p>
          <a:p>
            <a:r>
              <a:rPr lang="en-US" sz="2000" dirty="0" smtClean="0"/>
              <a:t>Unix shell account (reduced over this period)</a:t>
            </a:r>
          </a:p>
          <a:p>
            <a:r>
              <a:rPr lang="en-US" sz="2000" dirty="0" smtClean="0"/>
              <a:t>Windows Server based VPN</a:t>
            </a:r>
          </a:p>
          <a:p>
            <a:r>
              <a:rPr lang="en-US" sz="2000" dirty="0" smtClean="0"/>
              <a:t>Reporting (primarily email-based—details changed a lot over this period)</a:t>
            </a:r>
          </a:p>
          <a:p>
            <a:r>
              <a:rPr lang="en-US" sz="2000" dirty="0" smtClean="0"/>
              <a:t>Support/Assistance (separate consulting cost after 2008)</a:t>
            </a:r>
          </a:p>
          <a:p>
            <a:pPr lvl="1"/>
            <a:r>
              <a:rPr lang="en-US" sz="1800" dirty="0" smtClean="0"/>
              <a:t>Group pine email solution</a:t>
            </a:r>
          </a:p>
          <a:p>
            <a:pPr lvl="1"/>
            <a:r>
              <a:rPr lang="en-US" sz="1800" dirty="0" smtClean="0"/>
              <a:t>Emulator key-mapping solution support</a:t>
            </a:r>
          </a:p>
          <a:p>
            <a:pPr lvl="1"/>
            <a:r>
              <a:rPr lang="en-US" sz="1800" dirty="0" smtClean="0"/>
              <a:t>Printers both stand-alone and some via </a:t>
            </a:r>
            <a:r>
              <a:rPr lang="en-US" sz="1800" dirty="0" err="1" smtClean="0"/>
              <a:t>unix</a:t>
            </a:r>
            <a:r>
              <a:rPr lang="en-US" sz="1800" dirty="0" smtClean="0"/>
              <a:t> print queue</a:t>
            </a:r>
          </a:p>
          <a:p>
            <a:pPr lvl="1"/>
            <a:r>
              <a:rPr lang="en-US" sz="1800" dirty="0" smtClean="0"/>
              <a:t>Your one-off kitchen sink thing</a:t>
            </a:r>
          </a:p>
          <a:p>
            <a:pPr lvl="2"/>
            <a:endParaRPr lang="en-US" dirty="0" smtClean="0"/>
          </a:p>
          <a:p>
            <a:pPr lvl="1"/>
            <a:endParaRPr lang="en-US" dirty="0" smtClean="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3875477218"/>
      </p:ext>
    </p:extLst>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Goals</a:t>
            </a:r>
            <a:endParaRPr lang="en-US" dirty="0"/>
          </a:p>
        </p:txBody>
      </p:sp>
      <p:sp>
        <p:nvSpPr>
          <p:cNvPr id="4" name="Content Placeholder 3"/>
          <p:cNvSpPr>
            <a:spLocks noGrp="1"/>
          </p:cNvSpPr>
          <p:nvPr>
            <p:ph idx="1"/>
          </p:nvPr>
        </p:nvSpPr>
        <p:spPr/>
        <p:txBody>
          <a:bodyPr/>
          <a:lstStyle/>
          <a:p>
            <a:r>
              <a:rPr lang="en-US" sz="3600" dirty="0"/>
              <a:t>Identify and explore common causes of failure, friction, and </a:t>
            </a:r>
            <a:r>
              <a:rPr lang="en-US" sz="3600" dirty="0" smtClean="0"/>
              <a:t>deadlock related to technology change</a:t>
            </a:r>
            <a:endParaRPr lang="en-US" sz="3600" dirty="0"/>
          </a:p>
          <a:p>
            <a:r>
              <a:rPr lang="en-US" sz="3600" dirty="0" smtClean="0"/>
              <a:t>Share and explore solution patterns related to technology changes</a:t>
            </a:r>
          </a:p>
          <a:p>
            <a:r>
              <a:rPr lang="en-US" sz="3600" dirty="0" smtClean="0"/>
              <a:t>Leverage some first-hand experiences with large-scale technology refactoring and retirement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1869565637"/>
      </p:ext>
    </p:extLst>
  </p:cSld>
  <p:clrMapOvr>
    <a:masterClrMapping/>
  </p:clrMapOvr>
  <p:transition spd="med">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&amp; labor</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7"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505200" y="3292928"/>
            <a:ext cx="4934266" cy="2933608"/>
          </a:xfrm>
          <a:prstGeom prst="rect">
            <a:avLst/>
          </a:prstGeom>
          <a:noFill/>
          <a:ln w="9525">
            <a:noFill/>
            <a:miter lim="800000"/>
            <a:headEnd/>
            <a:tailEnd/>
          </a:ln>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2400" y="1447801"/>
            <a:ext cx="4040777" cy="2438400"/>
          </a:xfrm>
        </p:spPr>
      </p:pic>
    </p:spTree>
    <p:extLst>
      <p:ext uri="{BB962C8B-B14F-4D97-AF65-F5344CB8AC3E}">
        <p14:creationId xmlns:p14="http://schemas.microsoft.com/office/powerpoint/2010/main" val="1283235723"/>
      </p:ext>
    </p:extLst>
  </p:cSld>
  <p:clrMapOvr>
    <a:masterClrMapping/>
  </p:clrMapOvr>
  <p:transition spd="med">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a:t>
            </a:r>
            <a:endParaRPr lang="en-US" dirty="0"/>
          </a:p>
        </p:txBody>
      </p:sp>
      <p:sp>
        <p:nvSpPr>
          <p:cNvPr id="3" name="Content Placeholder 2"/>
          <p:cNvSpPr>
            <a:spLocks noGrp="1"/>
          </p:cNvSpPr>
          <p:nvPr>
            <p:ph idx="1"/>
          </p:nvPr>
        </p:nvSpPr>
        <p:spPr/>
        <p:txBody>
          <a:bodyPr/>
          <a:lstStyle/>
          <a:p>
            <a:r>
              <a:rPr lang="en-US" dirty="0" smtClean="0"/>
              <a:t>2800-3300 workstations between 2006 and 2016</a:t>
            </a:r>
          </a:p>
          <a:p>
            <a:r>
              <a:rPr lang="en-US" dirty="0" smtClean="0"/>
              <a:t>~66TB of file service usage</a:t>
            </a:r>
          </a:p>
          <a:p>
            <a:r>
              <a:rPr lang="en-US" dirty="0" smtClean="0"/>
              <a:t>Most administrative departments are customers, no schools (yet) or UW Medicine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657600"/>
            <a:ext cx="4572000" cy="2803439"/>
          </a:xfrm>
          <a:prstGeom prst="rect">
            <a:avLst/>
          </a:prstGeom>
        </p:spPr>
      </p:pic>
    </p:spTree>
    <p:extLst>
      <p:ext uri="{BB962C8B-B14F-4D97-AF65-F5344CB8AC3E}">
        <p14:creationId xmlns:p14="http://schemas.microsoft.com/office/powerpoint/2010/main" val="555573990"/>
      </p:ext>
    </p:extLst>
  </p:cSld>
  <p:clrMapOvr>
    <a:masterClrMapping/>
  </p:clrMapOvr>
  <p:transition spd="med">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Philosophy/Approach/Goal</a:t>
            </a:r>
            <a:endParaRPr lang="en-US" dirty="0"/>
          </a:p>
        </p:txBody>
      </p:sp>
      <p:sp>
        <p:nvSpPr>
          <p:cNvPr id="3" name="Content Placeholder 2"/>
          <p:cNvSpPr>
            <a:spLocks noGrp="1"/>
          </p:cNvSpPr>
          <p:nvPr>
            <p:ph idx="1"/>
          </p:nvPr>
        </p:nvSpPr>
        <p:spPr/>
        <p:txBody>
          <a:bodyPr/>
          <a:lstStyle/>
          <a:p>
            <a:r>
              <a:rPr lang="en-US" dirty="0" smtClean="0"/>
              <a:t>Goal: Provide </a:t>
            </a:r>
            <a:r>
              <a:rPr lang="en-US" dirty="0"/>
              <a:t>a workstation in a known state </a:t>
            </a:r>
            <a:r>
              <a:rPr lang="en-US" dirty="0" smtClean="0"/>
              <a:t>using mechanisms </a:t>
            </a:r>
            <a:r>
              <a:rPr lang="en-US" dirty="0"/>
              <a:t>to keep it updated, functioning, and </a:t>
            </a:r>
            <a:r>
              <a:rPr lang="en-US" dirty="0" smtClean="0"/>
              <a:t>useful, but allow customer to change state</a:t>
            </a:r>
          </a:p>
          <a:p>
            <a:r>
              <a:rPr lang="en-US" dirty="0" smtClean="0"/>
              <a:t>Philosophy: Provide workstation management at scale, with each managed workstation considered replaceable</a:t>
            </a:r>
          </a:p>
          <a:p>
            <a:endParaRPr lang="en-US" dirty="0"/>
          </a:p>
          <a:p>
            <a:r>
              <a:rPr lang="en-US" dirty="0" smtClean="0"/>
              <a:t>IOW, customers should save data outside the workstation &amp; ensure all business critical applications are packaged to be easily reinstalled</a:t>
            </a:r>
            <a:endParaRPr lang="en-US" dirty="0"/>
          </a:p>
        </p:txBody>
      </p:sp>
    </p:spTree>
    <p:extLst>
      <p:ext uri="{BB962C8B-B14F-4D97-AF65-F5344CB8AC3E}">
        <p14:creationId xmlns:p14="http://schemas.microsoft.com/office/powerpoint/2010/main" val="3879431907"/>
      </p:ext>
    </p:extLst>
  </p:cSld>
  <p:clrMapOvr>
    <a:masterClrMapping/>
  </p:clrMapOvr>
  <p:transition spd="med">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Hachet</a:t>
            </a:r>
            <a:r>
              <a:rPr lang="en-US" dirty="0" smtClean="0"/>
              <a:t> Man” road begins … </a:t>
            </a:r>
            <a:endParaRPr lang="en-US" dirty="0"/>
          </a:p>
        </p:txBody>
      </p:sp>
      <p:sp>
        <p:nvSpPr>
          <p:cNvPr id="3" name="Content Placeholder 2"/>
          <p:cNvSpPr>
            <a:spLocks noGrp="1"/>
          </p:cNvSpPr>
          <p:nvPr>
            <p:ph idx="1"/>
          </p:nvPr>
        </p:nvSpPr>
        <p:spPr/>
        <p:txBody>
          <a:bodyPr/>
          <a:lstStyle/>
          <a:p>
            <a:pPr marL="0" indent="0">
              <a:buNone/>
            </a:pPr>
            <a:r>
              <a:rPr lang="en-US" dirty="0" smtClean="0"/>
              <a:t>Nebula SO Oct 2014: Expected life of service: 2-3 years. </a:t>
            </a:r>
          </a:p>
          <a:p>
            <a:pPr marL="0" indent="0">
              <a:buNone/>
            </a:pPr>
            <a:endParaRPr lang="en-US" dirty="0" smtClean="0"/>
          </a:p>
          <a:p>
            <a:pPr marL="0" indent="0">
              <a:buNone/>
            </a:pPr>
            <a:endParaRPr lang="en-US" sz="1400" dirty="0" smtClean="0"/>
          </a:p>
          <a:p>
            <a:pPr marL="0" indent="0">
              <a:buNone/>
            </a:pPr>
            <a:r>
              <a:rPr lang="en-US" dirty="0" smtClean="0"/>
              <a:t>I decided to not share this expected life of the service with the team and start shutting it down. Instead, I decided to take the harder road of fixing it.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48" t="18750" r="80769" b="37500"/>
          <a:stretch/>
        </p:blipFill>
        <p:spPr>
          <a:xfrm>
            <a:off x="3810000" y="2057400"/>
            <a:ext cx="609601" cy="533400"/>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773680" y="4340679"/>
            <a:ext cx="3627120" cy="226695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342379129"/>
      </p:ext>
    </p:extLst>
  </p:cSld>
  <p:clrMapOvr>
    <a:masterClrMapping/>
  </p:clrMapOvr>
  <p:transition spd="med">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Friction and Deadlock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7820"/>
            <a:ext cx="8229600" cy="493776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0"/>
            <a:ext cx="319088" cy="239008"/>
          </a:xfrm>
          <a:prstGeom prst="rect">
            <a:avLst/>
          </a:prstGeom>
        </p:spPr>
      </p:pic>
    </p:spTree>
    <p:extLst>
      <p:ext uri="{BB962C8B-B14F-4D97-AF65-F5344CB8AC3E}">
        <p14:creationId xmlns:p14="http://schemas.microsoft.com/office/powerpoint/2010/main" val="1810427289"/>
      </p:ext>
    </p:extLst>
  </p:cSld>
  <p:clrMapOvr>
    <a:masterClrMapping/>
  </p:clrMapOvr>
  <p:transition spd="med">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Technical debt</a:t>
            </a:r>
            <a:endParaRPr lang="en-US" dirty="0"/>
          </a:p>
        </p:txBody>
      </p:sp>
      <p:sp>
        <p:nvSpPr>
          <p:cNvPr id="3" name="Content Placeholder 2"/>
          <p:cNvSpPr>
            <a:spLocks noGrp="1"/>
          </p:cNvSpPr>
          <p:nvPr>
            <p:ph idx="1"/>
          </p:nvPr>
        </p:nvSpPr>
        <p:spPr/>
        <p:txBody>
          <a:bodyPr/>
          <a:lstStyle/>
          <a:p>
            <a:r>
              <a:rPr lang="en-US" dirty="0" smtClean="0"/>
              <a:t>Long-standing issues of deferred technical design</a:t>
            </a:r>
          </a:p>
          <a:p>
            <a:r>
              <a:rPr lang="en-US" dirty="0" smtClean="0"/>
              <a:t>Primary cause: misguided notions of minimizing impact to customers by prior decision makers + misbalanced team composition</a:t>
            </a:r>
          </a:p>
          <a:p>
            <a:r>
              <a:rPr lang="en-US" dirty="0" smtClean="0"/>
              <a:t>Awareness: Medium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702279"/>
            <a:ext cx="4495800" cy="2927121"/>
          </a:xfrm>
          <a:prstGeom prst="rect">
            <a:avLst/>
          </a:prstGeom>
        </p:spPr>
      </p:pic>
    </p:spTree>
    <p:extLst>
      <p:ext uri="{BB962C8B-B14F-4D97-AF65-F5344CB8AC3E}">
        <p14:creationId xmlns:p14="http://schemas.microsoft.com/office/powerpoint/2010/main" val="780405077"/>
      </p:ext>
    </p:extLst>
  </p:cSld>
  <p:clrMapOvr>
    <a:masterClrMapping/>
  </p:clrMapOvr>
  <p:transition spd="med">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debt details</a:t>
            </a:r>
            <a:endParaRPr lang="en-US" dirty="0"/>
          </a:p>
        </p:txBody>
      </p:sp>
      <p:sp>
        <p:nvSpPr>
          <p:cNvPr id="3" name="Content Placeholder 2"/>
          <p:cNvSpPr>
            <a:spLocks noGrp="1"/>
          </p:cNvSpPr>
          <p:nvPr>
            <p:ph idx="1"/>
          </p:nvPr>
        </p:nvSpPr>
        <p:spPr/>
        <p:txBody>
          <a:bodyPr/>
          <a:lstStyle/>
          <a:p>
            <a:r>
              <a:rPr lang="en-US" dirty="0" smtClean="0"/>
              <a:t>Ancient servers:</a:t>
            </a:r>
          </a:p>
          <a:p>
            <a:pPr lvl="1"/>
            <a:r>
              <a:rPr lang="en-US" dirty="0" smtClean="0"/>
              <a:t>customized Samba file services</a:t>
            </a:r>
          </a:p>
          <a:p>
            <a:pPr lvl="1"/>
            <a:r>
              <a:rPr lang="en-US" dirty="0" smtClean="0"/>
              <a:t>Ancient SCCM</a:t>
            </a:r>
          </a:p>
          <a:p>
            <a:pPr lvl="1"/>
            <a:r>
              <a:rPr lang="en-US" dirty="0" smtClean="0"/>
              <a:t>Ancient AV server</a:t>
            </a:r>
          </a:p>
          <a:p>
            <a:pPr lvl="1"/>
            <a:r>
              <a:rPr lang="en-US" dirty="0" smtClean="0"/>
              <a:t>Ancient DB server</a:t>
            </a:r>
          </a:p>
          <a:p>
            <a:r>
              <a:rPr lang="en-US" dirty="0" smtClean="0"/>
              <a:t>Domain migration in its 7</a:t>
            </a:r>
            <a:r>
              <a:rPr lang="en-US" baseline="30000" dirty="0" smtClean="0"/>
              <a:t>th</a:t>
            </a:r>
            <a:r>
              <a:rPr lang="en-US" dirty="0" smtClean="0"/>
              <a:t> year, with no progress</a:t>
            </a:r>
          </a:p>
          <a:p>
            <a:r>
              <a:rPr lang="en-US" dirty="0"/>
              <a:t>Windows + Unix infra. components intertwined</a:t>
            </a:r>
          </a:p>
          <a:p>
            <a:pPr lvl="1"/>
            <a:r>
              <a:rPr lang="en-US" dirty="0"/>
              <a:t>Anti-agile to change</a:t>
            </a:r>
          </a:p>
          <a:p>
            <a:pPr lvl="1"/>
            <a:r>
              <a:rPr lang="en-US" dirty="0"/>
              <a:t>“Dumbed down” both Windows and Unix native features</a:t>
            </a:r>
          </a:p>
          <a:p>
            <a:pPr lvl="1"/>
            <a:r>
              <a:rPr lang="en-US" dirty="0"/>
              <a:t>Not integrated with central IT management mechanism</a:t>
            </a:r>
          </a:p>
          <a:p>
            <a:pPr lvl="1"/>
            <a:r>
              <a:rPr lang="en-US" dirty="0"/>
              <a:t>IT believed intertwined components </a:t>
            </a:r>
            <a:r>
              <a:rPr lang="en-US" dirty="0" smtClean="0"/>
              <a:t>were </a:t>
            </a:r>
            <a:r>
              <a:rPr lang="en-US" dirty="0"/>
              <a:t>MWS</a:t>
            </a:r>
          </a:p>
          <a:p>
            <a:r>
              <a:rPr lang="en-US" dirty="0"/>
              <a:t>Not enough engineering staff for the amount of technical problems in need of solutions</a:t>
            </a:r>
          </a:p>
          <a:p>
            <a:pPr marL="0" indent="0">
              <a:buNone/>
            </a:pPr>
            <a:endParaRPr lang="en-US" dirty="0"/>
          </a:p>
        </p:txBody>
      </p:sp>
    </p:spTree>
    <p:extLst>
      <p:ext uri="{BB962C8B-B14F-4D97-AF65-F5344CB8AC3E}">
        <p14:creationId xmlns:p14="http://schemas.microsoft.com/office/powerpoint/2010/main" val="950385375"/>
      </p:ext>
    </p:extLst>
  </p:cSld>
  <p:clrMapOvr>
    <a:masterClrMapping/>
  </p:clrMapOvr>
  <p:transition spd="med">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t>
            </a:r>
            <a:r>
              <a:rPr lang="en-US" dirty="0" smtClean="0"/>
              <a:t>Service definition</a:t>
            </a:r>
            <a:endParaRPr lang="en-US" dirty="0"/>
          </a:p>
        </p:txBody>
      </p:sp>
      <p:sp>
        <p:nvSpPr>
          <p:cNvPr id="3" name="Content Placeholder 2"/>
          <p:cNvSpPr>
            <a:spLocks noGrp="1"/>
          </p:cNvSpPr>
          <p:nvPr>
            <p:ph idx="1"/>
          </p:nvPr>
        </p:nvSpPr>
        <p:spPr/>
        <p:txBody>
          <a:bodyPr/>
          <a:lstStyle/>
          <a:p>
            <a:r>
              <a:rPr lang="en-US" dirty="0"/>
              <a:t>During the first 3 months, I discovered how poorly defined the service </a:t>
            </a:r>
            <a:r>
              <a:rPr lang="en-US" dirty="0" smtClean="0"/>
              <a:t>was</a:t>
            </a:r>
            <a:r>
              <a:rPr lang="en-US" dirty="0"/>
              <a:t>. </a:t>
            </a:r>
            <a:endParaRPr lang="en-US" dirty="0" smtClean="0"/>
          </a:p>
          <a:p>
            <a:r>
              <a:rPr lang="en-US" dirty="0" smtClean="0"/>
              <a:t>Cause: Lost in history I don’t know.</a:t>
            </a:r>
            <a:endParaRPr lang="en-US" dirty="0"/>
          </a:p>
          <a:p>
            <a:r>
              <a:rPr lang="en-US" dirty="0" smtClean="0"/>
              <a:t>Awareness: Only </a:t>
            </a:r>
            <a:r>
              <a:rPr lang="en-US" dirty="0"/>
              <a:t>customers perceived this as a problem.</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515471"/>
            <a:ext cx="4648200" cy="3113930"/>
          </a:xfrm>
          <a:prstGeom prst="rect">
            <a:avLst/>
          </a:prstGeom>
        </p:spPr>
      </p:pic>
    </p:spTree>
    <p:extLst>
      <p:ext uri="{BB962C8B-B14F-4D97-AF65-F5344CB8AC3E}">
        <p14:creationId xmlns:p14="http://schemas.microsoft.com/office/powerpoint/2010/main" val="1622579669"/>
      </p:ext>
    </p:extLst>
  </p:cSld>
  <p:clrMapOvr>
    <a:masterClrMapping/>
  </p:clrMapOvr>
  <p:transition spd="med">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Svc Def details</a:t>
            </a:r>
            <a:endParaRPr lang="en-US" dirty="0"/>
          </a:p>
        </p:txBody>
      </p:sp>
      <p:sp>
        <p:nvSpPr>
          <p:cNvPr id="3" name="Content Placeholder 2"/>
          <p:cNvSpPr>
            <a:spLocks noGrp="1"/>
          </p:cNvSpPr>
          <p:nvPr>
            <p:ph idx="1"/>
          </p:nvPr>
        </p:nvSpPr>
        <p:spPr/>
        <p:txBody>
          <a:bodyPr/>
          <a:lstStyle/>
          <a:p>
            <a:r>
              <a:rPr lang="en-US" sz="2400" dirty="0" smtClean="0"/>
              <a:t>“If not everyone asks for that, it is consulting &amp; costs more” </a:t>
            </a:r>
            <a:r>
              <a:rPr lang="en-US" sz="2400" dirty="0" smtClean="0">
                <a:sym typeface="Wingdings" panose="05000000000000000000" pitchFamily="2" charset="2"/>
              </a:rPr>
              <a:t></a:t>
            </a:r>
            <a:endParaRPr lang="en-US" sz="2400" dirty="0" smtClean="0"/>
          </a:p>
          <a:p>
            <a:r>
              <a:rPr lang="en-US" sz="2400" dirty="0" smtClean="0"/>
              <a:t>Definition pretended we provide same value to Macs</a:t>
            </a:r>
            <a:endParaRPr lang="en-US" sz="2400" dirty="0" smtClean="0">
              <a:sym typeface="Wingdings" panose="05000000000000000000" pitchFamily="2" charset="2"/>
            </a:endParaRPr>
          </a:p>
          <a:p>
            <a:r>
              <a:rPr lang="en-US" sz="2400" dirty="0" smtClean="0">
                <a:sym typeface="Wingdings" panose="05000000000000000000" pitchFamily="2" charset="2"/>
              </a:rPr>
              <a:t>Belief we’ll support anything; no differentiated support for preferred OS</a:t>
            </a:r>
          </a:p>
          <a:p>
            <a:r>
              <a:rPr lang="en-US" sz="2400" dirty="0" smtClean="0">
                <a:sym typeface="Wingdings" panose="05000000000000000000" pitchFamily="2" charset="2"/>
              </a:rPr>
              <a:t>Belief we do provisioning &amp; access mgmt. for all IT services </a:t>
            </a:r>
            <a:r>
              <a:rPr lang="en-US" sz="2400" dirty="0">
                <a:sym typeface="Wingdings" panose="05000000000000000000" pitchFamily="2" charset="2"/>
              </a:rPr>
              <a:t>to on-board </a:t>
            </a:r>
            <a:r>
              <a:rPr lang="en-US" sz="2400" dirty="0" smtClean="0">
                <a:sym typeface="Wingdings" panose="05000000000000000000" pitchFamily="2" charset="2"/>
              </a:rPr>
              <a:t>new user at no additional cost</a:t>
            </a:r>
          </a:p>
          <a:p>
            <a:r>
              <a:rPr lang="en-US" sz="2400" dirty="0" smtClean="0">
                <a:sym typeface="Wingdings" panose="05000000000000000000" pitchFamily="2" charset="2"/>
              </a:rPr>
              <a:t>Ill-defined Exch. support  for 1000s that aren’t MW customers</a:t>
            </a:r>
          </a:p>
          <a:p>
            <a:r>
              <a:rPr lang="en-US" sz="2400" dirty="0" smtClean="0"/>
              <a:t>Unclear software packaging responsibility boundaries</a:t>
            </a:r>
            <a:endParaRPr lang="en-US" sz="2400" dirty="0"/>
          </a:p>
        </p:txBody>
      </p:sp>
    </p:spTree>
    <p:extLst>
      <p:ext uri="{BB962C8B-B14F-4D97-AF65-F5344CB8AC3E}">
        <p14:creationId xmlns:p14="http://schemas.microsoft.com/office/powerpoint/2010/main" val="3699159456"/>
      </p:ext>
    </p:extLst>
  </p:cSld>
  <p:clrMapOvr>
    <a:masterClrMapping/>
  </p:clrMapOvr>
  <p:transition spd="med">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r>
              <a:rPr lang="en-US" dirty="0" smtClean="0"/>
              <a:t>: Straying from purpose</a:t>
            </a:r>
            <a:endParaRPr lang="en-US" dirty="0"/>
          </a:p>
        </p:txBody>
      </p:sp>
      <p:sp>
        <p:nvSpPr>
          <p:cNvPr id="3" name="Content Placeholder 2"/>
          <p:cNvSpPr>
            <a:spLocks noGrp="1"/>
          </p:cNvSpPr>
          <p:nvPr>
            <p:ph idx="1"/>
          </p:nvPr>
        </p:nvSpPr>
        <p:spPr/>
        <p:txBody>
          <a:bodyPr/>
          <a:lstStyle/>
          <a:p>
            <a:r>
              <a:rPr lang="en-US" dirty="0" smtClean="0"/>
              <a:t>We </a:t>
            </a:r>
            <a:r>
              <a:rPr lang="en-US" dirty="0"/>
              <a:t>were doing </a:t>
            </a:r>
            <a:r>
              <a:rPr lang="en-US" dirty="0" smtClean="0"/>
              <a:t>many things </a:t>
            </a:r>
            <a:r>
              <a:rPr lang="en-US" dirty="0"/>
              <a:t>that had nothing to do with our core </a:t>
            </a:r>
            <a:r>
              <a:rPr lang="en-US" dirty="0" smtClean="0"/>
              <a:t>purpose</a:t>
            </a:r>
          </a:p>
          <a:p>
            <a:r>
              <a:rPr lang="en-US" dirty="0" smtClean="0"/>
              <a:t>Cause: Lost perspective at mgmt. level, not enforcing boundaries. Unwillingness to tell customers that we don’t provide this</a:t>
            </a:r>
          </a:p>
          <a:p>
            <a:r>
              <a:rPr lang="en-US" dirty="0" smtClean="0"/>
              <a:t>Awareness: Low</a:t>
            </a: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3886200"/>
            <a:ext cx="4114800" cy="2743200"/>
          </a:xfrm>
          <a:prstGeom prst="rect">
            <a:avLst/>
          </a:prstGeom>
        </p:spPr>
      </p:pic>
    </p:spTree>
    <p:extLst>
      <p:ext uri="{BB962C8B-B14F-4D97-AF65-F5344CB8AC3E}">
        <p14:creationId xmlns:p14="http://schemas.microsoft.com/office/powerpoint/2010/main" val="1871021996"/>
      </p:ext>
    </p:extLst>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Set Context</a:t>
            </a:r>
          </a:p>
          <a:p>
            <a:r>
              <a:rPr lang="en-US" dirty="0" smtClean="0"/>
              <a:t>Review what ‘Change Experts’ say</a:t>
            </a:r>
          </a:p>
          <a:p>
            <a:r>
              <a:rPr lang="en-US" dirty="0" smtClean="0"/>
              <a:t>Case study: NTLMv1 retirement</a:t>
            </a:r>
          </a:p>
          <a:p>
            <a:r>
              <a:rPr lang="en-US" dirty="0" smtClean="0"/>
              <a:t>Interactive exercise</a:t>
            </a:r>
          </a:p>
          <a:p>
            <a:r>
              <a:rPr lang="en-US" dirty="0" smtClean="0"/>
              <a:t>Case study: Managed Workstation “</a:t>
            </a:r>
            <a:r>
              <a:rPr lang="en-US" dirty="0" err="1" smtClean="0"/>
              <a:t>Hachet</a:t>
            </a:r>
            <a:r>
              <a:rPr lang="en-US" dirty="0" smtClean="0"/>
              <a:t> Man” refactoring</a:t>
            </a:r>
          </a:p>
          <a:p>
            <a:r>
              <a:rPr lang="en-US" dirty="0" smtClean="0"/>
              <a:t>Round up lessons learned</a:t>
            </a:r>
          </a:p>
          <a:p>
            <a:endParaRPr lang="en-US" dirty="0"/>
          </a:p>
        </p:txBody>
      </p:sp>
    </p:spTree>
    <p:extLst>
      <p:ext uri="{BB962C8B-B14F-4D97-AF65-F5344CB8AC3E}">
        <p14:creationId xmlns:p14="http://schemas.microsoft.com/office/powerpoint/2010/main" val="1833364008"/>
      </p:ext>
    </p:extLst>
  </p:cSld>
  <p:clrMapOvr>
    <a:masterClrMapping/>
  </p:clrMapOvr>
  <p:transition spd="med">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details</a:t>
            </a:r>
            <a:endParaRPr lang="en-US" dirty="0"/>
          </a:p>
        </p:txBody>
      </p:sp>
      <p:sp>
        <p:nvSpPr>
          <p:cNvPr id="3" name="Content Placeholder 2"/>
          <p:cNvSpPr>
            <a:spLocks noGrp="1"/>
          </p:cNvSpPr>
          <p:nvPr>
            <p:ph idx="1"/>
          </p:nvPr>
        </p:nvSpPr>
        <p:spPr/>
        <p:txBody>
          <a:bodyPr/>
          <a:lstStyle/>
          <a:p>
            <a:r>
              <a:rPr lang="en-US" dirty="0" smtClean="0"/>
              <a:t>UW-IT Help Desk transfers calls directly to us</a:t>
            </a:r>
          </a:p>
          <a:p>
            <a:pPr lvl="1"/>
            <a:r>
              <a:rPr lang="en-US" dirty="0" smtClean="0"/>
              <a:t>Lost consistency, &gt;interruption. </a:t>
            </a:r>
            <a:r>
              <a:rPr lang="en-US" dirty="0" smtClean="0">
                <a:sym typeface="Wingdings" panose="05000000000000000000" pitchFamily="2" charset="2"/>
              </a:rPr>
              <a:t></a:t>
            </a:r>
          </a:p>
          <a:p>
            <a:r>
              <a:rPr lang="en-US" dirty="0" smtClean="0">
                <a:sym typeface="Wingdings" panose="05000000000000000000" pitchFamily="2" charset="2"/>
              </a:rPr>
              <a:t>Customer budget tracking mechanism (consulting)</a:t>
            </a:r>
          </a:p>
          <a:p>
            <a:pPr lvl="1"/>
            <a:r>
              <a:rPr lang="en-US" dirty="0" smtClean="0">
                <a:sym typeface="Wingdings" panose="05000000000000000000" pitchFamily="2" charset="2"/>
              </a:rPr>
              <a:t>Finance should provide this.</a:t>
            </a:r>
          </a:p>
          <a:p>
            <a:r>
              <a:rPr lang="en-US" dirty="0" smtClean="0">
                <a:sym typeface="Wingdings" panose="05000000000000000000" pitchFamily="2" charset="2"/>
              </a:rPr>
              <a:t>Unix print queue, local printers, Unix shell, web publishing, mainframe key mappings, and other </a:t>
            </a:r>
            <a:r>
              <a:rPr lang="en-US" dirty="0" err="1" smtClean="0">
                <a:sym typeface="Wingdings" panose="05000000000000000000" pitchFamily="2" charset="2"/>
              </a:rPr>
              <a:t>svcs</a:t>
            </a:r>
            <a:r>
              <a:rPr lang="en-US" dirty="0" smtClean="0">
                <a:sym typeface="Wingdings" panose="05000000000000000000" pitchFamily="2" charset="2"/>
              </a:rPr>
              <a:t> unrelated to workstations</a:t>
            </a:r>
          </a:p>
          <a:p>
            <a:r>
              <a:rPr lang="en-US" dirty="0" smtClean="0">
                <a:sym typeface="Wingdings" panose="05000000000000000000" pitchFamily="2" charset="2"/>
              </a:rPr>
              <a:t>Open-ended IT consulting vs workstation consulting</a:t>
            </a:r>
          </a:p>
          <a:p>
            <a:endParaRPr lang="en-US" dirty="0" smtClean="0"/>
          </a:p>
          <a:p>
            <a:endParaRPr lang="en-US" dirty="0"/>
          </a:p>
        </p:txBody>
      </p:sp>
    </p:spTree>
    <p:extLst>
      <p:ext uri="{BB962C8B-B14F-4D97-AF65-F5344CB8AC3E}">
        <p14:creationId xmlns:p14="http://schemas.microsoft.com/office/powerpoint/2010/main" val="77376783"/>
      </p:ext>
    </p:extLst>
  </p:cSld>
  <p:clrMapOvr>
    <a:masterClrMapping/>
  </p:clrMapOvr>
  <p:transition spd="med">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Customer Management</a:t>
            </a:r>
            <a:endParaRPr lang="en-US" dirty="0"/>
          </a:p>
        </p:txBody>
      </p:sp>
      <p:sp>
        <p:nvSpPr>
          <p:cNvPr id="3" name="Content Placeholder 2"/>
          <p:cNvSpPr>
            <a:spLocks noGrp="1"/>
          </p:cNvSpPr>
          <p:nvPr>
            <p:ph idx="1"/>
          </p:nvPr>
        </p:nvSpPr>
        <p:spPr/>
        <p:txBody>
          <a:bodyPr/>
          <a:lstStyle/>
          <a:p>
            <a:r>
              <a:rPr lang="en-US" dirty="0" smtClean="0"/>
              <a:t>Who </a:t>
            </a:r>
            <a:r>
              <a:rPr lang="en-US" dirty="0"/>
              <a:t>a</a:t>
            </a:r>
            <a:r>
              <a:rPr lang="en-US" dirty="0" smtClean="0"/>
              <a:t>re our customers and are they still here? What are their budget/users/resources?</a:t>
            </a:r>
            <a:br>
              <a:rPr lang="en-US" dirty="0" smtClean="0"/>
            </a:br>
            <a:endParaRPr lang="en-US" dirty="0" smtClean="0"/>
          </a:p>
          <a:p>
            <a:r>
              <a:rPr lang="en-US" dirty="0" smtClean="0"/>
              <a:t>Cause: poor design &amp; no consequences for not doing this</a:t>
            </a:r>
          </a:p>
          <a:p>
            <a:r>
              <a:rPr lang="en-US" dirty="0" smtClean="0"/>
              <a:t>Awareness: Low</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1" y="4172381"/>
            <a:ext cx="4343400" cy="2424224"/>
          </a:xfrm>
          <a:prstGeom prst="rect">
            <a:avLst/>
          </a:prstGeom>
        </p:spPr>
      </p:pic>
    </p:spTree>
    <p:extLst>
      <p:ext uri="{BB962C8B-B14F-4D97-AF65-F5344CB8AC3E}">
        <p14:creationId xmlns:p14="http://schemas.microsoft.com/office/powerpoint/2010/main" val="325907208"/>
      </p:ext>
    </p:extLst>
  </p:cSld>
  <p:clrMapOvr>
    <a:masterClrMapping/>
  </p:clrMapOvr>
  <p:transition spd="med">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Cust</a:t>
            </a:r>
            <a:r>
              <a:rPr lang="en-US" dirty="0" smtClean="0"/>
              <a:t> </a:t>
            </a:r>
            <a:r>
              <a:rPr lang="en-US" dirty="0" err="1" smtClean="0"/>
              <a:t>Mgmt</a:t>
            </a:r>
            <a:r>
              <a:rPr lang="en-US" dirty="0" smtClean="0"/>
              <a:t> details</a:t>
            </a:r>
            <a:endParaRPr lang="en-US" dirty="0"/>
          </a:p>
        </p:txBody>
      </p:sp>
      <p:sp>
        <p:nvSpPr>
          <p:cNvPr id="3" name="Content Placeholder 2"/>
          <p:cNvSpPr>
            <a:spLocks noGrp="1"/>
          </p:cNvSpPr>
          <p:nvPr>
            <p:ph idx="1"/>
          </p:nvPr>
        </p:nvSpPr>
        <p:spPr/>
        <p:txBody>
          <a:bodyPr/>
          <a:lstStyle/>
          <a:p>
            <a:r>
              <a:rPr lang="en-US" sz="2400" dirty="0" smtClean="0"/>
              <a:t>No “department” or user lifecycle when a customer left </a:t>
            </a:r>
            <a:r>
              <a:rPr lang="en-US" sz="2400" dirty="0" smtClean="0">
                <a:sym typeface="Wingdings" panose="05000000000000000000" pitchFamily="2" charset="2"/>
              </a:rPr>
              <a:t></a:t>
            </a:r>
            <a:endParaRPr lang="en-US" sz="2400" dirty="0" smtClean="0"/>
          </a:p>
          <a:p>
            <a:r>
              <a:rPr lang="en-US" sz="2400" dirty="0" smtClean="0"/>
              <a:t>No budget info automation by customer account</a:t>
            </a:r>
          </a:p>
          <a:p>
            <a:r>
              <a:rPr lang="en-US" sz="2400" dirty="0" smtClean="0"/>
              <a:t>No key contacts for customer accounts</a:t>
            </a:r>
          </a:p>
          <a:p>
            <a:r>
              <a:rPr lang="en-US" sz="2400" dirty="0" smtClean="0"/>
              <a:t>No mechanism to determine when a user moved </a:t>
            </a:r>
            <a:r>
              <a:rPr lang="en-US" sz="2400" dirty="0" err="1" smtClean="0"/>
              <a:t>depts</a:t>
            </a:r>
            <a:endParaRPr lang="en-US" sz="2400" dirty="0" smtClean="0"/>
          </a:p>
          <a:p>
            <a:r>
              <a:rPr lang="en-US" sz="2400" dirty="0" smtClean="0"/>
              <a:t>Poor customer security group management; </a:t>
            </a:r>
          </a:p>
          <a:p>
            <a:pPr lvl="1"/>
            <a:r>
              <a:rPr lang="en-US" sz="2000" dirty="0" smtClean="0"/>
              <a:t>if any customer asks then we do it; </a:t>
            </a:r>
            <a:r>
              <a:rPr lang="en-US" sz="2000" dirty="0"/>
              <a:t>no </a:t>
            </a:r>
            <a:r>
              <a:rPr lang="en-US" sz="2000" dirty="0" smtClean="0"/>
              <a:t>authority validation </a:t>
            </a:r>
            <a:r>
              <a:rPr lang="en-US" sz="2000" dirty="0" smtClean="0">
                <a:sym typeface="Wingdings" panose="05000000000000000000" pitchFamily="2" charset="2"/>
              </a:rPr>
              <a:t></a:t>
            </a:r>
          </a:p>
          <a:p>
            <a:r>
              <a:rPr lang="en-US" sz="2400" dirty="0" smtClean="0">
                <a:sym typeface="Wingdings" panose="05000000000000000000" pitchFamily="2" charset="2"/>
              </a:rPr>
              <a:t>No mechanism to capture &amp; prioritize unmet customer needs</a:t>
            </a:r>
            <a:endParaRPr lang="en-US" sz="2400" dirty="0" smtClean="0"/>
          </a:p>
          <a:p>
            <a:endParaRPr lang="en-US" dirty="0"/>
          </a:p>
        </p:txBody>
      </p:sp>
    </p:spTree>
    <p:extLst>
      <p:ext uri="{BB962C8B-B14F-4D97-AF65-F5344CB8AC3E}">
        <p14:creationId xmlns:p14="http://schemas.microsoft.com/office/powerpoint/2010/main" val="1339454183"/>
      </p:ext>
    </p:extLst>
  </p:cSld>
  <p:clrMapOvr>
    <a:masterClrMapping/>
  </p:clrMapOvr>
  <p:transition spd="med">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t>
            </a:r>
            <a:r>
              <a:rPr lang="en-US" dirty="0" smtClean="0"/>
              <a:t>Request fulfillment process documentation</a:t>
            </a:r>
            <a:endParaRPr lang="en-US" dirty="0"/>
          </a:p>
        </p:txBody>
      </p:sp>
      <p:sp>
        <p:nvSpPr>
          <p:cNvPr id="3" name="Content Placeholder 2"/>
          <p:cNvSpPr>
            <a:spLocks noGrp="1"/>
          </p:cNvSpPr>
          <p:nvPr>
            <p:ph idx="1"/>
          </p:nvPr>
        </p:nvSpPr>
        <p:spPr>
          <a:xfrm>
            <a:off x="457200" y="2057400"/>
            <a:ext cx="8229600" cy="4343400"/>
          </a:xfrm>
        </p:spPr>
        <p:txBody>
          <a:bodyPr/>
          <a:lstStyle/>
          <a:p>
            <a:r>
              <a:rPr lang="en-US" dirty="0" smtClean="0"/>
              <a:t>Very </a:t>
            </a:r>
            <a:r>
              <a:rPr lang="en-US" dirty="0"/>
              <a:t>little request fulfillment </a:t>
            </a:r>
            <a:r>
              <a:rPr lang="en-US" dirty="0" smtClean="0"/>
              <a:t>documentation; </a:t>
            </a:r>
          </a:p>
          <a:p>
            <a:pPr lvl="1"/>
            <a:r>
              <a:rPr lang="en-US" dirty="0" smtClean="0"/>
              <a:t>almost </a:t>
            </a:r>
            <a:r>
              <a:rPr lang="en-US" dirty="0"/>
              <a:t>everything was a custom one-off </a:t>
            </a:r>
          </a:p>
          <a:p>
            <a:pPr lvl="1"/>
            <a:r>
              <a:rPr lang="en-US" dirty="0" smtClean="0"/>
              <a:t>quality </a:t>
            </a:r>
            <a:r>
              <a:rPr lang="en-US" dirty="0"/>
              <a:t>depended on who you </a:t>
            </a:r>
            <a:r>
              <a:rPr lang="en-US" dirty="0" smtClean="0"/>
              <a:t>got</a:t>
            </a:r>
          </a:p>
          <a:p>
            <a:r>
              <a:rPr lang="en-US" dirty="0" smtClean="0"/>
              <a:t>Cause: Unclear expectations, purpose and svc definition are contributing factors</a:t>
            </a:r>
          </a:p>
          <a:p>
            <a:r>
              <a:rPr lang="en-US" dirty="0" smtClean="0"/>
              <a:t>Awareness: Low</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351463"/>
            <a:ext cx="3659529" cy="2049337"/>
          </a:xfrm>
          <a:prstGeom prst="rect">
            <a:avLst/>
          </a:prstGeom>
        </p:spPr>
      </p:pic>
    </p:spTree>
    <p:extLst>
      <p:ext uri="{BB962C8B-B14F-4D97-AF65-F5344CB8AC3E}">
        <p14:creationId xmlns:p14="http://schemas.microsoft.com/office/powerpoint/2010/main" val="4022164370"/>
      </p:ext>
    </p:extLst>
  </p:cSld>
  <p:clrMapOvr>
    <a:masterClrMapping/>
  </p:clrMapOvr>
  <p:transition spd="med">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proc doc details</a:t>
            </a:r>
            <a:endParaRPr lang="en-US" dirty="0"/>
          </a:p>
        </p:txBody>
      </p:sp>
      <p:sp>
        <p:nvSpPr>
          <p:cNvPr id="3" name="Content Placeholder 2"/>
          <p:cNvSpPr>
            <a:spLocks noGrp="1"/>
          </p:cNvSpPr>
          <p:nvPr>
            <p:ph idx="1"/>
          </p:nvPr>
        </p:nvSpPr>
        <p:spPr/>
        <p:txBody>
          <a:bodyPr/>
          <a:lstStyle/>
          <a:p>
            <a:r>
              <a:rPr lang="en-US" dirty="0" smtClean="0"/>
              <a:t>*No* standard requests defined</a:t>
            </a:r>
          </a:p>
          <a:p>
            <a:r>
              <a:rPr lang="en-US" dirty="0" smtClean="0"/>
              <a:t>Have internal docs on various </a:t>
            </a:r>
            <a:r>
              <a:rPr lang="en-US" dirty="0"/>
              <a:t>topics </a:t>
            </a:r>
            <a:r>
              <a:rPr lang="en-US" dirty="0" smtClean="0"/>
              <a:t>w/tech details, but not process focus</a:t>
            </a:r>
          </a:p>
          <a:p>
            <a:r>
              <a:rPr lang="en-US" dirty="0" smtClean="0"/>
              <a:t>Meet </a:t>
            </a:r>
            <a:r>
              <a:rPr lang="en-US" dirty="0" err="1" smtClean="0"/>
              <a:t>cust</a:t>
            </a:r>
            <a:r>
              <a:rPr lang="en-US" dirty="0" smtClean="0"/>
              <a:t> needs consistently &amp; efficiently=fail</a:t>
            </a:r>
          </a:p>
          <a:p>
            <a:r>
              <a:rPr lang="en-US" dirty="0" smtClean="0"/>
              <a:t>Can’t easily transition any given standard REQ from internal fulfillment to customer self-svc fulfillment</a:t>
            </a:r>
          </a:p>
          <a:p>
            <a:r>
              <a:rPr lang="en-US" dirty="0" smtClean="0"/>
              <a:t>Immaturity within team about writing process documentation</a:t>
            </a:r>
            <a:endParaRPr lang="en-US" dirty="0"/>
          </a:p>
        </p:txBody>
      </p:sp>
    </p:spTree>
    <p:extLst>
      <p:ext uri="{BB962C8B-B14F-4D97-AF65-F5344CB8AC3E}">
        <p14:creationId xmlns:p14="http://schemas.microsoft.com/office/powerpoint/2010/main" val="843743134"/>
      </p:ext>
    </p:extLst>
  </p:cSld>
  <p:clrMapOvr>
    <a:masterClrMapping/>
  </p:clrMapOvr>
  <p:transition spd="med">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838200"/>
          </a:xfrm>
        </p:spPr>
        <p:txBody>
          <a:bodyPr/>
          <a:lstStyle/>
          <a:p>
            <a:r>
              <a:rPr lang="en-US" dirty="0" smtClean="0"/>
              <a:t>Problems: Roles, Responsibilities, Skills, &amp; Team Dynamics</a:t>
            </a:r>
            <a:endParaRPr lang="en-US" dirty="0"/>
          </a:p>
        </p:txBody>
      </p:sp>
      <p:sp>
        <p:nvSpPr>
          <p:cNvPr id="3" name="Content Placeholder 2"/>
          <p:cNvSpPr>
            <a:spLocks noGrp="1"/>
          </p:cNvSpPr>
          <p:nvPr>
            <p:ph idx="1"/>
          </p:nvPr>
        </p:nvSpPr>
        <p:spPr>
          <a:xfrm>
            <a:off x="457200" y="1447800"/>
            <a:ext cx="8229600" cy="5105400"/>
          </a:xfrm>
        </p:spPr>
        <p:txBody>
          <a:bodyPr/>
          <a:lstStyle/>
          <a:p>
            <a:r>
              <a:rPr lang="en-US" dirty="0" smtClean="0"/>
              <a:t>There were a number of issues here:</a:t>
            </a:r>
          </a:p>
          <a:p>
            <a:pPr lvl="1"/>
            <a:r>
              <a:rPr lang="en-US" dirty="0" smtClean="0"/>
              <a:t>Friction </a:t>
            </a:r>
            <a:r>
              <a:rPr lang="en-US" dirty="0"/>
              <a:t>within </a:t>
            </a:r>
            <a:r>
              <a:rPr lang="en-US" dirty="0" smtClean="0"/>
              <a:t>team b/w tiers </a:t>
            </a:r>
          </a:p>
          <a:p>
            <a:pPr lvl="1"/>
            <a:r>
              <a:rPr lang="en-US" dirty="0" smtClean="0"/>
              <a:t>Not enough engineer staff</a:t>
            </a:r>
          </a:p>
          <a:p>
            <a:pPr lvl="1"/>
            <a:r>
              <a:rPr lang="en-US" dirty="0" smtClean="0"/>
              <a:t>Lack of shared vision about roles and responsibilities</a:t>
            </a:r>
          </a:p>
          <a:p>
            <a:r>
              <a:rPr lang="en-US" dirty="0" smtClean="0"/>
              <a:t>Cause: Philosophy/approach mismatch, UW-IT org boundaries, poor accountability to expectations</a:t>
            </a:r>
            <a:endParaRPr lang="en-US" dirty="0"/>
          </a:p>
          <a:p>
            <a:r>
              <a:rPr lang="en-US" dirty="0" smtClean="0"/>
              <a:t>Awareness: Low. Of non-customers: Medium to high. </a:t>
            </a:r>
            <a:endParaRPr lang="en-US" b="1" i="1" u="sn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1" y="4325573"/>
            <a:ext cx="2057400" cy="218952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99" y="4419600"/>
            <a:ext cx="2177143" cy="2177143"/>
          </a:xfrm>
          <a:prstGeom prst="rect">
            <a:avLst/>
          </a:prstGeom>
        </p:spPr>
      </p:pic>
    </p:spTree>
    <p:extLst>
      <p:ext uri="{BB962C8B-B14F-4D97-AF65-F5344CB8AC3E}">
        <p14:creationId xmlns:p14="http://schemas.microsoft.com/office/powerpoint/2010/main" val="2957693300"/>
      </p:ext>
    </p:extLst>
  </p:cSld>
  <p:clrMapOvr>
    <a:masterClrMapping/>
  </p:clrMapOvr>
  <p:transition spd="med">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R, S, &amp; D details – shared problems</a:t>
            </a:r>
            <a:endParaRPr lang="en-US" dirty="0"/>
          </a:p>
        </p:txBody>
      </p:sp>
      <p:sp>
        <p:nvSpPr>
          <p:cNvPr id="3" name="Content Placeholder 2"/>
          <p:cNvSpPr>
            <a:spLocks noGrp="1"/>
          </p:cNvSpPr>
          <p:nvPr>
            <p:ph idx="1"/>
          </p:nvPr>
        </p:nvSpPr>
        <p:spPr/>
        <p:txBody>
          <a:bodyPr/>
          <a:lstStyle/>
          <a:p>
            <a:r>
              <a:rPr lang="en-US" dirty="0" smtClean="0"/>
              <a:t>Key details like impact of changes not communicated internally to avoid delays from poor approach buy-in</a:t>
            </a:r>
          </a:p>
          <a:p>
            <a:r>
              <a:rPr lang="en-US" dirty="0" smtClean="0"/>
              <a:t>One person on entire team understands svc design</a:t>
            </a:r>
          </a:p>
          <a:p>
            <a:pPr lvl="1"/>
            <a:r>
              <a:rPr lang="en-US" dirty="0" smtClean="0"/>
              <a:t>Sometimes: Failure to share </a:t>
            </a:r>
          </a:p>
          <a:p>
            <a:pPr lvl="1"/>
            <a:r>
              <a:rPr lang="en-US" dirty="0" smtClean="0"/>
              <a:t>But also: </a:t>
            </a:r>
            <a:r>
              <a:rPr lang="en-US" dirty="0"/>
              <a:t>F</a:t>
            </a:r>
            <a:r>
              <a:rPr lang="en-US" dirty="0" smtClean="0"/>
              <a:t>ailure to comprehend &amp; engage</a:t>
            </a:r>
          </a:p>
          <a:p>
            <a:r>
              <a:rPr lang="en-US" dirty="0" smtClean="0"/>
              <a:t>Inadequate triaging info passed between tiers</a:t>
            </a:r>
          </a:p>
          <a:p>
            <a:endParaRPr lang="en-US" dirty="0" smtClean="0"/>
          </a:p>
          <a:p>
            <a:r>
              <a:rPr lang="en-US" dirty="0" smtClean="0"/>
              <a:t>Bottom line: Disagreement about direction …</a:t>
            </a:r>
            <a:endParaRPr lang="en-US" dirty="0"/>
          </a:p>
        </p:txBody>
      </p:sp>
    </p:spTree>
    <p:extLst>
      <p:ext uri="{BB962C8B-B14F-4D97-AF65-F5344CB8AC3E}">
        <p14:creationId xmlns:p14="http://schemas.microsoft.com/office/powerpoint/2010/main" val="2889381586"/>
      </p:ext>
    </p:extLst>
  </p:cSld>
  <p:clrMapOvr>
    <a:masterClrMapping/>
  </p:clrMapOvr>
  <p:transition spd="med">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R, S &amp; D – personal aspect </a:t>
            </a:r>
            <a:br>
              <a:rPr lang="en-US" dirty="0" smtClean="0"/>
            </a:br>
            <a:r>
              <a:rPr lang="en-US" dirty="0"/>
              <a:t> </a:t>
            </a:r>
            <a:r>
              <a:rPr lang="en-US" dirty="0" smtClean="0"/>
              <a:t>     – hard truth</a:t>
            </a:r>
            <a:endParaRPr lang="en-US" dirty="0"/>
          </a:p>
        </p:txBody>
      </p:sp>
      <p:sp>
        <p:nvSpPr>
          <p:cNvPr id="3" name="Content Placeholder 2"/>
          <p:cNvSpPr>
            <a:spLocks noGrp="1"/>
          </p:cNvSpPr>
          <p:nvPr>
            <p:ph idx="1"/>
          </p:nvPr>
        </p:nvSpPr>
        <p:spPr/>
        <p:txBody>
          <a:bodyPr/>
          <a:lstStyle/>
          <a:p>
            <a:pPr marL="0" indent="0">
              <a:buNone/>
            </a:pPr>
            <a:r>
              <a:rPr lang="en-US" dirty="0" smtClean="0"/>
              <a:t>Technology services live &amp; die on providing relevant value for low cost.</a:t>
            </a:r>
          </a:p>
          <a:p>
            <a:r>
              <a:rPr lang="en-US" dirty="0" smtClean="0"/>
              <a:t>Only being skilled enough to keep trains running isn’t enough</a:t>
            </a:r>
          </a:p>
          <a:p>
            <a:r>
              <a:rPr lang="en-US" dirty="0" smtClean="0"/>
              <a:t>Being unwilling to work with others or grow your skills won’t cut it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3751540487"/>
      </p:ext>
    </p:extLst>
  </p:cSld>
  <p:clrMapOvr>
    <a:masterClrMapping/>
  </p:clrMapOvr>
  <p:transition spd="med">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means friction, friction means HEAT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200" y="1676400"/>
            <a:ext cx="4419600" cy="441960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3969478567"/>
      </p:ext>
    </p:extLst>
  </p:cSld>
  <p:clrMapOvr>
    <a:masterClrMapping/>
  </p:clrMapOvr>
  <p:transition spd="med">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Signs that you are initiating significant amounts of change</a:t>
            </a:r>
            <a:endParaRPr lang="en-US" dirty="0"/>
          </a:p>
        </p:txBody>
      </p:sp>
      <p:sp>
        <p:nvSpPr>
          <p:cNvPr id="3" name="Content Placeholder 2"/>
          <p:cNvSpPr>
            <a:spLocks noGrp="1"/>
          </p:cNvSpPr>
          <p:nvPr>
            <p:ph idx="1"/>
          </p:nvPr>
        </p:nvSpPr>
        <p:spPr>
          <a:xfrm>
            <a:off x="457200" y="1828800"/>
            <a:ext cx="8229600" cy="5105400"/>
          </a:xfrm>
        </p:spPr>
        <p:txBody>
          <a:bodyPr/>
          <a:lstStyle/>
          <a:p>
            <a:r>
              <a:rPr lang="en-US" dirty="0" smtClean="0"/>
              <a:t>Bad marks on collaboration in annual review</a:t>
            </a:r>
          </a:p>
          <a:p>
            <a:r>
              <a:rPr lang="en-US" dirty="0" smtClean="0"/>
              <a:t>Sharp increase in emails from those against change</a:t>
            </a:r>
          </a:p>
          <a:p>
            <a:r>
              <a:rPr lang="en-US" dirty="0" smtClean="0"/>
              <a:t>More escalations to your boss’s boss</a:t>
            </a:r>
          </a:p>
          <a:p>
            <a:r>
              <a:rPr lang="en-US" dirty="0" smtClean="0"/>
              <a:t>Customers ask for more time or wonder which of your changes they should prioritize</a:t>
            </a:r>
          </a:p>
          <a:p>
            <a:r>
              <a:rPr lang="en-US" dirty="0" smtClean="0"/>
              <a:t>You spend time thinking about how much change can be tolerated in a given period of time</a:t>
            </a:r>
          </a:p>
          <a:p>
            <a:r>
              <a:rPr lang="en-US" dirty="0" smtClean="0"/>
              <a:t>You are publishing documentation more quickly</a:t>
            </a:r>
          </a:p>
          <a:p>
            <a:r>
              <a:rPr lang="en-US" dirty="0" smtClean="0"/>
              <a:t>Internal team starts asking for change management </a:t>
            </a:r>
            <a:r>
              <a:rPr lang="en-US" dirty="0" smtClean="0">
                <a:sym typeface="Wingdings" panose="05000000000000000000" pitchFamily="2" charset="2"/>
              </a:rPr>
              <a:t></a:t>
            </a: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859341289"/>
      </p:ext>
    </p:extLst>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Irrelevance – trigger for technology change</a:t>
            </a:r>
            <a:endParaRPr lang="en-US" dirty="0"/>
          </a:p>
        </p:txBody>
      </p:sp>
      <p:sp>
        <p:nvSpPr>
          <p:cNvPr id="3" name="Content Placeholder 2"/>
          <p:cNvSpPr>
            <a:spLocks noGrp="1"/>
          </p:cNvSpPr>
          <p:nvPr>
            <p:ph idx="1"/>
          </p:nvPr>
        </p:nvSpPr>
        <p:spPr/>
        <p:txBody>
          <a:bodyPr/>
          <a:lstStyle/>
          <a:p>
            <a:pPr marL="0" indent="0">
              <a:buNone/>
            </a:pPr>
            <a:r>
              <a:rPr lang="en-US" dirty="0" smtClean="0"/>
              <a:t>Terry Gray introduced a term to many of us: MTTI</a:t>
            </a:r>
          </a:p>
          <a:p>
            <a:pPr marL="0" indent="0">
              <a:buNone/>
            </a:pPr>
            <a:r>
              <a:rPr lang="en-US" dirty="0"/>
              <a:t>	</a:t>
            </a:r>
            <a:r>
              <a:rPr lang="en-US" sz="3200" dirty="0" smtClean="0"/>
              <a:t>Mean Time to Irrelevance</a:t>
            </a:r>
          </a:p>
          <a:p>
            <a:pPr marL="0" indent="0">
              <a:buNone/>
            </a:pPr>
            <a:r>
              <a:rPr lang="en-US" dirty="0" smtClean="0"/>
              <a:t>It refers to how long you expect a given thing to continue to be relevant. </a:t>
            </a:r>
          </a:p>
          <a:p>
            <a:pPr marL="0" indent="0">
              <a:buNone/>
            </a:pPr>
            <a:endParaRPr lang="en-US" dirty="0"/>
          </a:p>
          <a:p>
            <a:pPr marL="0" indent="0">
              <a:buNone/>
            </a:pPr>
            <a:r>
              <a:rPr lang="en-US" dirty="0" smtClean="0"/>
              <a:t>In ITIL terminology, this is the utility. </a:t>
            </a:r>
          </a:p>
          <a:p>
            <a:pPr marL="0" indent="0">
              <a:buNone/>
            </a:pPr>
            <a:endParaRPr lang="en-US" dirty="0"/>
          </a:p>
          <a:p>
            <a:pPr marL="0" indent="0">
              <a:buNone/>
            </a:pPr>
            <a:r>
              <a:rPr lang="en-US" dirty="0" smtClean="0"/>
              <a:t>The business doesn’t want to pay for irrelevant technology.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2925277945"/>
      </p:ext>
    </p:extLst>
  </p:cSld>
  <p:clrMapOvr>
    <a:masterClrMapping/>
  </p:clrMapOvr>
  <p:transition spd="med">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Fixes: Tech debt</a:t>
            </a:r>
            <a:endParaRPr lang="en-US" dirty="0"/>
          </a:p>
        </p:txBody>
      </p:sp>
      <p:sp>
        <p:nvSpPr>
          <p:cNvPr id="3" name="Content Placeholder 2"/>
          <p:cNvSpPr>
            <a:spLocks noGrp="1"/>
          </p:cNvSpPr>
          <p:nvPr>
            <p:ph idx="1"/>
          </p:nvPr>
        </p:nvSpPr>
        <p:spPr/>
        <p:txBody>
          <a:bodyPr/>
          <a:lstStyle/>
          <a:p>
            <a:r>
              <a:rPr lang="en-US" dirty="0" smtClean="0"/>
              <a:t>Latest Samba </a:t>
            </a:r>
            <a:r>
              <a:rPr lang="en-US" dirty="0"/>
              <a:t>version providing file </a:t>
            </a:r>
            <a:r>
              <a:rPr lang="en-US" dirty="0" smtClean="0"/>
              <a:t>services. Rushed b/c Samba </a:t>
            </a:r>
            <a:r>
              <a:rPr lang="en-US" dirty="0" err="1" smtClean="0"/>
              <a:t>Badlock</a:t>
            </a:r>
            <a:r>
              <a:rPr lang="en-US" dirty="0" smtClean="0"/>
              <a:t>; major INCs getting to stability </a:t>
            </a:r>
            <a:r>
              <a:rPr lang="en-US" dirty="0" smtClean="0">
                <a:sym typeface="Wingdings" panose="05000000000000000000" pitchFamily="2" charset="2"/>
              </a:rPr>
              <a:t></a:t>
            </a:r>
            <a:endParaRPr lang="en-US" dirty="0"/>
          </a:p>
          <a:p>
            <a:r>
              <a:rPr lang="en-US" dirty="0" smtClean="0"/>
              <a:t>New SCCM in both old domain and central domain</a:t>
            </a:r>
          </a:p>
          <a:p>
            <a:r>
              <a:rPr lang="en-US" dirty="0" smtClean="0"/>
              <a:t>New AV server in central domain </a:t>
            </a:r>
            <a:r>
              <a:rPr lang="en-US" dirty="0" smtClean="0">
                <a:sym typeface="Wingdings" panose="05000000000000000000" pitchFamily="2" charset="2"/>
              </a:rPr>
              <a:t></a:t>
            </a:r>
            <a:endParaRPr lang="en-US" dirty="0"/>
          </a:p>
          <a:p>
            <a:r>
              <a:rPr lang="en-US" dirty="0" smtClean="0"/>
              <a:t>New DB server; redesign: future DB changes easy </a:t>
            </a:r>
            <a:r>
              <a:rPr lang="en-US" dirty="0" smtClean="0">
                <a:sym typeface="Wingdings" panose="05000000000000000000" pitchFamily="2" charset="2"/>
              </a:rPr>
              <a:t></a:t>
            </a:r>
            <a:endParaRPr lang="en-US" dirty="0"/>
          </a:p>
          <a:p>
            <a:r>
              <a:rPr lang="en-US" dirty="0" smtClean="0"/>
              <a:t>Domain end of life 4/3/2017 (maybe 5/15?)</a:t>
            </a:r>
          </a:p>
          <a:p>
            <a:r>
              <a:rPr lang="en-US" dirty="0" smtClean="0"/>
              <a:t>Integrated with central IT management mechanism</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1292729440"/>
      </p:ext>
    </p:extLst>
  </p:cSld>
  <p:clrMapOvr>
    <a:masterClrMapping/>
  </p:clrMapOvr>
  <p:transition spd="med">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Fixes: </a:t>
            </a:r>
            <a:r>
              <a:rPr lang="en-US" dirty="0"/>
              <a:t>Service </a:t>
            </a:r>
            <a:r>
              <a:rPr lang="en-US" dirty="0" smtClean="0"/>
              <a:t>definition</a:t>
            </a:r>
            <a:endParaRPr lang="en-US" dirty="0"/>
          </a:p>
        </p:txBody>
      </p:sp>
      <p:sp>
        <p:nvSpPr>
          <p:cNvPr id="3" name="Content Placeholder 2"/>
          <p:cNvSpPr>
            <a:spLocks noGrp="1"/>
          </p:cNvSpPr>
          <p:nvPr>
            <p:ph idx="1"/>
          </p:nvPr>
        </p:nvSpPr>
        <p:spPr>
          <a:xfrm>
            <a:off x="457200" y="1447800"/>
            <a:ext cx="8229600" cy="5105400"/>
          </a:xfrm>
        </p:spPr>
        <p:txBody>
          <a:bodyPr/>
          <a:lstStyle/>
          <a:p>
            <a:r>
              <a:rPr lang="en-US" dirty="0" smtClean="0"/>
              <a:t>Rewrote </a:t>
            </a:r>
            <a:r>
              <a:rPr lang="en-US" dirty="0" smtClean="0">
                <a:hlinkClick r:id="rId2"/>
              </a:rPr>
              <a:t>svc description</a:t>
            </a:r>
            <a:r>
              <a:rPr lang="en-US" dirty="0" smtClean="0"/>
              <a:t> in catalog</a:t>
            </a:r>
          </a:p>
          <a:p>
            <a:r>
              <a:rPr lang="en-US" dirty="0" smtClean="0"/>
              <a:t>Published: </a:t>
            </a:r>
          </a:p>
          <a:p>
            <a:pPr lvl="1"/>
            <a:r>
              <a:rPr lang="en-US" dirty="0" smtClean="0"/>
              <a:t>‘</a:t>
            </a:r>
            <a:r>
              <a:rPr lang="en-US" dirty="0" smtClean="0">
                <a:hlinkClick r:id="rId3"/>
              </a:rPr>
              <a:t>What does the MW rate include?</a:t>
            </a:r>
            <a:r>
              <a:rPr lang="en-US" dirty="0" smtClean="0"/>
              <a:t>’</a:t>
            </a:r>
          </a:p>
          <a:p>
            <a:pPr lvl="1"/>
            <a:r>
              <a:rPr lang="en-US" dirty="0"/>
              <a:t>‘</a:t>
            </a:r>
            <a:r>
              <a:rPr lang="en-US" dirty="0">
                <a:hlinkClick r:id="rId4"/>
              </a:rPr>
              <a:t>What Exchange Support does MWS provide</a:t>
            </a:r>
            <a:r>
              <a:rPr lang="en-US" dirty="0" smtClean="0">
                <a:hlinkClick r:id="rId4"/>
              </a:rPr>
              <a:t>?</a:t>
            </a:r>
            <a:r>
              <a:rPr lang="en-US" dirty="0" smtClean="0"/>
              <a:t>’</a:t>
            </a:r>
          </a:p>
          <a:p>
            <a:pPr lvl="1"/>
            <a:r>
              <a:rPr lang="en-US" dirty="0" smtClean="0"/>
              <a:t>‘</a:t>
            </a:r>
            <a:r>
              <a:rPr lang="en-US" dirty="0" smtClean="0">
                <a:hlinkClick r:id="rId5"/>
              </a:rPr>
              <a:t>OS Support Lifecycle</a:t>
            </a:r>
            <a:r>
              <a:rPr lang="en-US" dirty="0" smtClean="0"/>
              <a:t>’ note EA lifecycle terms</a:t>
            </a:r>
          </a:p>
          <a:p>
            <a:r>
              <a:rPr lang="en-US" dirty="0" smtClean="0"/>
              <a:t>Separated File Svc costs from Managed Workstation rate. </a:t>
            </a:r>
            <a:endParaRPr lang="en-US" dirty="0"/>
          </a:p>
          <a:p>
            <a:pPr lvl="1"/>
            <a:r>
              <a:rPr lang="en-US" dirty="0" smtClean="0"/>
              <a:t>Fixed file svc. abuse. </a:t>
            </a:r>
          </a:p>
          <a:p>
            <a:pPr lvl="1"/>
            <a:r>
              <a:rPr lang="en-US" dirty="0" smtClean="0"/>
              <a:t>Leveraged this to fix </a:t>
            </a:r>
            <a:r>
              <a:rPr lang="en-US" dirty="0" err="1" smtClean="0"/>
              <a:t>unix</a:t>
            </a:r>
            <a:r>
              <a:rPr lang="en-US" dirty="0" smtClean="0"/>
              <a:t>/windows entanglement</a:t>
            </a:r>
          </a:p>
          <a:p>
            <a:r>
              <a:rPr lang="en-US" dirty="0" smtClean="0"/>
              <a:t>Made customers responsible for managing their user’s access</a:t>
            </a:r>
          </a:p>
        </p:txBody>
      </p:sp>
    </p:spTree>
    <p:extLst>
      <p:ext uri="{BB962C8B-B14F-4D97-AF65-F5344CB8AC3E}">
        <p14:creationId xmlns:p14="http://schemas.microsoft.com/office/powerpoint/2010/main" val="305060782"/>
      </p:ext>
    </p:extLst>
  </p:cSld>
  <p:clrMapOvr>
    <a:masterClrMapping/>
  </p:clrMapOvr>
  <p:transition spd="med">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Fixes: Customer Management</a:t>
            </a:r>
          </a:p>
        </p:txBody>
      </p:sp>
      <p:sp>
        <p:nvSpPr>
          <p:cNvPr id="3" name="Content Placeholder 2"/>
          <p:cNvSpPr>
            <a:spLocks noGrp="1"/>
          </p:cNvSpPr>
          <p:nvPr>
            <p:ph idx="1"/>
          </p:nvPr>
        </p:nvSpPr>
        <p:spPr>
          <a:xfrm>
            <a:off x="457200" y="1371600"/>
            <a:ext cx="8229600" cy="5105400"/>
          </a:xfrm>
        </p:spPr>
        <p:txBody>
          <a:bodyPr/>
          <a:lstStyle/>
          <a:p>
            <a:r>
              <a:rPr lang="en-US" dirty="0" smtClean="0"/>
              <a:t>Created eligibility groups managed by each customer/dept. Automation based on this.</a:t>
            </a:r>
          </a:p>
          <a:p>
            <a:r>
              <a:rPr lang="en-US" dirty="0" smtClean="0"/>
              <a:t>Added “authoritative” contacts for each </a:t>
            </a:r>
            <a:r>
              <a:rPr lang="en-US" dirty="0" err="1" smtClean="0"/>
              <a:t>dept</a:t>
            </a:r>
            <a:r>
              <a:rPr lang="en-US" dirty="0" smtClean="0"/>
              <a:t>:</a:t>
            </a:r>
          </a:p>
          <a:p>
            <a:pPr lvl="1"/>
            <a:r>
              <a:rPr lang="en-US" dirty="0" smtClean="0"/>
              <a:t>Owner, Budget, Tech &amp; tech alternate</a:t>
            </a:r>
          </a:p>
          <a:p>
            <a:r>
              <a:rPr lang="en-US" dirty="0"/>
              <a:t>Added “default” budget mechanism for MWS resources that don’t explicitly get a budget assigned</a:t>
            </a:r>
          </a:p>
          <a:p>
            <a:r>
              <a:rPr lang="en-US" dirty="0" smtClean="0"/>
              <a:t>Purged </a:t>
            </a:r>
            <a:r>
              <a:rPr lang="en-US" dirty="0"/>
              <a:t>150+ dead </a:t>
            </a:r>
            <a:r>
              <a:rPr lang="en-US" dirty="0" smtClean="0"/>
              <a:t>departments &amp; </a:t>
            </a:r>
            <a:r>
              <a:rPr lang="en-US" u="sng" dirty="0" smtClean="0"/>
              <a:t>5224</a:t>
            </a:r>
            <a:r>
              <a:rPr lang="en-US" dirty="0" smtClean="0"/>
              <a:t> home directories &amp; file access</a:t>
            </a:r>
          </a:p>
          <a:p>
            <a:r>
              <a:rPr lang="en-US" dirty="0" smtClean="0"/>
              <a:t>Added self-service Windows 10 upgrade: </a:t>
            </a:r>
            <a:r>
              <a:rPr lang="en-US" u="sng" dirty="0" smtClean="0"/>
              <a:t>wildly successful</a:t>
            </a:r>
            <a:r>
              <a:rPr lang="en-US" dirty="0" smtClean="0"/>
              <a:t> despite nay-sayers</a:t>
            </a:r>
          </a:p>
          <a:p>
            <a:endParaRPr lang="en-US" dirty="0"/>
          </a:p>
        </p:txBody>
      </p:sp>
    </p:spTree>
    <p:extLst>
      <p:ext uri="{BB962C8B-B14F-4D97-AF65-F5344CB8AC3E}">
        <p14:creationId xmlns:p14="http://schemas.microsoft.com/office/powerpoint/2010/main" val="37333196"/>
      </p:ext>
    </p:extLst>
  </p:cSld>
  <p:clrMapOvr>
    <a:masterClrMapping/>
  </p:clrMapOvr>
  <p:transition spd="med">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Fixes: User-initiated OS upgrade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28800"/>
            <a:ext cx="8097920" cy="4570113"/>
          </a:xfrm>
        </p:spPr>
      </p:pic>
    </p:spTree>
    <p:extLst>
      <p:ext uri="{BB962C8B-B14F-4D97-AF65-F5344CB8AC3E}">
        <p14:creationId xmlns:p14="http://schemas.microsoft.com/office/powerpoint/2010/main" val="457754024"/>
      </p:ext>
    </p:extLst>
  </p:cSld>
  <p:clrMapOvr>
    <a:masterClrMapping/>
  </p:clrMapOvr>
  <p:transition spd="med">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Fixes: Request process </a:t>
            </a:r>
            <a:r>
              <a:rPr lang="en-US" dirty="0" smtClean="0"/>
              <a:t>docs</a:t>
            </a:r>
            <a:endParaRPr lang="en-US" dirty="0"/>
          </a:p>
        </p:txBody>
      </p:sp>
      <p:sp>
        <p:nvSpPr>
          <p:cNvPr id="3" name="Content Placeholder 2"/>
          <p:cNvSpPr>
            <a:spLocks noGrp="1"/>
          </p:cNvSpPr>
          <p:nvPr>
            <p:ph idx="1"/>
          </p:nvPr>
        </p:nvSpPr>
        <p:spPr/>
        <p:txBody>
          <a:bodyPr/>
          <a:lstStyle/>
          <a:p>
            <a:r>
              <a:rPr lang="en-US" dirty="0" smtClean="0"/>
              <a:t>Not done yet … growing </a:t>
            </a:r>
            <a:r>
              <a:rPr lang="en-US" dirty="0"/>
              <a:t>practice </a:t>
            </a:r>
            <a:r>
              <a:rPr lang="en-US" dirty="0" smtClean="0"/>
              <a:t>led </a:t>
            </a:r>
            <a:r>
              <a:rPr lang="en-US" dirty="0"/>
              <a:t>by svc </a:t>
            </a:r>
            <a:r>
              <a:rPr lang="en-US" dirty="0" err="1" smtClean="0"/>
              <a:t>mgr</a:t>
            </a:r>
            <a:endParaRPr lang="en-US" dirty="0" smtClean="0"/>
          </a:p>
          <a:p>
            <a:pPr lvl="1"/>
            <a:r>
              <a:rPr lang="en-US" dirty="0" smtClean="0"/>
              <a:t>Expect some time on </a:t>
            </a:r>
            <a:r>
              <a:rPr lang="en-US" dirty="0"/>
              <a:t>Continual Service </a:t>
            </a:r>
            <a:r>
              <a:rPr lang="en-US" dirty="0" smtClean="0"/>
              <a:t>Improvement</a:t>
            </a:r>
          </a:p>
          <a:p>
            <a:pPr lvl="1"/>
            <a:r>
              <a:rPr lang="en-US" dirty="0" smtClean="0"/>
              <a:t>Goal: internal </a:t>
            </a:r>
            <a:r>
              <a:rPr lang="en-US" dirty="0"/>
              <a:t>process </a:t>
            </a:r>
            <a:r>
              <a:rPr lang="en-US" dirty="0" smtClean="0"/>
              <a:t>doc, </a:t>
            </a:r>
            <a:r>
              <a:rPr lang="en-US" dirty="0"/>
              <a:t>then self-svc customer </a:t>
            </a:r>
            <a:r>
              <a:rPr lang="en-US" dirty="0" smtClean="0"/>
              <a:t>doc</a:t>
            </a:r>
          </a:p>
          <a:p>
            <a:r>
              <a:rPr lang="en-US" dirty="0" smtClean="0"/>
              <a:t>10-15 Standard Request forms currently in flight</a:t>
            </a:r>
            <a:endParaRPr lang="en-US" dirty="0"/>
          </a:p>
          <a:p>
            <a:r>
              <a:rPr lang="en-US" dirty="0" smtClean="0"/>
              <a:t>Buy-in has to happen team-wide, and momentum needs to be generated—might take 1-2 years more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3285032628"/>
      </p:ext>
    </p:extLst>
  </p:cSld>
  <p:clrMapOvr>
    <a:masterClrMapping/>
  </p:clrMapOvr>
  <p:transition spd="med">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Fixes: Straying from purpose</a:t>
            </a:r>
          </a:p>
        </p:txBody>
      </p:sp>
      <p:sp>
        <p:nvSpPr>
          <p:cNvPr id="3" name="Content Placeholder 2"/>
          <p:cNvSpPr>
            <a:spLocks noGrp="1"/>
          </p:cNvSpPr>
          <p:nvPr>
            <p:ph idx="1"/>
          </p:nvPr>
        </p:nvSpPr>
        <p:spPr>
          <a:xfrm>
            <a:off x="457200" y="1371600"/>
            <a:ext cx="8229600" cy="5105400"/>
          </a:xfrm>
        </p:spPr>
        <p:txBody>
          <a:bodyPr/>
          <a:lstStyle/>
          <a:p>
            <a:r>
              <a:rPr lang="en-US" sz="2400" dirty="0" smtClean="0"/>
              <a:t>Dropped:</a:t>
            </a:r>
          </a:p>
          <a:p>
            <a:pPr lvl="1"/>
            <a:r>
              <a:rPr lang="en-US" sz="2000" dirty="0" smtClean="0"/>
              <a:t>call center</a:t>
            </a:r>
          </a:p>
          <a:p>
            <a:pPr lvl="1"/>
            <a:r>
              <a:rPr lang="en-US" sz="2000" dirty="0" smtClean="0"/>
              <a:t>printers</a:t>
            </a:r>
          </a:p>
          <a:p>
            <a:pPr lvl="1"/>
            <a:r>
              <a:rPr lang="en-US" sz="2000" dirty="0" smtClean="0"/>
              <a:t>Macs - to re-add when we provide value</a:t>
            </a:r>
          </a:p>
          <a:p>
            <a:pPr lvl="1"/>
            <a:r>
              <a:rPr lang="en-US" sz="2000" dirty="0" smtClean="0"/>
              <a:t>redundant </a:t>
            </a:r>
            <a:r>
              <a:rPr lang="en-US" sz="2000" dirty="0"/>
              <a:t>internal </a:t>
            </a:r>
            <a:r>
              <a:rPr lang="en-US" sz="2000" dirty="0" smtClean="0"/>
              <a:t>tools</a:t>
            </a:r>
            <a:endParaRPr lang="en-US" sz="2000" dirty="0"/>
          </a:p>
          <a:p>
            <a:pPr lvl="1"/>
            <a:r>
              <a:rPr lang="en-US" sz="2000" dirty="0" smtClean="0"/>
              <a:t>some </a:t>
            </a:r>
            <a:r>
              <a:rPr lang="en-US" sz="2000" dirty="0" err="1" smtClean="0"/>
              <a:t>Exch</a:t>
            </a:r>
            <a:r>
              <a:rPr lang="en-US" sz="2000" dirty="0" smtClean="0"/>
              <a:t> support - more to come</a:t>
            </a:r>
          </a:p>
          <a:p>
            <a:r>
              <a:rPr lang="en-US" sz="2400" dirty="0"/>
              <a:t>Renamed from “Nebula” to Managed Workstation</a:t>
            </a:r>
          </a:p>
          <a:p>
            <a:endParaRPr lang="en-US" sz="2400" dirty="0" smtClean="0"/>
          </a:p>
          <a:p>
            <a:r>
              <a:rPr lang="en-US" sz="2400" dirty="0" smtClean="0"/>
              <a:t>Tactical: Review </a:t>
            </a:r>
            <a:r>
              <a:rPr lang="en-US" sz="2400" dirty="0"/>
              <a:t>latest high-volume consulting thing. If not in purpose, I figure out an exit </a:t>
            </a:r>
            <a:r>
              <a:rPr lang="en-US" sz="2400" dirty="0" smtClean="0"/>
              <a:t>strategy.</a:t>
            </a:r>
          </a:p>
          <a:p>
            <a:r>
              <a:rPr lang="en-US" sz="2400" dirty="0" smtClean="0"/>
              <a:t>Strategic: Encourage holistic UW-IT approach to X</a:t>
            </a:r>
            <a:endParaRPr lang="en-US" sz="2400" dirty="0"/>
          </a:p>
          <a:p>
            <a:endParaRPr lang="en-US" dirty="0" smtClean="0"/>
          </a:p>
          <a:p>
            <a:r>
              <a:rPr lang="en-US" sz="2400" dirty="0" smtClean="0"/>
              <a:t>Published </a:t>
            </a:r>
            <a:r>
              <a:rPr lang="en-US" sz="2400" dirty="0" smtClean="0">
                <a:hlinkClick r:id="rId2"/>
              </a:rPr>
              <a:t>capability map</a:t>
            </a:r>
            <a:r>
              <a:rPr lang="en-US" sz="2400" dirty="0" smtClean="0"/>
              <a:t>, with “road map” of initiatives …</a:t>
            </a:r>
          </a:p>
          <a:p>
            <a:pPr lvl="1"/>
            <a:r>
              <a:rPr lang="en-US" sz="2000" dirty="0" smtClean="0"/>
              <a:t>NOTE: Includes our future plans to divest/retire some capabilities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2827350988"/>
      </p:ext>
    </p:extLst>
  </p:cSld>
  <p:clrMapOvr>
    <a:masterClrMapping/>
  </p:clrMapOvr>
  <p:transition spd="med">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68506" y="1676400"/>
            <a:ext cx="6606987" cy="495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Capability Map</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8506" y="1524000"/>
            <a:ext cx="6606987" cy="51054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3018062582"/>
      </p:ext>
    </p:extLst>
  </p:cSld>
  <p:clrMapOvr>
    <a:masterClrMapping/>
  </p:clrMapOvr>
  <p:transition spd="med">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Fixes: </a:t>
            </a:r>
            <a:r>
              <a:rPr lang="en-US" dirty="0"/>
              <a:t>Team dynamics</a:t>
            </a:r>
          </a:p>
        </p:txBody>
      </p:sp>
      <p:sp>
        <p:nvSpPr>
          <p:cNvPr id="3" name="Content Placeholder 2"/>
          <p:cNvSpPr>
            <a:spLocks noGrp="1"/>
          </p:cNvSpPr>
          <p:nvPr>
            <p:ph idx="1"/>
          </p:nvPr>
        </p:nvSpPr>
        <p:spPr/>
        <p:txBody>
          <a:bodyPr/>
          <a:lstStyle/>
          <a:p>
            <a:r>
              <a:rPr lang="en-US" dirty="0" smtClean="0"/>
              <a:t>Communicate to everyone on the team:</a:t>
            </a:r>
          </a:p>
          <a:p>
            <a:pPr lvl="1"/>
            <a:r>
              <a:rPr lang="en-US" dirty="0" smtClean="0"/>
              <a:t>Eliminated meetings with tier only attendance</a:t>
            </a:r>
          </a:p>
          <a:p>
            <a:pPr lvl="1"/>
            <a:r>
              <a:rPr lang="en-US" dirty="0" smtClean="0"/>
              <a:t>Eliminated email lists with tier only membership</a:t>
            </a:r>
          </a:p>
          <a:p>
            <a:r>
              <a:rPr lang="en-US" dirty="0" smtClean="0"/>
              <a:t>Several team discussions about prof. expectations: Participate, communicate, treat others as you’d like to be treated, support each other</a:t>
            </a:r>
          </a:p>
          <a:p>
            <a:r>
              <a:rPr lang="en-US" dirty="0" smtClean="0"/>
              <a:t>Team-wide process of developing roles &amp; responsibilities -&gt; RACI of record</a:t>
            </a:r>
          </a:p>
          <a:p>
            <a:r>
              <a:rPr lang="en-US" dirty="0" smtClean="0"/>
              <a:t>Oft-repeated principle: if you demonstrate initiative &amp; responsibility, I will give you opportunities</a:t>
            </a:r>
          </a:p>
          <a:p>
            <a:r>
              <a:rPr lang="en-US" dirty="0" smtClean="0"/>
              <a:t>Foster shared ownership/responsibility</a:t>
            </a:r>
          </a:p>
          <a:p>
            <a:endParaRPr lang="en-US" dirty="0"/>
          </a:p>
        </p:txBody>
      </p:sp>
    </p:spTree>
    <p:extLst>
      <p:ext uri="{BB962C8B-B14F-4D97-AF65-F5344CB8AC3E}">
        <p14:creationId xmlns:p14="http://schemas.microsoft.com/office/powerpoint/2010/main" val="378385886"/>
      </p:ext>
    </p:extLst>
  </p:cSld>
  <p:clrMapOvr>
    <a:masterClrMapping/>
  </p:clrMapOvr>
  <p:transition spd="med">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838200"/>
          </a:xfrm>
        </p:spPr>
        <p:txBody>
          <a:bodyPr/>
          <a:lstStyle/>
          <a:p>
            <a:r>
              <a:rPr lang="en-US" dirty="0" smtClean="0"/>
              <a:t>Fixes: Roles, Responsibilities, &amp; Skills</a:t>
            </a:r>
            <a:endParaRPr lang="en-US" dirty="0"/>
          </a:p>
        </p:txBody>
      </p:sp>
      <p:sp>
        <p:nvSpPr>
          <p:cNvPr id="3" name="Content Placeholder 2"/>
          <p:cNvSpPr>
            <a:spLocks noGrp="1"/>
          </p:cNvSpPr>
          <p:nvPr>
            <p:ph idx="1"/>
          </p:nvPr>
        </p:nvSpPr>
        <p:spPr/>
        <p:txBody>
          <a:bodyPr/>
          <a:lstStyle/>
          <a:p>
            <a:r>
              <a:rPr lang="en-US" dirty="0" smtClean="0"/>
              <a:t>Leveraged organizational options for addressing friction and gaps</a:t>
            </a:r>
          </a:p>
          <a:p>
            <a:r>
              <a:rPr lang="en-US" dirty="0" smtClean="0"/>
              <a:t>Promoted new svc </a:t>
            </a:r>
            <a:r>
              <a:rPr lang="en-US" dirty="0" err="1" smtClean="0"/>
              <a:t>mgr</a:t>
            </a:r>
            <a:r>
              <a:rPr lang="en-US" dirty="0" smtClean="0"/>
              <a:t> from w/i team</a:t>
            </a:r>
          </a:p>
          <a:p>
            <a:r>
              <a:rPr lang="en-US" dirty="0" smtClean="0"/>
              <a:t>1 excellent </a:t>
            </a:r>
            <a:r>
              <a:rPr lang="en-US" dirty="0"/>
              <a:t>junior engineer </a:t>
            </a:r>
            <a:r>
              <a:rPr lang="en-US" dirty="0" smtClean="0"/>
              <a:t>added 1 year in, will add another in FY18</a:t>
            </a:r>
          </a:p>
          <a:p>
            <a:r>
              <a:rPr lang="en-US" dirty="0" smtClean="0"/>
              <a:t>Systemic: Framework to adjust roles and skills + continually re-assess needs</a:t>
            </a:r>
          </a:p>
        </p:txBody>
      </p:sp>
    </p:spTree>
    <p:extLst>
      <p:ext uri="{BB962C8B-B14F-4D97-AF65-F5344CB8AC3E}">
        <p14:creationId xmlns:p14="http://schemas.microsoft.com/office/powerpoint/2010/main" val="1550391202"/>
      </p:ext>
    </p:extLst>
  </p:cSld>
  <p:clrMapOvr>
    <a:masterClrMapping/>
  </p:clrMapOvr>
  <p:transition spd="med">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1905000"/>
            <a:ext cx="3048000" cy="398318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7514"/>
            <a:ext cx="319088" cy="239008"/>
          </a:xfrm>
          <a:prstGeom prst="rect">
            <a:avLst/>
          </a:prstGeom>
        </p:spPr>
      </p:pic>
    </p:spTree>
    <p:extLst>
      <p:ext uri="{BB962C8B-B14F-4D97-AF65-F5344CB8AC3E}">
        <p14:creationId xmlns:p14="http://schemas.microsoft.com/office/powerpoint/2010/main" val="3636286"/>
      </p:ext>
    </p:extLst>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Cultivating attention</a:t>
            </a:r>
            <a:endParaRPr lang="en-US" dirty="0"/>
          </a:p>
        </p:txBody>
      </p:sp>
      <p:sp>
        <p:nvSpPr>
          <p:cNvPr id="3" name="Content Placeholder 2"/>
          <p:cNvSpPr>
            <a:spLocks noGrp="1"/>
          </p:cNvSpPr>
          <p:nvPr>
            <p:ph idx="1"/>
          </p:nvPr>
        </p:nvSpPr>
        <p:spPr/>
        <p:txBody>
          <a:bodyPr/>
          <a:lstStyle/>
          <a:p>
            <a:pPr marL="0" indent="0">
              <a:buNone/>
            </a:pPr>
            <a:r>
              <a:rPr lang="en-US" dirty="0"/>
              <a:t>Some technologies are obviously irrelevant, and others are very relevant. But for those which are non-obvious, we must pay closer </a:t>
            </a:r>
            <a:r>
              <a:rPr lang="en-US" dirty="0" smtClean="0"/>
              <a:t>attention and exercise greater care. </a:t>
            </a:r>
          </a:p>
          <a:p>
            <a:pPr marL="0" indent="0">
              <a:buNone/>
            </a:pPr>
            <a:endParaRPr lang="en-US" dirty="0"/>
          </a:p>
          <a:p>
            <a:pPr marL="0" indent="0">
              <a:buNone/>
            </a:pPr>
            <a:r>
              <a:rPr lang="en-US" dirty="0" smtClean="0"/>
              <a:t>Monitoring</a:t>
            </a:r>
            <a:r>
              <a:rPr lang="en-US" dirty="0"/>
              <a:t>, metrics, customer demand </a:t>
            </a:r>
            <a:r>
              <a:rPr lang="en-US" dirty="0" smtClean="0"/>
              <a:t>management, </a:t>
            </a:r>
            <a:r>
              <a:rPr lang="en-US" dirty="0"/>
              <a:t>and other </a:t>
            </a:r>
            <a:r>
              <a:rPr lang="en-US" dirty="0" smtClean="0"/>
              <a:t>service management practices </a:t>
            </a:r>
            <a:r>
              <a:rPr lang="en-US" dirty="0"/>
              <a:t>may help us </a:t>
            </a:r>
            <a:r>
              <a:rPr lang="en-US" dirty="0" smtClean="0"/>
              <a:t>pay closer attention.</a:t>
            </a:r>
          </a:p>
          <a:p>
            <a:pPr marL="0" indent="0">
              <a:buNone/>
            </a:pPr>
            <a:endParaRPr lang="en-US" dirty="0"/>
          </a:p>
          <a:p>
            <a:pPr marL="0" indent="0">
              <a:buNone/>
            </a:pPr>
            <a:r>
              <a:rPr lang="en-US" dirty="0" smtClean="0"/>
              <a:t>Exercising the greater care is what most of this presentation is about. </a:t>
            </a:r>
            <a:r>
              <a:rPr lang="en-US" dirty="0" smtClean="0">
                <a:sym typeface="Wingdings" panose="05000000000000000000" pitchFamily="2" charset="2"/>
              </a:rPr>
              <a:t></a:t>
            </a: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3326329470"/>
      </p:ext>
    </p:extLst>
  </p:cSld>
  <p:clrMapOvr>
    <a:masterClrMapping/>
  </p:clrMapOvr>
  <p:transition spd="med">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t>
            </a:r>
            <a:r>
              <a:rPr lang="en-US" dirty="0" err="1" smtClean="0"/>
              <a:t>Mgmt</a:t>
            </a:r>
            <a:r>
              <a:rPr lang="en-US" dirty="0" smtClean="0"/>
              <a:t> Lessons Learned</a:t>
            </a:r>
            <a:endParaRPr lang="en-US" dirty="0"/>
          </a:p>
        </p:txBody>
      </p:sp>
      <p:sp>
        <p:nvSpPr>
          <p:cNvPr id="3" name="Content Placeholder 2"/>
          <p:cNvSpPr>
            <a:spLocks noGrp="1"/>
          </p:cNvSpPr>
          <p:nvPr>
            <p:ph idx="1"/>
          </p:nvPr>
        </p:nvSpPr>
        <p:spPr>
          <a:xfrm>
            <a:off x="152400" y="1371600"/>
            <a:ext cx="8839200" cy="5105400"/>
          </a:xfrm>
        </p:spPr>
        <p:txBody>
          <a:bodyPr/>
          <a:lstStyle/>
          <a:p>
            <a:r>
              <a:rPr lang="en-US" dirty="0" smtClean="0"/>
              <a:t>Awareness: </a:t>
            </a:r>
          </a:p>
          <a:p>
            <a:pPr lvl="1"/>
            <a:r>
              <a:rPr lang="en-US" dirty="0" smtClean="0"/>
              <a:t>Invest in Customer Demand Management &amp; Metrics</a:t>
            </a:r>
          </a:p>
          <a:p>
            <a:r>
              <a:rPr lang="en-US" dirty="0"/>
              <a:t>Self-svc design goal is </a:t>
            </a:r>
            <a:r>
              <a:rPr lang="en-US" dirty="0" smtClean="0"/>
              <a:t>key: Power </a:t>
            </a:r>
            <a:r>
              <a:rPr lang="en-US" dirty="0"/>
              <a:t>to the </a:t>
            </a:r>
            <a:r>
              <a:rPr lang="en-US" dirty="0" smtClean="0"/>
              <a:t>people!</a:t>
            </a:r>
          </a:p>
          <a:p>
            <a:pPr lvl="1"/>
            <a:r>
              <a:rPr lang="en-US" dirty="0" smtClean="0"/>
              <a:t>Tools &amp; docs</a:t>
            </a:r>
          </a:p>
          <a:p>
            <a:r>
              <a:rPr lang="en-US" dirty="0" smtClean="0"/>
              <a:t>Align your service with your core purpose</a:t>
            </a:r>
          </a:p>
          <a:p>
            <a:pPr lvl="1"/>
            <a:r>
              <a:rPr lang="en-US" dirty="0" smtClean="0"/>
              <a:t>Capability mapping!! </a:t>
            </a:r>
          </a:p>
          <a:p>
            <a:pPr lvl="1"/>
            <a:r>
              <a:rPr lang="en-US" dirty="0" smtClean="0"/>
              <a:t>Hold others responsible to fill gaps. Involve customers</a:t>
            </a:r>
          </a:p>
          <a:p>
            <a:pPr lvl="1"/>
            <a:r>
              <a:rPr lang="en-US" dirty="0"/>
              <a:t>Don’t provide </a:t>
            </a:r>
            <a:r>
              <a:rPr lang="en-US" dirty="0" smtClean="0"/>
              <a:t>outside purpose b/c: REALLY costly to fix</a:t>
            </a:r>
          </a:p>
          <a:p>
            <a:r>
              <a:rPr lang="en-US" dirty="0" smtClean="0"/>
              <a:t>Int</a:t>
            </a:r>
            <a:r>
              <a:rPr lang="en-US" dirty="0"/>
              <a:t>. process </a:t>
            </a:r>
            <a:r>
              <a:rPr lang="en-US" dirty="0" smtClean="0"/>
              <a:t>docs: consistency + quality OR running blind</a:t>
            </a:r>
          </a:p>
          <a:p>
            <a:r>
              <a:rPr lang="en-US" dirty="0" smtClean="0"/>
              <a:t>Question costs. Partial or delayed answers=bad</a:t>
            </a:r>
          </a:p>
          <a:p>
            <a:r>
              <a:rPr lang="en-US" dirty="0" smtClean="0"/>
              <a:t>Don’t be afraid to raise ‘performance issues’: win-win</a:t>
            </a:r>
          </a:p>
        </p:txBody>
      </p:sp>
    </p:spTree>
    <p:extLst>
      <p:ext uri="{BB962C8B-B14F-4D97-AF65-F5344CB8AC3E}">
        <p14:creationId xmlns:p14="http://schemas.microsoft.com/office/powerpoint/2010/main" val="3711212636"/>
      </p:ext>
    </p:extLst>
  </p:cSld>
  <p:clrMapOvr>
    <a:masterClrMapping/>
  </p:clrMapOvr>
  <p:transition spd="med">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Lessons Learned</a:t>
            </a:r>
            <a:endParaRPr lang="en-US" dirty="0"/>
          </a:p>
        </p:txBody>
      </p:sp>
      <p:sp>
        <p:nvSpPr>
          <p:cNvPr id="3" name="Content Placeholder 2"/>
          <p:cNvSpPr>
            <a:spLocks noGrp="1"/>
          </p:cNvSpPr>
          <p:nvPr>
            <p:ph idx="1"/>
          </p:nvPr>
        </p:nvSpPr>
        <p:spPr>
          <a:xfrm>
            <a:off x="457200" y="1447800"/>
            <a:ext cx="8229600" cy="5105400"/>
          </a:xfrm>
        </p:spPr>
        <p:txBody>
          <a:bodyPr/>
          <a:lstStyle/>
          <a:p>
            <a:r>
              <a:rPr lang="en-US" dirty="0" smtClean="0"/>
              <a:t>Is this the hill I want to die on?</a:t>
            </a:r>
          </a:p>
          <a:p>
            <a:pPr lvl="1"/>
            <a:r>
              <a:rPr lang="en-US" dirty="0" smtClean="0"/>
              <a:t>No: compromise</a:t>
            </a:r>
          </a:p>
          <a:p>
            <a:pPr lvl="1"/>
            <a:r>
              <a:rPr lang="en-US" dirty="0" smtClean="0"/>
              <a:t>Yes: justify and push forward</a:t>
            </a:r>
          </a:p>
          <a:p>
            <a:r>
              <a:rPr lang="en-US" dirty="0" smtClean="0"/>
              <a:t>Transparency</a:t>
            </a:r>
          </a:p>
          <a:p>
            <a:pPr lvl="1"/>
            <a:r>
              <a:rPr lang="en-US" dirty="0" smtClean="0"/>
              <a:t>Goals, intentions</a:t>
            </a:r>
            <a:r>
              <a:rPr lang="en-US" dirty="0"/>
              <a:t> </a:t>
            </a:r>
            <a:r>
              <a:rPr lang="en-US" dirty="0" smtClean="0"/>
              <a:t>&amp; reasons—esp. to customers</a:t>
            </a:r>
          </a:p>
          <a:p>
            <a:pPr lvl="1"/>
            <a:r>
              <a:rPr lang="en-US" dirty="0" smtClean="0"/>
              <a:t>Philosophy/approach </a:t>
            </a:r>
            <a:r>
              <a:rPr lang="en-US" dirty="0"/>
              <a:t>is separate from your p</a:t>
            </a:r>
            <a:r>
              <a:rPr lang="en-US" dirty="0" smtClean="0"/>
              <a:t>urpose</a:t>
            </a:r>
          </a:p>
          <a:p>
            <a:pPr lvl="1"/>
            <a:r>
              <a:rPr lang="en-US" dirty="0" smtClean="0"/>
              <a:t>Be clear on expectations and responsibilities</a:t>
            </a:r>
          </a:p>
          <a:p>
            <a:r>
              <a:rPr lang="en-US" dirty="0" smtClean="0"/>
              <a:t>Let go</a:t>
            </a:r>
          </a:p>
          <a:p>
            <a:pPr lvl="1"/>
            <a:r>
              <a:rPr lang="en-US" dirty="0" smtClean="0"/>
              <a:t>Delegate if you can (and let them fail)</a:t>
            </a:r>
          </a:p>
          <a:p>
            <a:pPr lvl="1"/>
            <a:r>
              <a:rPr lang="en-US" dirty="0" smtClean="0"/>
              <a:t>Invest in people</a:t>
            </a:r>
          </a:p>
          <a:p>
            <a:r>
              <a:rPr lang="en-US" dirty="0" smtClean="0"/>
              <a:t>Increasing your rate of failure is the way to increase your rate of success</a:t>
            </a:r>
          </a:p>
          <a:p>
            <a:r>
              <a:rPr lang="en-US" dirty="0" smtClean="0"/>
              <a:t>Embrace &amp; engage resistance</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364271544"/>
      </p:ext>
    </p:extLst>
  </p:cSld>
  <p:clrMapOvr>
    <a:masterClrMapping/>
  </p:clrMapOvr>
  <p:transition spd="med">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Goals</a:t>
            </a:r>
            <a:endParaRPr lang="en-US" dirty="0"/>
          </a:p>
        </p:txBody>
      </p:sp>
      <p:sp>
        <p:nvSpPr>
          <p:cNvPr id="4" name="Content Placeholder 3"/>
          <p:cNvSpPr>
            <a:spLocks noGrp="1"/>
          </p:cNvSpPr>
          <p:nvPr>
            <p:ph idx="1"/>
          </p:nvPr>
        </p:nvSpPr>
        <p:spPr/>
        <p:txBody>
          <a:bodyPr/>
          <a:lstStyle/>
          <a:p>
            <a:r>
              <a:rPr lang="en-US" sz="3600" dirty="0" smtClean="0"/>
              <a:t>Tell our organizational story around workstation management; entertain &amp; touchpoint for others</a:t>
            </a:r>
          </a:p>
          <a:p>
            <a:r>
              <a:rPr lang="en-US" sz="3600" dirty="0" smtClean="0"/>
              <a:t>Identify and share solution patterns related to organizational and technical debt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spTree>
    <p:extLst>
      <p:ext uri="{BB962C8B-B14F-4D97-AF65-F5344CB8AC3E}">
        <p14:creationId xmlns:p14="http://schemas.microsoft.com/office/powerpoint/2010/main" val="1808606038"/>
      </p:ext>
    </p:extLst>
  </p:cSld>
  <p:clrMapOvr>
    <a:masterClrMapping/>
  </p:clrMapOvr>
  <p:transition spd="med">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00200"/>
            <a:ext cx="3114675" cy="1562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505200"/>
            <a:ext cx="2667000" cy="2667000"/>
          </a:xfrm>
          <a:prstGeom prst="rect">
            <a:avLst/>
          </a:prstGeom>
        </p:spPr>
      </p:pic>
      <p:sp>
        <p:nvSpPr>
          <p:cNvPr id="3" name="TextBox 2"/>
          <p:cNvSpPr txBox="1"/>
          <p:nvPr/>
        </p:nvSpPr>
        <p:spPr>
          <a:xfrm>
            <a:off x="304800" y="3550384"/>
            <a:ext cx="5562600" cy="2246769"/>
          </a:xfrm>
          <a:prstGeom prst="rect">
            <a:avLst/>
          </a:prstGeom>
          <a:noFill/>
        </p:spPr>
        <p:txBody>
          <a:bodyPr wrap="square" rtlCol="0">
            <a:spAutoFit/>
          </a:bodyPr>
          <a:lstStyle/>
          <a:p>
            <a:r>
              <a:rPr lang="en-US" sz="2000" dirty="0" smtClean="0">
                <a:solidFill>
                  <a:schemeClr val="bg1"/>
                </a:solidFill>
                <a:latin typeface="+mn-lt"/>
              </a:rPr>
              <a:t>Key slides:</a:t>
            </a:r>
          </a:p>
          <a:p>
            <a:pPr marL="285750" indent="-285750">
              <a:buFont typeface="Arial" panose="020B0604020202020204" pitchFamily="34" charset="0"/>
              <a:buChar char="•"/>
            </a:pPr>
            <a:r>
              <a:rPr lang="en-US" sz="2000" dirty="0" smtClean="0">
                <a:solidFill>
                  <a:schemeClr val="bg1"/>
                </a:solidFill>
                <a:latin typeface="+mn-lt"/>
                <a:hlinkClick r:id="rId4" action="ppaction://hlinksldjump"/>
              </a:rPr>
              <a:t>Lifecycle Terms</a:t>
            </a:r>
            <a:endParaRPr lang="en-US" sz="2000" dirty="0" smtClean="0">
              <a:solidFill>
                <a:schemeClr val="bg1"/>
              </a:solidFill>
              <a:latin typeface="+mn-lt"/>
            </a:endParaRPr>
          </a:p>
          <a:p>
            <a:pPr marL="285750" indent="-285750">
              <a:buFont typeface="Arial" panose="020B0604020202020204" pitchFamily="34" charset="0"/>
              <a:buChar char="•"/>
            </a:pPr>
            <a:r>
              <a:rPr lang="en-US" sz="2000" dirty="0" smtClean="0">
                <a:solidFill>
                  <a:schemeClr val="bg1"/>
                </a:solidFill>
                <a:latin typeface="+mn-lt"/>
                <a:hlinkClick r:id="rId5" action="ppaction://hlinksldjump"/>
              </a:rPr>
              <a:t>SCARF</a:t>
            </a:r>
            <a:r>
              <a:rPr lang="en-US" sz="2000" dirty="0">
                <a:solidFill>
                  <a:schemeClr val="bg1"/>
                </a:solidFill>
                <a:latin typeface="+mn-lt"/>
                <a:hlinkClick r:id="rId5" action="ppaction://hlinksldjump"/>
              </a:rPr>
              <a:t>: Address threat of </a:t>
            </a:r>
            <a:r>
              <a:rPr lang="en-US" sz="2000" dirty="0" smtClean="0">
                <a:solidFill>
                  <a:schemeClr val="bg1"/>
                </a:solidFill>
                <a:latin typeface="+mn-lt"/>
                <a:hlinkClick r:id="rId5" action="ppaction://hlinksldjump"/>
              </a:rPr>
              <a:t>change</a:t>
            </a:r>
            <a:endParaRPr lang="en-US" sz="2000" dirty="0" smtClean="0">
              <a:solidFill>
                <a:schemeClr val="bg1"/>
              </a:solidFill>
              <a:latin typeface="+mn-lt"/>
            </a:endParaRPr>
          </a:p>
          <a:p>
            <a:pPr marL="285750" indent="-285750">
              <a:buFont typeface="Arial" panose="020B0604020202020204" pitchFamily="34" charset="0"/>
              <a:buChar char="•"/>
            </a:pPr>
            <a:r>
              <a:rPr lang="en-US" sz="2000" dirty="0">
                <a:solidFill>
                  <a:schemeClr val="bg1"/>
                </a:solidFill>
                <a:latin typeface="+mn-lt"/>
                <a:hlinkClick r:id="rId6" action="ppaction://hlinksldjump"/>
              </a:rPr>
              <a:t>Keys to Success Retiring Old </a:t>
            </a:r>
            <a:r>
              <a:rPr lang="en-US" sz="2000" dirty="0" smtClean="0">
                <a:solidFill>
                  <a:schemeClr val="bg1"/>
                </a:solidFill>
                <a:latin typeface="+mn-lt"/>
                <a:hlinkClick r:id="rId6" action="ppaction://hlinksldjump"/>
              </a:rPr>
              <a:t>Tech</a:t>
            </a:r>
            <a:endParaRPr lang="en-US" sz="2000" dirty="0" smtClean="0">
              <a:solidFill>
                <a:schemeClr val="bg1"/>
              </a:solidFill>
              <a:latin typeface="+mn-lt"/>
            </a:endParaRPr>
          </a:p>
          <a:p>
            <a:pPr marL="285750" indent="-285750">
              <a:buFont typeface="Arial" panose="020B0604020202020204" pitchFamily="34" charset="0"/>
              <a:buChar char="•"/>
            </a:pPr>
            <a:r>
              <a:rPr lang="en-US" sz="2000" dirty="0" smtClean="0">
                <a:solidFill>
                  <a:schemeClr val="bg1"/>
                </a:solidFill>
                <a:latin typeface="+mn-lt"/>
                <a:hlinkClick r:id="rId7" action="ppaction://hlinksldjump"/>
              </a:rPr>
              <a:t>Capability Map</a:t>
            </a:r>
            <a:endParaRPr lang="en-US" sz="2000" dirty="0" smtClean="0">
              <a:solidFill>
                <a:schemeClr val="bg1"/>
              </a:solidFill>
              <a:latin typeface="+mn-lt"/>
            </a:endParaRPr>
          </a:p>
          <a:p>
            <a:pPr marL="285750" indent="-285750">
              <a:buFont typeface="Arial" panose="020B0604020202020204" pitchFamily="34" charset="0"/>
              <a:buChar char="•"/>
            </a:pPr>
            <a:r>
              <a:rPr lang="en-US" sz="2000" dirty="0" smtClean="0">
                <a:solidFill>
                  <a:schemeClr val="bg1"/>
                </a:solidFill>
                <a:latin typeface="+mn-lt"/>
                <a:hlinkClick r:id="rId8" action="ppaction://hlinksldjump"/>
              </a:rPr>
              <a:t>Leadership </a:t>
            </a:r>
            <a:r>
              <a:rPr lang="en-US" sz="2000" dirty="0">
                <a:solidFill>
                  <a:schemeClr val="bg1"/>
                </a:solidFill>
                <a:latin typeface="+mn-lt"/>
                <a:hlinkClick r:id="rId8" action="ppaction://hlinksldjump"/>
              </a:rPr>
              <a:t>Lessons </a:t>
            </a:r>
            <a:r>
              <a:rPr lang="en-US" sz="2000" dirty="0" smtClean="0">
                <a:solidFill>
                  <a:schemeClr val="bg1"/>
                </a:solidFill>
                <a:latin typeface="+mn-lt"/>
                <a:hlinkClick r:id="rId8" action="ppaction://hlinksldjump"/>
              </a:rPr>
              <a:t>learned</a:t>
            </a:r>
            <a:endParaRPr lang="en-US" sz="2000" dirty="0" smtClean="0">
              <a:solidFill>
                <a:schemeClr val="bg1"/>
              </a:solidFill>
              <a:latin typeface="+mn-lt"/>
            </a:endParaRPr>
          </a:p>
          <a:p>
            <a:pPr marL="285750" indent="-285750">
              <a:buFont typeface="Arial" panose="020B0604020202020204" pitchFamily="34" charset="0"/>
              <a:buChar char="•"/>
            </a:pPr>
            <a:r>
              <a:rPr lang="en-US" sz="2000" dirty="0" smtClean="0">
                <a:solidFill>
                  <a:schemeClr val="bg1"/>
                </a:solidFill>
                <a:latin typeface="+mn-lt"/>
                <a:hlinkClick r:id="rId9" action="ppaction://hlinksldjump"/>
              </a:rPr>
              <a:t>Service </a:t>
            </a:r>
            <a:r>
              <a:rPr lang="en-US" sz="2000" dirty="0" err="1">
                <a:solidFill>
                  <a:schemeClr val="bg1"/>
                </a:solidFill>
                <a:latin typeface="+mn-lt"/>
                <a:hlinkClick r:id="rId9" action="ppaction://hlinksldjump"/>
              </a:rPr>
              <a:t>Mgmt</a:t>
            </a:r>
            <a:r>
              <a:rPr lang="en-US" sz="2000" dirty="0">
                <a:solidFill>
                  <a:schemeClr val="bg1"/>
                </a:solidFill>
                <a:latin typeface="+mn-lt"/>
                <a:hlinkClick r:id="rId9" action="ppaction://hlinksldjump"/>
              </a:rPr>
              <a:t> Lessons </a:t>
            </a:r>
            <a:r>
              <a:rPr lang="en-US" sz="2000" dirty="0" smtClean="0">
                <a:solidFill>
                  <a:schemeClr val="bg1"/>
                </a:solidFill>
                <a:latin typeface="+mn-lt"/>
                <a:hlinkClick r:id="rId9" action="ppaction://hlinksldjump"/>
              </a:rPr>
              <a:t>Learned</a:t>
            </a:r>
            <a:endParaRPr lang="en-US" sz="2000" dirty="0" smtClean="0">
              <a:solidFill>
                <a:schemeClr val="bg1"/>
              </a:solidFill>
              <a:latin typeface="+mn-lt"/>
            </a:endParaRPr>
          </a:p>
        </p:txBody>
      </p:sp>
    </p:spTree>
    <p:extLst>
      <p:ext uri="{BB962C8B-B14F-4D97-AF65-F5344CB8AC3E}">
        <p14:creationId xmlns:p14="http://schemas.microsoft.com/office/powerpoint/2010/main" val="700892795"/>
      </p:ext>
    </p:extLst>
  </p:cSld>
  <p:clrMapOvr>
    <a:masterClrMapping/>
  </p:clrMapOvr>
  <p:transition spd="med">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ctrTitle"/>
          </p:nvPr>
        </p:nvSpPr>
        <p:spPr/>
        <p:txBody>
          <a:bodyPr/>
          <a:lstStyle/>
          <a:p>
            <a:pPr eaLnBrk="1" hangingPunct="1">
              <a:defRPr/>
            </a:pPr>
            <a:r>
              <a:rPr lang="en-US" smtClean="0"/>
              <a:t>The End</a:t>
            </a:r>
          </a:p>
        </p:txBody>
      </p:sp>
      <p:sp>
        <p:nvSpPr>
          <p:cNvPr id="21507" name="Rectangle 5"/>
          <p:cNvSpPr>
            <a:spLocks noGrp="1" noChangeArrowheads="1"/>
          </p:cNvSpPr>
          <p:nvPr>
            <p:ph type="subTitle" idx="1"/>
          </p:nvPr>
        </p:nvSpPr>
        <p:spPr>
          <a:xfrm>
            <a:off x="2209800" y="3962400"/>
            <a:ext cx="6400800" cy="1143000"/>
          </a:xfrm>
        </p:spPr>
        <p:txBody>
          <a:bodyPr/>
          <a:lstStyle/>
          <a:p>
            <a:pPr eaLnBrk="1" hangingPunct="1">
              <a:lnSpc>
                <a:spcPct val="70000"/>
              </a:lnSpc>
            </a:pPr>
            <a:r>
              <a:rPr lang="en-US" sz="3200" dirty="0" smtClean="0"/>
              <a:t>Brian Arkills</a:t>
            </a:r>
          </a:p>
          <a:p>
            <a:pPr eaLnBrk="1" hangingPunct="1">
              <a:lnSpc>
                <a:spcPct val="70000"/>
              </a:lnSpc>
            </a:pPr>
            <a:r>
              <a:rPr lang="en-US" sz="2000" dirty="0" smtClean="0">
                <a:hlinkClick r:id="rId3"/>
              </a:rPr>
              <a:t>barkills@uw.edu</a:t>
            </a:r>
            <a:endParaRPr lang="en-US" sz="2000" dirty="0" smtClean="0"/>
          </a:p>
          <a:p>
            <a:pPr eaLnBrk="1" hangingPunct="1">
              <a:lnSpc>
                <a:spcPct val="70000"/>
              </a:lnSpc>
            </a:pPr>
            <a:r>
              <a:rPr lang="en-US" sz="2000" dirty="0" smtClean="0">
                <a:hlinkClick r:id="rId4"/>
              </a:rPr>
              <a:t>@</a:t>
            </a:r>
            <a:r>
              <a:rPr lang="en-US" sz="2000" dirty="0" err="1" smtClean="0">
                <a:hlinkClick r:id="rId4"/>
              </a:rPr>
              <a:t>barkills</a:t>
            </a:r>
            <a:r>
              <a:rPr lang="en-US" sz="2000" dirty="0" smtClean="0">
                <a:hlinkClick r:id="rId4"/>
              </a:rPr>
              <a:t> </a:t>
            </a:r>
            <a:endParaRPr lang="en-US" sz="2000" dirty="0" smtClean="0"/>
          </a:p>
          <a:p>
            <a:pPr eaLnBrk="1" hangingPunct="1">
              <a:lnSpc>
                <a:spcPct val="70000"/>
              </a:lnSpc>
            </a:pPr>
            <a:r>
              <a:rPr lang="en-US" sz="2000" dirty="0" smtClean="0">
                <a:hlinkClick r:id="rId5"/>
              </a:rPr>
              <a:t>@brian-</a:t>
            </a:r>
            <a:r>
              <a:rPr lang="en-US" sz="2000" dirty="0" err="1" smtClean="0">
                <a:hlinkClick r:id="rId5"/>
              </a:rPr>
              <a:t>arkills</a:t>
            </a:r>
            <a:endParaRPr lang="en-US" sz="2000" dirty="0" smtClean="0"/>
          </a:p>
          <a:p>
            <a:pPr eaLnBrk="1" hangingPunct="1">
              <a:lnSpc>
                <a:spcPct val="70000"/>
              </a:lnSpc>
            </a:pPr>
            <a:r>
              <a:rPr lang="en-US" sz="2000" dirty="0" smtClean="0">
                <a:hlinkClick r:id="rId6"/>
              </a:rPr>
              <a:t>http://blogs.uw.edu/barkills</a:t>
            </a:r>
            <a:endParaRPr lang="en-US" sz="2000" dirty="0"/>
          </a:p>
          <a:p>
            <a:pPr eaLnBrk="1" hangingPunct="1">
              <a:lnSpc>
                <a:spcPct val="70000"/>
              </a:lnSpc>
            </a:pPr>
            <a:r>
              <a:rPr lang="en-US" sz="2000" dirty="0">
                <a:hlinkClick r:id="rId7"/>
              </a:rPr>
              <a:t>https://</a:t>
            </a:r>
            <a:r>
              <a:rPr lang="en-US" sz="2000" dirty="0" smtClean="0">
                <a:hlinkClick r:id="rId7"/>
              </a:rPr>
              <a:t>itconnect.uw.edu/wares/nebula/</a:t>
            </a:r>
            <a:r>
              <a:rPr lang="en-US" sz="2000" dirty="0" smtClean="0"/>
              <a:t>   </a:t>
            </a:r>
          </a:p>
          <a:p>
            <a:pPr eaLnBrk="1" hangingPunct="1">
              <a:lnSpc>
                <a:spcPct val="70000"/>
              </a:lnSpc>
            </a:pPr>
            <a:endParaRPr lang="en-US" sz="1800" dirty="0" smtClean="0"/>
          </a:p>
          <a:p>
            <a:pPr eaLnBrk="1" hangingPunct="1">
              <a:lnSpc>
                <a:spcPct val="70000"/>
              </a:lnSpc>
            </a:pPr>
            <a:r>
              <a:rPr lang="en-US" sz="1800" dirty="0" smtClean="0"/>
              <a:t>Author of LDAP Directories Explained</a:t>
            </a:r>
          </a:p>
        </p:txBody>
      </p:sp>
      <p:pic>
        <p:nvPicPr>
          <p:cNvPr id="21508" name="Picture 6" descr="MMj02363030000[1]"/>
          <p:cNvPicPr>
            <a:picLocks noChangeAspect="1" noChangeArrowheads="1" noCrop="1"/>
          </p:cNvPicPr>
          <p:nvPr/>
        </p:nvPicPr>
        <p:blipFill>
          <a:blip r:embed="rId8"/>
          <a:srcRect/>
          <a:stretch>
            <a:fillRect/>
          </a:stretch>
        </p:blipFill>
        <p:spPr bwMode="auto">
          <a:xfrm>
            <a:off x="7086600" y="2514600"/>
            <a:ext cx="647700" cy="600075"/>
          </a:xfrm>
          <a:prstGeom prst="rect">
            <a:avLst/>
          </a:prstGeom>
          <a:noFill/>
          <a:ln w="9525">
            <a:noFill/>
            <a:miter lim="800000"/>
            <a:headEnd/>
            <a:tailEnd/>
          </a:ln>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28946" y="4410424"/>
            <a:ext cx="137665" cy="99247"/>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28947" y="4602555"/>
            <a:ext cx="131222" cy="126955"/>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28946" y="4822394"/>
            <a:ext cx="119319" cy="116385"/>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28946" y="5042233"/>
            <a:ext cx="121672" cy="109039"/>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4800" y="5715000"/>
            <a:ext cx="723900" cy="908495"/>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27546" y="76200"/>
            <a:ext cx="3136508" cy="2539682"/>
          </a:xfrm>
          <a:prstGeom prst="rect">
            <a:avLst/>
          </a:prstGeom>
        </p:spPr>
      </p:pic>
    </p:spTree>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terms</a:t>
            </a:r>
            <a:endParaRPr lang="en-US" dirty="0"/>
          </a:p>
        </p:txBody>
      </p:sp>
      <p:sp>
        <p:nvSpPr>
          <p:cNvPr id="3" name="Content Placeholder 2"/>
          <p:cNvSpPr>
            <a:spLocks noGrp="1"/>
          </p:cNvSpPr>
          <p:nvPr>
            <p:ph idx="1"/>
          </p:nvPr>
        </p:nvSpPr>
        <p:spPr>
          <a:xfrm>
            <a:off x="457200" y="1371600"/>
            <a:ext cx="8229600" cy="5105400"/>
          </a:xfrm>
        </p:spPr>
        <p:txBody>
          <a:bodyPr/>
          <a:lstStyle/>
          <a:p>
            <a:pPr marL="0" indent="0">
              <a:buNone/>
            </a:pPr>
            <a:r>
              <a:rPr lang="en-US" dirty="0" smtClean="0">
                <a:hlinkClick r:id="rId2"/>
              </a:rPr>
              <a:t>UW </a:t>
            </a:r>
            <a:r>
              <a:rPr lang="en-US" dirty="0">
                <a:hlinkClick r:id="rId2"/>
              </a:rPr>
              <a:t>Enterprise Architecture (EA) program</a:t>
            </a:r>
            <a:r>
              <a:rPr lang="en-US" dirty="0"/>
              <a:t> promotes </a:t>
            </a:r>
            <a:r>
              <a:rPr lang="en-US" dirty="0" smtClean="0"/>
              <a:t>specific </a:t>
            </a:r>
            <a:r>
              <a:rPr lang="en-US" dirty="0"/>
              <a:t>terms to communicate technology lifecycle status: </a:t>
            </a:r>
            <a:r>
              <a:rPr lang="en-US" dirty="0">
                <a:hlinkClick r:id="rId3"/>
              </a:rPr>
              <a:t>https://</a:t>
            </a:r>
            <a:r>
              <a:rPr lang="en-US" dirty="0" smtClean="0">
                <a:hlinkClick r:id="rId3"/>
              </a:rPr>
              <a:t>wiki.cac.washington.edu/x/RusnB</a:t>
            </a:r>
            <a:r>
              <a:rPr lang="en-US" dirty="0" smtClean="0"/>
              <a:t> </a:t>
            </a:r>
          </a:p>
          <a:p>
            <a:pPr marL="0" indent="0">
              <a:buNone/>
            </a:pPr>
            <a:endParaRPr lang="en-US" dirty="0"/>
          </a:p>
          <a:p>
            <a:pPr marL="0" indent="0">
              <a:buNone/>
            </a:pPr>
            <a:r>
              <a:rPr lang="en-US" dirty="0" smtClean="0"/>
              <a:t>From those, I commonly use these terms:</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I connect these terms with specific support, </a:t>
            </a:r>
            <a:r>
              <a:rPr lang="en-US" dirty="0"/>
              <a:t>e.g. </a:t>
            </a:r>
            <a:r>
              <a:rPr lang="en-US" sz="2000" dirty="0">
                <a:hlinkClick r:id="rId4"/>
              </a:rPr>
              <a:t>https://itconnect.uw.edu/wares/nebula/managed-workstation-service-design/operating-system-support</a:t>
            </a:r>
            <a:r>
              <a:rPr lang="en-US" sz="2000" dirty="0" smtClean="0">
                <a:hlinkClick r:id="rId4"/>
              </a:rPr>
              <a:t>/</a:t>
            </a:r>
            <a:endParaRPr lang="en-US" dirty="0" smtClean="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4234192718"/>
              </p:ext>
            </p:extLst>
          </p:nvPr>
        </p:nvGraphicFramePr>
        <p:xfrm>
          <a:off x="762000" y="2286000"/>
          <a:ext cx="7315200" cy="4292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32736183"/>
      </p:ext>
    </p:extLst>
  </p:cSld>
  <p:clrMapOvr>
    <a:masterClrMapping/>
  </p:clrMapOvr>
  <p:transition spd="med">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reasons for org change to fail</a:t>
            </a:r>
            <a:endParaRPr lang="en-US" dirty="0"/>
          </a:p>
        </p:txBody>
      </p:sp>
      <p:sp>
        <p:nvSpPr>
          <p:cNvPr id="3" name="Content Placeholder 2"/>
          <p:cNvSpPr>
            <a:spLocks noGrp="1"/>
          </p:cNvSpPr>
          <p:nvPr>
            <p:ph idx="1"/>
          </p:nvPr>
        </p:nvSpPr>
        <p:spPr/>
        <p:txBody>
          <a:bodyPr/>
          <a:lstStyle/>
          <a:p>
            <a:pPr marL="0" indent="0">
              <a:buNone/>
            </a:pPr>
            <a:r>
              <a:rPr lang="en-US" sz="2400" dirty="0" smtClean="0"/>
              <a:t>Interviewed 1500 change leaders across 15 countries.</a:t>
            </a:r>
          </a:p>
          <a:p>
            <a:pPr marL="0" indent="0">
              <a:buNone/>
            </a:pPr>
            <a:r>
              <a:rPr lang="en-US" sz="2400" dirty="0" smtClean="0"/>
              <a:t>Only ~30% of change projects succeed.</a:t>
            </a:r>
          </a:p>
          <a:p>
            <a:pPr marL="0" indent="0">
              <a:buNone/>
            </a:pPr>
            <a:endParaRPr lang="en-US" sz="2400" dirty="0" smtClean="0"/>
          </a:p>
          <a:p>
            <a:pPr marL="0" indent="0">
              <a:buNone/>
            </a:pPr>
            <a:r>
              <a:rPr lang="en-US" sz="2400" dirty="0" smtClean="0"/>
              <a:t>These are top obstacles/reasons for failure:</a:t>
            </a:r>
          </a:p>
          <a:p>
            <a:pPr marL="514350" indent="-514350">
              <a:buFont typeface="+mj-lt"/>
              <a:buAutoNum type="arabicPeriod"/>
            </a:pPr>
            <a:r>
              <a:rPr lang="en-US" sz="2400" dirty="0" smtClean="0"/>
              <a:t>Changing mindsets/culture – 55%</a:t>
            </a:r>
          </a:p>
          <a:p>
            <a:pPr marL="514350" indent="-514350">
              <a:buFont typeface="+mj-lt"/>
              <a:buAutoNum type="arabicPeriod"/>
            </a:pPr>
            <a:r>
              <a:rPr lang="en-US" sz="2400" dirty="0" smtClean="0"/>
              <a:t>Complexity is underestimated – 35%</a:t>
            </a:r>
          </a:p>
          <a:p>
            <a:pPr marL="514350" indent="-514350">
              <a:buFont typeface="+mj-lt"/>
              <a:buAutoNum type="arabicPeriod"/>
            </a:pPr>
            <a:r>
              <a:rPr lang="en-US" sz="2400" dirty="0" smtClean="0"/>
              <a:t>Shortage of resources – 33%</a:t>
            </a:r>
          </a:p>
          <a:p>
            <a:pPr marL="514350" indent="-514350">
              <a:buFont typeface="+mj-lt"/>
              <a:buAutoNum type="arabicPeriod"/>
            </a:pPr>
            <a:r>
              <a:rPr lang="en-US" sz="2400" dirty="0" smtClean="0"/>
              <a:t>Lack of commitment of higher management – 32%</a:t>
            </a:r>
          </a:p>
          <a:p>
            <a:pPr marL="514350" indent="-514350">
              <a:buFont typeface="+mj-lt"/>
              <a:buAutoNum type="arabicPeriod"/>
            </a:pPr>
            <a:r>
              <a:rPr lang="en-US" sz="2400" dirty="0" smtClean="0"/>
              <a:t>Lack </a:t>
            </a:r>
            <a:r>
              <a:rPr lang="en-US" sz="2400" dirty="0"/>
              <a:t>of transparency </a:t>
            </a:r>
            <a:r>
              <a:rPr lang="en-US" sz="2400" dirty="0" smtClean="0"/>
              <a:t>– 18%</a:t>
            </a:r>
            <a:endParaRPr lang="en-US" sz="2400" dirty="0"/>
          </a:p>
          <a:p>
            <a:pPr marL="514350" indent="-514350">
              <a:buFont typeface="+mj-lt"/>
              <a:buAutoNum type="arabicPeriod"/>
            </a:pPr>
            <a:r>
              <a:rPr lang="en-US" sz="2400" dirty="0" smtClean="0"/>
              <a:t>Technology/implementation execution – 15%</a:t>
            </a:r>
          </a:p>
          <a:p>
            <a:pPr marL="0" indent="0">
              <a:buNone/>
            </a:pPr>
            <a:r>
              <a:rPr lang="en-US" sz="1600" dirty="0" smtClean="0"/>
              <a:t>Summary of Source</a:t>
            </a:r>
            <a:r>
              <a:rPr lang="en-US" sz="1600" dirty="0"/>
              <a:t>: </a:t>
            </a:r>
            <a:r>
              <a:rPr lang="en-US" sz="1600" dirty="0">
                <a:hlinkClick r:id="rId2"/>
              </a:rPr>
              <a:t>http://</a:t>
            </a:r>
            <a:r>
              <a:rPr lang="en-US" sz="1600" dirty="0" smtClean="0">
                <a:hlinkClick r:id="rId2"/>
              </a:rPr>
              <a:t>www-03.ibm.com/press/us/en/pressrelease/25492.wss</a:t>
            </a:r>
            <a:r>
              <a:rPr lang="en-US" sz="2400" dirty="0" smtClean="0"/>
              <a:t> </a:t>
            </a:r>
            <a:endParaRPr lang="en-US" sz="2400" dirty="0"/>
          </a:p>
        </p:txBody>
      </p:sp>
    </p:spTree>
    <p:extLst>
      <p:ext uri="{BB962C8B-B14F-4D97-AF65-F5344CB8AC3E}">
        <p14:creationId xmlns:p14="http://schemas.microsoft.com/office/powerpoint/2010/main" val="281643982"/>
      </p:ext>
    </p:extLst>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Models/Paradigms</a:t>
            </a:r>
            <a:endParaRPr lang="en-US" dirty="0"/>
          </a:p>
        </p:txBody>
      </p:sp>
      <p:sp>
        <p:nvSpPr>
          <p:cNvPr id="3" name="Content Placeholder 2"/>
          <p:cNvSpPr>
            <a:spLocks noGrp="1"/>
          </p:cNvSpPr>
          <p:nvPr>
            <p:ph idx="1"/>
          </p:nvPr>
        </p:nvSpPr>
        <p:spPr/>
        <p:txBody>
          <a:bodyPr/>
          <a:lstStyle/>
          <a:p>
            <a:r>
              <a:rPr lang="en-US" sz="2400" dirty="0" smtClean="0"/>
              <a:t>William Bridge’s “Transitions”</a:t>
            </a:r>
          </a:p>
          <a:p>
            <a:r>
              <a:rPr lang="en-US" sz="2400" dirty="0" smtClean="0"/>
              <a:t>Anatomy of Learning Experience and the “stupid zone”</a:t>
            </a:r>
          </a:p>
          <a:p>
            <a:r>
              <a:rPr lang="en-US" sz="2400" dirty="0" smtClean="0"/>
              <a:t>Grief Cycle and “valley of despair”</a:t>
            </a:r>
          </a:p>
          <a:p>
            <a:r>
              <a:rPr lang="en-US" sz="2400" dirty="0" smtClean="0"/>
              <a:t>Neuroscience’s SCARF Model (David Rock)</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0"/>
            <a:ext cx="319088" cy="2390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352800"/>
            <a:ext cx="3886200" cy="2909399"/>
          </a:xfrm>
          <a:prstGeom prst="rect">
            <a:avLst/>
          </a:prstGeom>
        </p:spPr>
      </p:pic>
    </p:spTree>
    <p:extLst>
      <p:ext uri="{BB962C8B-B14F-4D97-AF65-F5344CB8AC3E}">
        <p14:creationId xmlns:p14="http://schemas.microsoft.com/office/powerpoint/2010/main" val="855708170"/>
      </p:ext>
    </p:extLst>
  </p:cSld>
  <p:clrMapOvr>
    <a:masterClrMapping/>
  </p:clrMapOvr>
  <p:transition spd="med">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Despair and resistance</a:t>
            </a:r>
          </a:p>
        </p:txBody>
      </p:sp>
      <p:sp>
        <p:nvSpPr>
          <p:cNvPr id="3" name="Content Placeholder 2"/>
          <p:cNvSpPr>
            <a:spLocks noGrp="1"/>
          </p:cNvSpPr>
          <p:nvPr>
            <p:ph idx="1"/>
          </p:nvPr>
        </p:nvSpPr>
        <p:spPr/>
        <p:txBody>
          <a:bodyPr/>
          <a:lstStyle/>
          <a:p>
            <a:r>
              <a:rPr lang="en-US" dirty="0"/>
              <a:t>Lots of negative narratives people have for change:</a:t>
            </a:r>
          </a:p>
          <a:p>
            <a:pPr lvl="1"/>
            <a:r>
              <a:rPr lang="en-US" dirty="0"/>
              <a:t>“Nobody cares about us”</a:t>
            </a:r>
          </a:p>
          <a:p>
            <a:pPr lvl="1"/>
            <a:r>
              <a:rPr lang="en-US" dirty="0"/>
              <a:t>&lt;Fantastical story about reason for change in absence of actual reason&gt;</a:t>
            </a:r>
          </a:p>
          <a:p>
            <a:pPr lvl="1"/>
            <a:r>
              <a:rPr lang="en-US" dirty="0"/>
              <a:t>“This is being inflicted on us”</a:t>
            </a:r>
          </a:p>
          <a:p>
            <a:pPr lvl="1"/>
            <a:r>
              <a:rPr lang="en-US" dirty="0"/>
              <a:t>“Others are being treated better”</a:t>
            </a:r>
          </a:p>
          <a:p>
            <a:pPr lvl="1"/>
            <a:r>
              <a:rPr lang="en-US" dirty="0"/>
              <a:t>“This isn’t fair”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038600"/>
            <a:ext cx="4224771" cy="2590800"/>
          </a:xfrm>
          <a:prstGeom prst="rect">
            <a:avLst/>
          </a:prstGeom>
        </p:spPr>
      </p:pic>
    </p:spTree>
    <p:extLst>
      <p:ext uri="{BB962C8B-B14F-4D97-AF65-F5344CB8AC3E}">
        <p14:creationId xmlns:p14="http://schemas.microsoft.com/office/powerpoint/2010/main" val="1904069509"/>
      </p:ext>
    </p:extLst>
  </p:cSld>
  <p:clrMapOvr>
    <a:masterClrMapping/>
  </p:clrMapOvr>
  <p:transition spd="med">
    <p:strips dir="rd"/>
  </p:transition>
  <p:timing>
    <p:tnLst>
      <p:par>
        <p:cTn id="1" dur="indefinite" restart="never" nodeType="tmRoot"/>
      </p:par>
    </p:tnLst>
  </p:timing>
</p:sld>
</file>

<file path=ppt/theme/theme1.xml><?xml version="1.0" encoding="utf-8"?>
<a:theme xmlns:a="http://schemas.openxmlformats.org/drawingml/2006/main" name="UW Nebula Master Template-Try 1">
  <a:themeElements>
    <a:clrScheme name="UW Nebula Master Template-Tr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W Nebula Master Template-Try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W Nebula Master Template-Tr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W Nebula Master Template-Try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W Nebula Master Template-Try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W Nebula Master Template-Try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W Nebula Master Template-Try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W Nebula Master Template-Try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W Nebula Master Template-Try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W Nebula Master Template-Try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W Nebula Master Template-Try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W Nebula Master Template-Try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W Nebula Master Template-Try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W Nebula Master Template-Try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61232</TotalTime>
  <Words>3691</Words>
  <Application>Microsoft Office PowerPoint</Application>
  <PresentationFormat>On-screen Show (4:3)</PresentationFormat>
  <Paragraphs>446</Paragraphs>
  <Slides>54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Segoe</vt:lpstr>
      <vt:lpstr>Wingdings</vt:lpstr>
      <vt:lpstr>UW Nebula Master Template-Try 1</vt:lpstr>
      <vt:lpstr>Managing Technology Change: Replace or ditch March 2017</vt:lpstr>
      <vt:lpstr>Goals</vt:lpstr>
      <vt:lpstr>Agenda</vt:lpstr>
      <vt:lpstr>Irrelevance – trigger for technology change</vt:lpstr>
      <vt:lpstr>Cultivating attention</vt:lpstr>
      <vt:lpstr>Lifecycle terms</vt:lpstr>
      <vt:lpstr>Top reasons for org change to fail</vt:lpstr>
      <vt:lpstr>Change Models/Paradigms</vt:lpstr>
      <vt:lpstr>Despair and resistance</vt:lpstr>
      <vt:lpstr>SCARF: Address threat of change</vt:lpstr>
      <vt:lpstr>Case study #1: Retiring NTLMv1</vt:lpstr>
      <vt:lpstr>Tech - Stumbling Points</vt:lpstr>
      <vt:lpstr>Change Mgmt – Stumbling Points</vt:lpstr>
      <vt:lpstr>Keys to Success Retiring Old Tech</vt:lpstr>
      <vt:lpstr>Loose Ends</vt:lpstr>
      <vt:lpstr>1-2-room report exercise</vt:lpstr>
      <vt:lpstr>Case study #2: Managed Workstation &amp; the hatchet</vt:lpstr>
      <vt:lpstr>Mgd Workstation Personal History</vt:lpstr>
      <vt:lpstr>What Nebula provided 2002-2014</vt:lpstr>
      <vt:lpstr>Cost &amp; labor</vt:lpstr>
      <vt:lpstr>Usage</vt:lpstr>
      <vt:lpstr>Philosophy/Approach/Goal</vt:lpstr>
      <vt:lpstr>The “Hachet Man” road begins … </vt:lpstr>
      <vt:lpstr>Problems: Friction and Deadlock</vt:lpstr>
      <vt:lpstr>Problems: Technical debt</vt:lpstr>
      <vt:lpstr>Tech debt details</vt:lpstr>
      <vt:lpstr>Problems: Service definition</vt:lpstr>
      <vt:lpstr>Svc Def details</vt:lpstr>
      <vt:lpstr>Problems: Straying from purpose</vt:lpstr>
      <vt:lpstr>Purpose details</vt:lpstr>
      <vt:lpstr>Problems: Customer Management</vt:lpstr>
      <vt:lpstr>Cust Mgmt details</vt:lpstr>
      <vt:lpstr>Problems: Request fulfillment process documentation</vt:lpstr>
      <vt:lpstr>REQ proc doc details</vt:lpstr>
      <vt:lpstr>Problems: Roles, Responsibilities, Skills, &amp; Team Dynamics</vt:lpstr>
      <vt:lpstr>R, R, S, &amp; D details – shared problems</vt:lpstr>
      <vt:lpstr>R, R, S &amp; D – personal aspect        – hard truth</vt:lpstr>
      <vt:lpstr>Change means friction, friction means HEAT</vt:lpstr>
      <vt:lpstr>Heat: Signs that you are initiating significant amounts of change</vt:lpstr>
      <vt:lpstr>Fixes: Tech debt</vt:lpstr>
      <vt:lpstr>Fixes: Service definition</vt:lpstr>
      <vt:lpstr>Fixes: Customer Management</vt:lpstr>
      <vt:lpstr>Fixes: User-initiated OS upgrade</vt:lpstr>
      <vt:lpstr>Fixes: Request process docs</vt:lpstr>
      <vt:lpstr>Fixes: Straying from purpose</vt:lpstr>
      <vt:lpstr>Capability Map</vt:lpstr>
      <vt:lpstr>Fixes: Team dynamics</vt:lpstr>
      <vt:lpstr>Fixes: Roles, Responsibilities, &amp; Skills</vt:lpstr>
      <vt:lpstr>Lessons learned … </vt:lpstr>
      <vt:lpstr>Service Mgmt Lessons Learned</vt:lpstr>
      <vt:lpstr>Leadership Lessons Learned</vt:lpstr>
      <vt:lpstr>Goals</vt:lpstr>
      <vt:lpstr>Questions?</vt:lpstr>
      <vt:lpstr>The End</vt:lpstr>
    </vt:vector>
  </TitlesOfParts>
  <Manager>Jim DeRoest</Manager>
  <Company>University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AD Customer Advisory Board</dc:title>
  <dc:subject>Windows Infrastructure</dc:subject>
  <dc:creator>David Zazzo</dc:creator>
  <cp:keywords/>
  <cp:lastModifiedBy>Brian Arkills</cp:lastModifiedBy>
  <cp:revision>1704</cp:revision>
  <cp:lastPrinted>2014-10-03T20:34:23Z</cp:lastPrinted>
  <dcterms:created xsi:type="dcterms:W3CDTF">2003-05-05T03:49:52Z</dcterms:created>
  <dcterms:modified xsi:type="dcterms:W3CDTF">2017-03-17T19:09:51Z</dcterms:modified>
  <cp:category>Infrastructure</cp:category>
</cp:coreProperties>
</file>