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49"/>
  </p:notesMasterIdLst>
  <p:handoutMasterIdLst>
    <p:handoutMasterId r:id="rId50"/>
  </p:handoutMasterIdLst>
  <p:sldIdLst>
    <p:sldId id="256" r:id="rId2"/>
    <p:sldId id="289" r:id="rId3"/>
    <p:sldId id="327" r:id="rId4"/>
    <p:sldId id="331" r:id="rId5"/>
    <p:sldId id="290" r:id="rId6"/>
    <p:sldId id="302" r:id="rId7"/>
    <p:sldId id="304" r:id="rId8"/>
    <p:sldId id="305" r:id="rId9"/>
    <p:sldId id="303" r:id="rId10"/>
    <p:sldId id="328" r:id="rId11"/>
    <p:sldId id="306" r:id="rId12"/>
    <p:sldId id="307" r:id="rId13"/>
    <p:sldId id="294" r:id="rId14"/>
    <p:sldId id="291" r:id="rId15"/>
    <p:sldId id="295" r:id="rId16"/>
    <p:sldId id="322" r:id="rId17"/>
    <p:sldId id="298" r:id="rId18"/>
    <p:sldId id="311" r:id="rId19"/>
    <p:sldId id="313" r:id="rId20"/>
    <p:sldId id="308" r:id="rId21"/>
    <p:sldId id="321" r:id="rId22"/>
    <p:sldId id="310" r:id="rId23"/>
    <p:sldId id="323" r:id="rId24"/>
    <p:sldId id="312" r:id="rId25"/>
    <p:sldId id="320" r:id="rId26"/>
    <p:sldId id="309" r:id="rId27"/>
    <p:sldId id="324" r:id="rId28"/>
    <p:sldId id="299" r:id="rId29"/>
    <p:sldId id="325" r:id="rId30"/>
    <p:sldId id="292" r:id="rId31"/>
    <p:sldId id="326" r:id="rId32"/>
    <p:sldId id="293" r:id="rId33"/>
    <p:sldId id="296" r:id="rId34"/>
    <p:sldId id="300" r:id="rId35"/>
    <p:sldId id="317" r:id="rId36"/>
    <p:sldId id="316" r:id="rId37"/>
    <p:sldId id="332" r:id="rId38"/>
    <p:sldId id="315" r:id="rId39"/>
    <p:sldId id="314" r:id="rId40"/>
    <p:sldId id="318" r:id="rId41"/>
    <p:sldId id="319" r:id="rId42"/>
    <p:sldId id="297" r:id="rId43"/>
    <p:sldId id="301" r:id="rId44"/>
    <p:sldId id="285" r:id="rId45"/>
    <p:sldId id="330" r:id="rId46"/>
    <p:sldId id="286" r:id="rId47"/>
    <p:sldId id="277" r:id="rId48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508D"/>
    <a:srgbClr val="4D4D73"/>
    <a:srgbClr val="565680"/>
    <a:srgbClr val="666699"/>
    <a:srgbClr val="F6F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21" autoAdjust="0"/>
    <p:restoredTop sz="83944" autoAdjust="0"/>
  </p:normalViewPr>
  <p:slideViewPr>
    <p:cSldViewPr>
      <p:cViewPr varScale="1">
        <p:scale>
          <a:sx n="53" d="100"/>
          <a:sy n="53" d="100"/>
        </p:scale>
        <p:origin x="13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077" y="67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217" y="0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1738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217" y="8841738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4D4E41-420D-46E6-B0BE-7AC271C48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82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217" y="0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8500"/>
            <a:ext cx="4656137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5327" y="4422459"/>
            <a:ext cx="5642610" cy="41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1738"/>
            <a:ext cx="4467067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latin typeface="Segoe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©2006 University of Washington. All rights reserved.</a:t>
            </a:r>
          </a:p>
          <a:p>
            <a:pPr>
              <a:defRPr/>
            </a:pPr>
            <a:r>
              <a:rPr lang="en-US"/>
              <a:t>This presentation is for informational purposes only. </a:t>
            </a:r>
          </a:p>
          <a:p>
            <a:pPr>
              <a:defRPr/>
            </a:pPr>
            <a:r>
              <a:rPr lang="en-US"/>
              <a:t>The University of Washington makes no warranties, express or implied, in this summary.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34459" y="8841738"/>
            <a:ext cx="1017172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EAB19A-6C0B-4755-8EC4-A12081D29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738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©2006 University of Washington. All rights reserved.</a:t>
            </a:r>
          </a:p>
          <a:p>
            <a:r>
              <a:rPr lang="en-US" smtClean="0"/>
              <a:t>This presentation is for informational purposes only. </a:t>
            </a:r>
          </a:p>
          <a:p>
            <a:r>
              <a:rPr lang="en-US" smtClean="0"/>
              <a:t>The University of Washington makes no warranties, express or implied, in this summary.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B6505E-2221-4F5F-AD9B-A3C9D056482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178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success or</a:t>
            </a:r>
            <a:r>
              <a:rPr lang="en-US" baseline="0" dirty="0" smtClean="0"/>
              <a:t> failure indicators—they just are. Change creates friction which creates heat.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91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98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70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©2006 University of Washington. All rights reserved.</a:t>
            </a:r>
          </a:p>
          <a:p>
            <a:r>
              <a:rPr lang="en-US" smtClean="0"/>
              <a:t>This presentation is for informational purposes only. </a:t>
            </a:r>
          </a:p>
          <a:p>
            <a:r>
              <a:rPr lang="en-US" smtClean="0"/>
              <a:t>The University of Washington makes no warranties, express or implied, in this summary.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461AC8-EEF9-4EFD-A734-A949B5164E4E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8882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99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47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FTE count not people. I’ve classified</a:t>
            </a:r>
            <a:r>
              <a:rPr lang="en-US" baseline="0" dirty="0" smtClean="0"/>
              <a:t> that FTE count by position type to make it </a:t>
            </a:r>
            <a:r>
              <a:rPr lang="en-US" baseline="0" smtClean="0"/>
              <a:t>helpful.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example, we have 2 FTE of engineering split across 3-6 people depending on what’s needed, and 3.5 FTE of computing specialists split across 5-6 people, et cetera.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55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Cause speculation: Apathy, poor design</a:t>
            </a:r>
            <a:r>
              <a:rPr lang="en-US" baseline="0" dirty="0" smtClean="0"/>
              <a:t> putting customers in driver’s seat, no consequences for not doing this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62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Cause speculation:</a:t>
            </a:r>
            <a:r>
              <a:rPr lang="en-US" baseline="0" dirty="0" smtClean="0"/>
              <a:t> </a:t>
            </a:r>
            <a:r>
              <a:rPr lang="en-US" dirty="0" smtClean="0"/>
              <a:t>I believe personnel and team dynamics contributed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21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24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73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8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rkill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843087"/>
            <a:ext cx="8077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276600"/>
            <a:ext cx="6400800" cy="1752600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ct val="0"/>
              </a:spcBef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6035040"/>
            <a:ext cx="2743200" cy="351190"/>
          </a:xfrm>
          <a:prstGeom prst="rect">
            <a:avLst/>
          </a:prstGeom>
          <a:effectLst>
            <a:glow rad="152400">
              <a:schemeClr val="accent1"/>
            </a:glow>
          </a:effectLst>
        </p:spPr>
      </p:pic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arkills.png"/>
          <p:cNvPicPr>
            <a:picLocks noChangeAspect="1"/>
          </p:cNvPicPr>
          <p:nvPr/>
        </p:nvPicPr>
        <p:blipFill rotWithShape="1">
          <a:blip r:embed="rId13"/>
          <a:srcRect b="18934"/>
          <a:stretch/>
        </p:blipFill>
        <p:spPr bwMode="auto">
          <a:xfrm>
            <a:off x="0" y="-76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50"/>
          <a:stretch/>
        </p:blipFill>
        <p:spPr>
          <a:xfrm>
            <a:off x="8163305" y="685800"/>
            <a:ext cx="752095" cy="548640"/>
          </a:xfrm>
          <a:prstGeom prst="rect">
            <a:avLst/>
          </a:prstGeom>
          <a:effectLst>
            <a:glow rad="88900">
              <a:schemeClr val="accent1">
                <a:alpha val="75000"/>
              </a:schemeClr>
            </a:glo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raphs.s.uw.edu/grafana/dashboard/db/nebula-service-metric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itconnect.uw.edu/wares/nebula/managed-workstation-service-design/what-does-the-managed-workstation-rate-include/" TargetMode="External"/><Relationship Id="rId2" Type="http://schemas.openxmlformats.org/officeDocument/2006/relationships/hyperlink" Target="https://itconnect.uw.edu/service/managed-workstation-servic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tconnect.uw.edu/wares/nebula/managed-workstation-service-design/operating-system-and-browser-support/" TargetMode="External"/><Relationship Id="rId4" Type="http://schemas.openxmlformats.org/officeDocument/2006/relationships/hyperlink" Target="https://itconnect.uw.edu/wares/nebula/managed-workstation-service-design/exchange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itconnect.uw.edu/wares/nebula/managed-workstation-service-design/managed-workstation-capability-map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slide" Target="slide4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4.png"/><Relationship Id="rId3" Type="http://schemas.openxmlformats.org/officeDocument/2006/relationships/hyperlink" Target="mailto:barkills@uw.edu" TargetMode="External"/><Relationship Id="rId7" Type="http://schemas.openxmlformats.org/officeDocument/2006/relationships/hyperlink" Target="https://itconnect.uw.edu/wares/msinf/" TargetMode="Externa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logs.uw.edu/barkills" TargetMode="External"/><Relationship Id="rId11" Type="http://schemas.openxmlformats.org/officeDocument/2006/relationships/image" Target="../media/image22.png"/><Relationship Id="rId5" Type="http://schemas.openxmlformats.org/officeDocument/2006/relationships/hyperlink" Target="http://@brian-arkills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twitter.com/barkills" TargetMode="External"/><Relationship Id="rId9" Type="http://schemas.openxmlformats.org/officeDocument/2006/relationships/image" Target="../media/image20.png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aff.washington.edu/barkills/Nebula-HiEd.pp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546" y="76200"/>
            <a:ext cx="3136508" cy="2539682"/>
          </a:xfrm>
          <a:prstGeom prst="rect">
            <a:avLst/>
          </a:prstGeom>
        </p:spPr>
      </p:pic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dirty="0" smtClean="0"/>
              <a:t>Managed Workstations: The </a:t>
            </a:r>
            <a:r>
              <a:rPr lang="en-US" dirty="0" err="1" smtClean="0"/>
              <a:t>Hachet</a:t>
            </a:r>
            <a:r>
              <a:rPr lang="en-US" dirty="0" smtClean="0"/>
              <a:t> Man’s Story</a:t>
            </a:r>
            <a:br>
              <a:rPr lang="en-US" dirty="0" smtClean="0"/>
            </a:br>
            <a:r>
              <a:rPr lang="en-US" sz="2400" dirty="0" smtClean="0"/>
              <a:t>October 2016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r>
              <a:rPr lang="en-US" sz="2400" u="sng" dirty="0" smtClean="0"/>
              <a:t>Brian Arkills</a:t>
            </a:r>
          </a:p>
          <a:p>
            <a:pPr algn="l" eaLnBrk="1" hangingPunct="1"/>
            <a:r>
              <a:rPr lang="en-US" sz="2400" dirty="0" smtClean="0"/>
              <a:t>Microsoft Solutions Architect</a:t>
            </a:r>
          </a:p>
          <a:p>
            <a:pPr algn="l" eaLnBrk="1" hangingPunct="1"/>
            <a:r>
              <a:rPr lang="en-US" sz="2400" dirty="0" smtClean="0"/>
              <a:t>Microsoft Infrastructure Svc </a:t>
            </a:r>
            <a:r>
              <a:rPr lang="en-US" sz="2400" dirty="0" err="1" smtClean="0"/>
              <a:t>Mgr</a:t>
            </a:r>
            <a:endParaRPr lang="en-US" sz="2400" dirty="0" smtClean="0"/>
          </a:p>
          <a:p>
            <a:pPr algn="l" eaLnBrk="1" hangingPunct="1"/>
            <a:r>
              <a:rPr lang="en-US" sz="2400" dirty="0" smtClean="0"/>
              <a:t>Managed Workstation Svc Owner </a:t>
            </a:r>
            <a:endParaRPr lang="en-US" sz="2400" dirty="0" smtClean="0">
              <a:sym typeface="Wingdings" pitchFamily="2" charset="2"/>
            </a:endParaRPr>
          </a:p>
          <a:p>
            <a:pPr algn="l" eaLnBrk="1" hangingPunct="1"/>
            <a:r>
              <a:rPr lang="en-US" sz="2400" dirty="0">
                <a:sym typeface="Wingdings" pitchFamily="2" charset="2"/>
              </a:rPr>
              <a:t>UW-IT, Identity and Access </a:t>
            </a:r>
            <a:r>
              <a:rPr lang="en-US" sz="2400" dirty="0" smtClean="0">
                <a:sym typeface="Wingdings" pitchFamily="2" charset="2"/>
              </a:rPr>
              <a:t>Management</a:t>
            </a:r>
          </a:p>
          <a:p>
            <a:pPr algn="l" eaLnBrk="1" hangingPunct="1"/>
            <a:endParaRPr lang="en-US" sz="2400" dirty="0" smtClean="0">
              <a:sym typeface="Wingdings" pitchFamily="2" charset="2"/>
            </a:endParaRPr>
          </a:p>
          <a:p>
            <a:pPr algn="l" eaLnBrk="1" hangingPunct="1"/>
            <a:r>
              <a:rPr lang="en-US" sz="2400" dirty="0" smtClean="0">
                <a:sym typeface="Wingdings" pitchFamily="2" charset="2"/>
              </a:rPr>
              <a:t>Microsoft </a:t>
            </a:r>
            <a:r>
              <a:rPr lang="en-US" sz="2400" strike="sngStrike" dirty="0" smtClean="0">
                <a:sym typeface="Wingdings" pitchFamily="2" charset="2"/>
              </a:rPr>
              <a:t>Directory Services</a:t>
            </a:r>
            <a:r>
              <a:rPr lang="en-US" sz="2400" dirty="0" smtClean="0">
                <a:sym typeface="Wingdings" pitchFamily="2" charset="2"/>
              </a:rPr>
              <a:t> Enterprise Mobility MVP 2012-2016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Between 2006 and 2014, managed workstation count varied between 2800 and 3000</a:t>
            </a:r>
          </a:p>
          <a:p>
            <a:r>
              <a:rPr lang="en-US" dirty="0" smtClean="0"/>
              <a:t>Today it’s ~3200</a:t>
            </a:r>
          </a:p>
          <a:p>
            <a:r>
              <a:rPr lang="en-US" dirty="0" smtClean="0"/>
              <a:t>File service usage has grown over time with a purge early this calendar year. Current total usage is ~66TB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graphs.s.uw.edu/grafana/dashboard/db/nebula-service-metrics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8091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rates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001000" cy="4906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7162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Change/Incident/Problem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18851"/>
            <a:ext cx="7976153" cy="49581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9036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</a:t>
            </a:r>
            <a:r>
              <a:rPr lang="en-US" dirty="0" err="1"/>
              <a:t>Hachet</a:t>
            </a:r>
            <a:r>
              <a:rPr lang="en-US" dirty="0"/>
              <a:t> Man” road begins …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1524000"/>
            <a:ext cx="8168640" cy="5105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9079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</a:t>
            </a:r>
            <a:r>
              <a:rPr lang="en-US" dirty="0" err="1" smtClean="0"/>
              <a:t>Hachet</a:t>
            </a:r>
            <a:r>
              <a:rPr lang="en-US" dirty="0" smtClean="0"/>
              <a:t> Man” road begins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Terry Gray has a term I really like: Mean Time to Irrelevance. One of the first things I asked the service owner (UW-IT CTO) when accepting the service manager role was what the expected life of this service was. The answer I got surprised me: 2-3 years.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set the stage for how I approached the service.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 decided to not share this expected life of the service with the team and start shutting it down. Instead, I decided to take the harder road of fixing it.</a:t>
            </a:r>
          </a:p>
        </p:txBody>
      </p:sp>
    </p:spTree>
    <p:extLst>
      <p:ext uri="{BB962C8B-B14F-4D97-AF65-F5344CB8AC3E}">
        <p14:creationId xmlns:p14="http://schemas.microsoft.com/office/powerpoint/2010/main" val="34237912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Problems: Friction and Deadlock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7820"/>
            <a:ext cx="8229600" cy="49377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2728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list, high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 debt</a:t>
            </a:r>
          </a:p>
          <a:p>
            <a:r>
              <a:rPr lang="en-US" dirty="0" smtClean="0"/>
              <a:t>Service definition</a:t>
            </a:r>
          </a:p>
          <a:p>
            <a:r>
              <a:rPr lang="en-US" dirty="0" smtClean="0"/>
              <a:t>Straying from purpose</a:t>
            </a:r>
          </a:p>
          <a:p>
            <a:r>
              <a:rPr lang="en-US" dirty="0" smtClean="0"/>
              <a:t>Customer management</a:t>
            </a:r>
          </a:p>
          <a:p>
            <a:r>
              <a:rPr lang="en-US" dirty="0" smtClean="0"/>
              <a:t>Request fulfillment process documentation</a:t>
            </a:r>
          </a:p>
          <a:p>
            <a:r>
              <a:rPr lang="en-US" dirty="0" smtClean="0"/>
              <a:t>Team dynamics</a:t>
            </a:r>
          </a:p>
          <a:p>
            <a:r>
              <a:rPr lang="en-US" dirty="0" smtClean="0"/>
              <a:t>Personnel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0357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Problems: Technical debt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Long-standing issues of deferred technical design</a:t>
            </a:r>
          </a:p>
          <a:p>
            <a:r>
              <a:rPr lang="en-US" dirty="0" smtClean="0"/>
              <a:t>Primary cause: misguided notions of minimizing impact to customers by prior decision makers</a:t>
            </a:r>
          </a:p>
          <a:p>
            <a:r>
              <a:rPr lang="en-US" dirty="0" smtClean="0"/>
              <a:t>Awareness: Only one perceived this as a problem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0507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debt, details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Ancient customized Samba version providing file services</a:t>
            </a:r>
          </a:p>
          <a:p>
            <a:r>
              <a:rPr lang="en-US" dirty="0" smtClean="0"/>
              <a:t>Ancient SCCM</a:t>
            </a:r>
          </a:p>
          <a:p>
            <a:r>
              <a:rPr lang="en-US" dirty="0" smtClean="0"/>
              <a:t>Ancient AV server</a:t>
            </a:r>
          </a:p>
          <a:p>
            <a:r>
              <a:rPr lang="en-US" dirty="0" smtClean="0"/>
              <a:t>Ancient DB server</a:t>
            </a:r>
          </a:p>
          <a:p>
            <a:r>
              <a:rPr lang="en-US" dirty="0" smtClean="0"/>
              <a:t>Slow domain migration in its 7</a:t>
            </a:r>
            <a:r>
              <a:rPr lang="en-US" baseline="30000" dirty="0" smtClean="0"/>
              <a:t>th</a:t>
            </a:r>
            <a:r>
              <a:rPr lang="en-US" dirty="0" smtClean="0"/>
              <a:t> year, with almost no progress. Holding up many of the other items on this list, plus future imagined enhancements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8537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debt, details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Windows + Unix infra. components intertwined</a:t>
            </a:r>
          </a:p>
          <a:p>
            <a:pPr lvl="1"/>
            <a:r>
              <a:rPr lang="en-US" dirty="0"/>
              <a:t>Anti-agile to change</a:t>
            </a:r>
          </a:p>
          <a:p>
            <a:pPr lvl="1"/>
            <a:r>
              <a:rPr lang="en-US" dirty="0"/>
              <a:t>“Dumbed down” both Windows and Unix native features</a:t>
            </a:r>
          </a:p>
          <a:p>
            <a:pPr lvl="1"/>
            <a:r>
              <a:rPr lang="en-US" dirty="0"/>
              <a:t>Not integrated with central IT management mechanism</a:t>
            </a:r>
          </a:p>
          <a:p>
            <a:pPr lvl="1"/>
            <a:r>
              <a:rPr lang="en-US" dirty="0"/>
              <a:t>IT believed intertwined components in </a:t>
            </a:r>
            <a:r>
              <a:rPr lang="en-US" dirty="0" smtClean="0"/>
              <a:t>MWS</a:t>
            </a:r>
            <a:endParaRPr lang="en-US" dirty="0"/>
          </a:p>
          <a:p>
            <a:r>
              <a:rPr lang="en-US" dirty="0" smtClean="0"/>
              <a:t>Not enough engineering staff for the amount of technical problems in need of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39100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Tell our organizational story around workstation management; entertain &amp; touchpoint for others</a:t>
            </a:r>
          </a:p>
          <a:p>
            <a:r>
              <a:rPr lang="en-US" sz="3600" dirty="0" smtClean="0"/>
              <a:t>Identify and share solution patterns related to organizational and technical debt</a:t>
            </a:r>
          </a:p>
        </p:txBody>
      </p:sp>
    </p:spTree>
    <p:extLst>
      <p:ext uri="{BB962C8B-B14F-4D97-AF65-F5344CB8AC3E}">
        <p14:creationId xmlns:p14="http://schemas.microsoft.com/office/powerpoint/2010/main" val="186956563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Problems: </a:t>
            </a:r>
            <a:r>
              <a:rPr lang="en-US" dirty="0" smtClean="0"/>
              <a:t>Service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the first 3 months, I discovered how poorly defined the service </a:t>
            </a:r>
            <a:r>
              <a:rPr lang="en-US" dirty="0" smtClean="0"/>
              <a:t>was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Cause: Lost in history I don’t know.</a:t>
            </a:r>
            <a:endParaRPr lang="en-US" dirty="0"/>
          </a:p>
          <a:p>
            <a:r>
              <a:rPr lang="en-US" dirty="0" smtClean="0"/>
              <a:t>Awareness: Team and </a:t>
            </a:r>
            <a:r>
              <a:rPr lang="en-US" dirty="0"/>
              <a:t>customers had a poor model to understand what customers were paying for. Only customers perceived this as a problem.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7966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Svc Def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Best definition anyone could give me is “if not everyone asks for that thing, it is consulting” </a:t>
            </a:r>
            <a:r>
              <a:rPr lang="en-US" sz="2400" dirty="0" smtClean="0">
                <a:sym typeface="Wingdings" panose="05000000000000000000" pitchFamily="2" charset="2"/>
              </a:rPr>
              <a:t></a:t>
            </a:r>
            <a:endParaRPr lang="en-US" sz="2400" dirty="0" smtClean="0"/>
          </a:p>
          <a:p>
            <a:r>
              <a:rPr lang="en-US" sz="2400" dirty="0" smtClean="0"/>
              <a:t>Definition pretended we provide same value to Macs. </a:t>
            </a:r>
            <a:br>
              <a:rPr lang="en-US" sz="2400" dirty="0" smtClean="0"/>
            </a:br>
            <a:r>
              <a:rPr lang="en-US" sz="2400" dirty="0" smtClean="0"/>
              <a:t>Reality: we treat them as one-offs </a:t>
            </a:r>
            <a:r>
              <a:rPr lang="en-US" sz="2400" dirty="0" smtClean="0">
                <a:sym typeface="Wingdings" panose="05000000000000000000" pitchFamily="2" charset="2"/>
              </a:rPr>
              <a:t>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No details about OS or web browser support; belief we’ll support anything; no differentiated support for preferred OS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Belief we do provisioning &amp; access mgmt. for all IT services </a:t>
            </a:r>
            <a:r>
              <a:rPr lang="en-US" sz="2400" dirty="0">
                <a:sym typeface="Wingdings" panose="05000000000000000000" pitchFamily="2" charset="2"/>
              </a:rPr>
              <a:t>to on-board </a:t>
            </a:r>
            <a:r>
              <a:rPr lang="en-US" sz="2400" dirty="0" smtClean="0">
                <a:sym typeface="Wingdings" panose="05000000000000000000" pitchFamily="2" charset="2"/>
              </a:rPr>
              <a:t>new user at no additional cost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Out of control Exch. support  for 1000s with no relationship to MW (past artifact based on awful decision by AVP + </a:t>
            </a:r>
            <a:r>
              <a:rPr lang="en-US" sz="2400" dirty="0">
                <a:sym typeface="Wingdings" panose="05000000000000000000" pitchFamily="2" charset="2"/>
              </a:rPr>
              <a:t>friction </a:t>
            </a:r>
            <a:r>
              <a:rPr lang="en-US" sz="2400" dirty="0" smtClean="0">
                <a:sym typeface="Wingdings" panose="05000000000000000000" pitchFamily="2" charset="2"/>
              </a:rPr>
              <a:t>from </a:t>
            </a:r>
            <a:r>
              <a:rPr lang="en-US" sz="2400" dirty="0" err="1" smtClean="0">
                <a:sym typeface="Wingdings" panose="05000000000000000000" pitchFamily="2" charset="2"/>
              </a:rPr>
              <a:t>Exch</a:t>
            </a:r>
            <a:r>
              <a:rPr lang="en-US" sz="2400" dirty="0" smtClean="0">
                <a:sym typeface="Wingdings" panose="05000000000000000000" pitchFamily="2" charset="2"/>
              </a:rPr>
              <a:t> svc)</a:t>
            </a:r>
          </a:p>
          <a:p>
            <a:r>
              <a:rPr lang="en-US" sz="2400" dirty="0" smtClean="0"/>
              <a:t>Software Packaging responsibility boundaries are unclear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915945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  <a:r>
              <a:rPr lang="en-US" dirty="0" smtClean="0"/>
              <a:t>: Straying from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the first 6 months, I realized we were doing things that had nothing to do with our core </a:t>
            </a:r>
            <a:r>
              <a:rPr lang="en-US" dirty="0" smtClean="0"/>
              <a:t>purpose.</a:t>
            </a:r>
          </a:p>
          <a:p>
            <a:r>
              <a:rPr lang="en-US" dirty="0" smtClean="0"/>
              <a:t>Cause: Leadership losing perspective, not enforcing boundaries. Unwillingness to tell customers that we don’t provide this</a:t>
            </a:r>
          </a:p>
          <a:p>
            <a:r>
              <a:rPr lang="en-US" dirty="0" smtClean="0"/>
              <a:t>Awareness: No </a:t>
            </a:r>
            <a:r>
              <a:rPr lang="en-US" dirty="0"/>
              <a:t>one perceived this as a problem.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2199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Desk transfers phone calls to “our” call center  instead of taking basic info and routing ticket—like *every* </a:t>
            </a:r>
            <a:r>
              <a:rPr lang="en-US" dirty="0" err="1" smtClean="0"/>
              <a:t>svcs</a:t>
            </a:r>
            <a:r>
              <a:rPr lang="en-US" dirty="0" smtClean="0"/>
              <a:t>. Lost consistency, &gt;interruption.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Mechanism to track customer budget for consulting purposes. Finance should provide this.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Unix Print queue &amp; Local printers-Print </a:t>
            </a:r>
            <a:r>
              <a:rPr lang="en-US" dirty="0" err="1" smtClean="0">
                <a:sym typeface="Wingdings" panose="05000000000000000000" pitchFamily="2" charset="2"/>
              </a:rPr>
              <a:t>Svcs</a:t>
            </a:r>
            <a:r>
              <a:rPr lang="en-US" dirty="0" smtClean="0">
                <a:sym typeface="Wingdings" panose="05000000000000000000" pitchFamily="2" charset="2"/>
              </a:rPr>
              <a:t> is expert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Unix </a:t>
            </a:r>
            <a:r>
              <a:rPr lang="en-US" dirty="0" smtClean="0">
                <a:sym typeface="Wingdings" panose="05000000000000000000" pitchFamily="2" charset="2"/>
              </a:rPr>
              <a:t>shell, web publishing, and other funny things. </a:t>
            </a:r>
            <a:r>
              <a:rPr lang="en-US" dirty="0" smtClean="0">
                <a:sym typeface="Wingdings" panose="05000000000000000000" pitchFamily="2" charset="2"/>
              </a:rPr>
              <a:t>What </a:t>
            </a:r>
            <a:r>
              <a:rPr lang="en-US" dirty="0" smtClean="0">
                <a:sym typeface="Wingdings" panose="05000000000000000000" pitchFamily="2" charset="2"/>
              </a:rPr>
              <a:t>do these </a:t>
            </a:r>
            <a:r>
              <a:rPr lang="en-US" dirty="0" smtClean="0">
                <a:sym typeface="Wingdings" panose="05000000000000000000" pitchFamily="2" charset="2"/>
              </a:rPr>
              <a:t>have to do with </a:t>
            </a:r>
            <a:r>
              <a:rPr lang="en-US" dirty="0" smtClean="0">
                <a:sym typeface="Wingdings" panose="05000000000000000000" pitchFamily="2" charset="2"/>
              </a:rPr>
              <a:t>workstations</a:t>
            </a:r>
            <a:r>
              <a:rPr lang="en-US" dirty="0" smtClean="0">
                <a:sym typeface="Wingdings" panose="05000000000000000000" pitchFamily="2" charset="2"/>
              </a:rPr>
              <a:t>?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Consulting </a:t>
            </a:r>
            <a:r>
              <a:rPr lang="en-US" dirty="0" smtClean="0">
                <a:sym typeface="Wingdings" panose="05000000000000000000" pitchFamily="2" charset="2"/>
              </a:rPr>
              <a:t>is open-ended “we’ll do anything IT” instead of “we’re the workstation experts, who can provide one-time help if you need something else”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678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Problems: Customer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</a:t>
            </a:r>
            <a:r>
              <a:rPr lang="en-US" dirty="0"/>
              <a:t>a</a:t>
            </a:r>
            <a:r>
              <a:rPr lang="en-US" dirty="0" smtClean="0"/>
              <a:t>re our customers? </a:t>
            </a:r>
            <a:br>
              <a:rPr lang="en-US" dirty="0" smtClean="0"/>
            </a:br>
            <a:r>
              <a:rPr lang="en-US" dirty="0" smtClean="0"/>
              <a:t>Are they still here? </a:t>
            </a:r>
            <a:br>
              <a:rPr lang="en-US" dirty="0" smtClean="0"/>
            </a:br>
            <a:r>
              <a:rPr lang="en-US" dirty="0" smtClean="0"/>
              <a:t>Major gap in ability to track customer account info (budget/users/resources). </a:t>
            </a:r>
            <a:br>
              <a:rPr lang="en-US" dirty="0" smtClean="0"/>
            </a:br>
            <a:r>
              <a:rPr lang="en-US" dirty="0" smtClean="0"/>
              <a:t>Change Paralysis. </a:t>
            </a:r>
          </a:p>
          <a:p>
            <a:r>
              <a:rPr lang="en-US" dirty="0" smtClean="0"/>
              <a:t>Cause: Lost in history I don’t know, but …</a:t>
            </a:r>
          </a:p>
          <a:p>
            <a:r>
              <a:rPr lang="en-US" dirty="0" smtClean="0"/>
              <a:t>Awareness: Only one was aware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720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Cust</a:t>
            </a:r>
            <a:r>
              <a:rPr lang="en-US" dirty="0" smtClean="0"/>
              <a:t> </a:t>
            </a:r>
            <a:r>
              <a:rPr lang="en-US" dirty="0" err="1" smtClean="0"/>
              <a:t>Mgmt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No “department” lifecycle </a:t>
            </a:r>
            <a:r>
              <a:rPr lang="en-US" sz="2400" dirty="0" err="1" smtClean="0"/>
              <a:t>mgmt</a:t>
            </a:r>
            <a:r>
              <a:rPr lang="en-US" sz="2400" dirty="0" smtClean="0"/>
              <a:t> when a customer left</a:t>
            </a:r>
          </a:p>
          <a:p>
            <a:r>
              <a:rPr lang="en-US" sz="2400" dirty="0" smtClean="0"/>
              <a:t>No user lifecycle management when a user left </a:t>
            </a:r>
            <a:r>
              <a:rPr lang="en-US" sz="2400" dirty="0" smtClean="0">
                <a:sym typeface="Wingdings" panose="05000000000000000000" pitchFamily="2" charset="2"/>
              </a:rPr>
              <a:t></a:t>
            </a:r>
            <a:endParaRPr lang="en-US" sz="2400" dirty="0" smtClean="0"/>
          </a:p>
          <a:p>
            <a:r>
              <a:rPr lang="en-US" sz="2400" dirty="0" smtClean="0"/>
              <a:t>No automated mechanism for budget info by customer account</a:t>
            </a:r>
          </a:p>
          <a:p>
            <a:r>
              <a:rPr lang="en-US" sz="2400" dirty="0" smtClean="0"/>
              <a:t>No mechanism to track key contacts for a department/customer</a:t>
            </a:r>
          </a:p>
          <a:p>
            <a:r>
              <a:rPr lang="en-US" sz="2400" dirty="0" smtClean="0"/>
              <a:t>No mechanism to determine when a user moved departments</a:t>
            </a:r>
          </a:p>
          <a:p>
            <a:r>
              <a:rPr lang="en-US" sz="2400" dirty="0" smtClean="0"/>
              <a:t>Customer security group </a:t>
            </a:r>
            <a:r>
              <a:rPr lang="en-US" sz="2400" dirty="0"/>
              <a:t>management </a:t>
            </a:r>
            <a:r>
              <a:rPr lang="en-US" sz="2400" dirty="0" smtClean="0"/>
              <a:t>lacks sense; if customers asks then we do it </a:t>
            </a:r>
            <a:r>
              <a:rPr lang="en-US" sz="2400" dirty="0" smtClean="0">
                <a:sym typeface="Wingdings" panose="05000000000000000000" pitchFamily="2" charset="2"/>
              </a:rPr>
              <a:t>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No mechanism to capture &amp; prioritize unmet customer needs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5418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Problems: </a:t>
            </a:r>
            <a:r>
              <a:rPr lang="en-US" dirty="0" smtClean="0"/>
              <a:t>Request fulfillment process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43400"/>
          </a:xfrm>
        </p:spPr>
        <p:txBody>
          <a:bodyPr/>
          <a:lstStyle/>
          <a:p>
            <a:r>
              <a:rPr lang="en-US" dirty="0"/>
              <a:t>During the first 3 months, I also discovered how little request fulfillment documentation we had; almost everything was a custom one-off and quality depended on who you got. </a:t>
            </a:r>
            <a:endParaRPr lang="en-US" dirty="0" smtClean="0"/>
          </a:p>
          <a:p>
            <a:r>
              <a:rPr lang="en-US" dirty="0" smtClean="0"/>
              <a:t>Cause: Lost in history I don’t know, but ….</a:t>
            </a:r>
          </a:p>
          <a:p>
            <a:r>
              <a:rPr lang="en-US" dirty="0" smtClean="0"/>
              <a:t>Awareness: Only one perceived </a:t>
            </a:r>
            <a:r>
              <a:rPr lang="en-US" dirty="0"/>
              <a:t>this as a problem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6437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 proc doc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*No* standard requests defined</a:t>
            </a:r>
          </a:p>
          <a:p>
            <a:r>
              <a:rPr lang="en-US" dirty="0" smtClean="0"/>
              <a:t>Internal docs on various </a:t>
            </a:r>
            <a:r>
              <a:rPr lang="en-US" dirty="0"/>
              <a:t>topics </a:t>
            </a:r>
            <a:r>
              <a:rPr lang="en-US" dirty="0" smtClean="0"/>
              <a:t>w/tech details.</a:t>
            </a:r>
            <a:br>
              <a:rPr lang="en-US" dirty="0" smtClean="0"/>
            </a:br>
            <a:r>
              <a:rPr lang="en-US" dirty="0" smtClean="0"/>
              <a:t>meet </a:t>
            </a:r>
            <a:r>
              <a:rPr lang="en-US" dirty="0" err="1" smtClean="0"/>
              <a:t>cust</a:t>
            </a:r>
            <a:r>
              <a:rPr lang="en-US" dirty="0" smtClean="0"/>
              <a:t> needs consistently &amp; efficiently=fail</a:t>
            </a:r>
          </a:p>
          <a:p>
            <a:r>
              <a:rPr lang="en-US" dirty="0" smtClean="0"/>
              <a:t>Can’t easily transition any given standard REQ from internal fulfillment to customer self-svc fulfillment</a:t>
            </a:r>
          </a:p>
          <a:p>
            <a:r>
              <a:rPr lang="en-US" dirty="0" smtClean="0"/>
              <a:t>Worse problem: most team members can’t or won’t write process documentation. Few bright spots.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7431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Problems: </a:t>
            </a:r>
            <a:r>
              <a:rPr lang="en-US" dirty="0" smtClean="0"/>
              <a:t>Team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Long-standing </a:t>
            </a:r>
            <a:r>
              <a:rPr lang="en-US" dirty="0"/>
              <a:t>issues of </a:t>
            </a:r>
            <a:r>
              <a:rPr lang="en-US" dirty="0" smtClean="0"/>
              <a:t>friction within svc team between </a:t>
            </a:r>
            <a:r>
              <a:rPr lang="en-US" dirty="0"/>
              <a:t>engineers and support </a:t>
            </a:r>
            <a:r>
              <a:rPr lang="en-US" dirty="0" smtClean="0"/>
              <a:t>specialists. </a:t>
            </a:r>
            <a:endParaRPr lang="en-US" dirty="0" smtClean="0"/>
          </a:p>
          <a:p>
            <a:r>
              <a:rPr lang="en-US" dirty="0" smtClean="0"/>
              <a:t>Cause</a:t>
            </a:r>
            <a:r>
              <a:rPr lang="en-US" dirty="0" smtClean="0"/>
              <a:t>: Philosophy/approach mismatch + </a:t>
            </a:r>
            <a:r>
              <a:rPr lang="en-US" dirty="0" smtClean="0"/>
              <a:t>poor accountability to expectations. Friction </a:t>
            </a:r>
            <a:r>
              <a:rPr lang="en-US" dirty="0"/>
              <a:t>was indirectly supported by organizational boundaries. </a:t>
            </a:r>
            <a:endParaRPr lang="en-US" dirty="0" smtClean="0"/>
          </a:p>
          <a:p>
            <a:r>
              <a:rPr lang="en-US" dirty="0" smtClean="0"/>
              <a:t>Awareness: All but two were in </a:t>
            </a:r>
            <a:r>
              <a:rPr lang="en-US" dirty="0"/>
              <a:t>denial about these issues.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9832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strong </a:t>
            </a:r>
            <a:r>
              <a:rPr lang="en-US" dirty="0" smtClean="0"/>
              <a:t>personalities in conflict</a:t>
            </a:r>
          </a:p>
          <a:p>
            <a:r>
              <a:rPr lang="en-US" dirty="0" smtClean="0"/>
              <a:t>Key </a:t>
            </a:r>
            <a:r>
              <a:rPr lang="en-US" dirty="0" smtClean="0"/>
              <a:t>details like impact of changes not communicated to avoid delays from poor approach buy-in</a:t>
            </a:r>
          </a:p>
          <a:p>
            <a:r>
              <a:rPr lang="en-US" dirty="0" smtClean="0"/>
              <a:t>Only one person on entire team understands service </a:t>
            </a:r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Sometimes: Failure </a:t>
            </a:r>
            <a:r>
              <a:rPr lang="en-US" dirty="0" smtClean="0"/>
              <a:t>to share </a:t>
            </a:r>
            <a:endParaRPr lang="en-US" dirty="0" smtClean="0"/>
          </a:p>
          <a:p>
            <a:pPr lvl="1"/>
            <a:r>
              <a:rPr lang="en-US" dirty="0" smtClean="0"/>
              <a:t>But also: </a:t>
            </a:r>
            <a:r>
              <a:rPr lang="en-US" dirty="0"/>
              <a:t>F</a:t>
            </a:r>
            <a:r>
              <a:rPr lang="en-US" dirty="0" smtClean="0"/>
              <a:t>ailure </a:t>
            </a:r>
            <a:r>
              <a:rPr lang="en-US" dirty="0" smtClean="0"/>
              <a:t>to </a:t>
            </a:r>
            <a:r>
              <a:rPr lang="en-US" dirty="0" smtClean="0"/>
              <a:t>comprehend</a:t>
            </a:r>
          </a:p>
          <a:p>
            <a:r>
              <a:rPr lang="en-US" dirty="0" smtClean="0"/>
              <a:t>Inadequate triaging info passed between tiers</a:t>
            </a:r>
            <a:endParaRPr lang="en-US" dirty="0" smtClean="0"/>
          </a:p>
          <a:p>
            <a:r>
              <a:rPr lang="en-US" dirty="0" smtClean="0"/>
              <a:t>Tier2 wants more interesting work + doesn’t follow Tier3 direction = frustrated when work is taken away</a:t>
            </a:r>
          </a:p>
          <a:p>
            <a:r>
              <a:rPr lang="en-US" dirty="0" smtClean="0"/>
              <a:t>Bottom line: Disagreement about direction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8158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Orientation to our Managed Workstation service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Problems as of 2 years ago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Fixes in past 2 years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Lessons learned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Questions &amp; discussions on any of this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  <p:sp>
        <p:nvSpPr>
          <p:cNvPr id="5" name="Curved Right Arrow 4"/>
          <p:cNvSpPr/>
          <p:nvPr/>
        </p:nvSpPr>
        <p:spPr>
          <a:xfrm>
            <a:off x="98738" y="1600200"/>
            <a:ext cx="381000" cy="1676400"/>
          </a:xfrm>
          <a:prstGeom prst="curvedRightArrow">
            <a:avLst/>
          </a:prstGeom>
          <a:scene3d>
            <a:camera prst="orthographicFront">
              <a:rot lat="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115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Problems: 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were a number of issues here:</a:t>
            </a:r>
          </a:p>
          <a:p>
            <a:pPr lvl="1"/>
            <a:r>
              <a:rPr lang="en-US" dirty="0" smtClean="0"/>
              <a:t>Wrong mix of position types (+engineers –computing specialists)</a:t>
            </a:r>
          </a:p>
          <a:p>
            <a:pPr lvl="1"/>
            <a:r>
              <a:rPr lang="en-US" dirty="0" smtClean="0"/>
              <a:t>Individuals needing more qualifications for their position</a:t>
            </a:r>
          </a:p>
          <a:p>
            <a:pPr lvl="1"/>
            <a:r>
              <a:rPr lang="en-US" dirty="0" smtClean="0"/>
              <a:t>Lack of shared vision about roles and responsibilities</a:t>
            </a:r>
          </a:p>
          <a:p>
            <a:r>
              <a:rPr lang="en-US" dirty="0" smtClean="0"/>
              <a:t>Cause: </a:t>
            </a:r>
            <a:r>
              <a:rPr lang="en-US" dirty="0"/>
              <a:t>Poor boundaries + poor </a:t>
            </a:r>
            <a:r>
              <a:rPr lang="en-US" dirty="0" smtClean="0"/>
              <a:t>svc </a:t>
            </a:r>
            <a:r>
              <a:rPr lang="en-US" dirty="0" err="1" smtClean="0"/>
              <a:t>def</a:t>
            </a:r>
            <a:r>
              <a:rPr lang="en-US" dirty="0" smtClean="0"/>
              <a:t> </a:t>
            </a:r>
            <a:r>
              <a:rPr lang="en-US" dirty="0"/>
              <a:t>+ poor clarity about philosophy/approach</a:t>
            </a:r>
          </a:p>
          <a:p>
            <a:r>
              <a:rPr lang="en-US" dirty="0" smtClean="0"/>
              <a:t>Awareness: Within the team, only two saw this. Of customers, only a few saw this. </a:t>
            </a:r>
            <a:r>
              <a:rPr lang="en-US" b="1" i="1" u="sng" dirty="0" smtClean="0"/>
              <a:t>Of non-customers, many seem to know this.</a:t>
            </a:r>
            <a:endParaRPr lang="en-US" b="1" i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9330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Details here are too personal for me to publicly share and would be inappropriate.</a:t>
            </a:r>
          </a:p>
          <a:p>
            <a:r>
              <a:rPr lang="en-US" dirty="0" smtClean="0"/>
              <a:t>That said, I will say one general thing:</a:t>
            </a:r>
          </a:p>
          <a:p>
            <a:pPr marL="0" indent="0">
              <a:buNone/>
            </a:pPr>
            <a:r>
              <a:rPr lang="en-US" dirty="0" smtClean="0"/>
              <a:t>Cost-recovery svc lives &amp; dies on providing relevant value for low cost. It is not just keeping trains running, it is finding new ways to do things cheaper &amp; better. Only being skilled enough to keep trains running isn’t enough.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4048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means friction, friction means HEAT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24000"/>
            <a:ext cx="2590800" cy="2590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76800"/>
            <a:ext cx="2686050" cy="1704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38312"/>
            <a:ext cx="2733675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41" y="2909681"/>
            <a:ext cx="3219450" cy="2410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7856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Heat: Signs that you are initiating significant amounts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105400"/>
          </a:xfrm>
        </p:spPr>
        <p:txBody>
          <a:bodyPr/>
          <a:lstStyle/>
          <a:p>
            <a:r>
              <a:rPr lang="en-US" dirty="0" smtClean="0"/>
              <a:t>Bad marks on collaboration in annual review</a:t>
            </a:r>
          </a:p>
          <a:p>
            <a:r>
              <a:rPr lang="en-US" dirty="0" smtClean="0"/>
              <a:t>Sharp increase in emails from those against change</a:t>
            </a:r>
          </a:p>
          <a:p>
            <a:r>
              <a:rPr lang="en-US" dirty="0" smtClean="0"/>
              <a:t>More escalations to your boss’s boss</a:t>
            </a:r>
          </a:p>
          <a:p>
            <a:r>
              <a:rPr lang="en-US" dirty="0" smtClean="0"/>
              <a:t>Customers ask for more time or wonder which of your changes they should prioritize</a:t>
            </a:r>
          </a:p>
          <a:p>
            <a:r>
              <a:rPr lang="en-US" dirty="0" smtClean="0"/>
              <a:t>You spend time thinking about how much change can be tolerated in a given period of time</a:t>
            </a:r>
          </a:p>
          <a:p>
            <a:r>
              <a:rPr lang="en-US" dirty="0" smtClean="0"/>
              <a:t>You are publishing documentation more quickly</a:t>
            </a:r>
          </a:p>
          <a:p>
            <a:r>
              <a:rPr lang="en-US" dirty="0" smtClean="0"/>
              <a:t>Internal team starts asking for change management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934128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Fixes: Tech debt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Latest Samba </a:t>
            </a:r>
            <a:r>
              <a:rPr lang="en-US" dirty="0"/>
              <a:t>version providing file </a:t>
            </a:r>
            <a:r>
              <a:rPr lang="en-US" dirty="0" smtClean="0"/>
              <a:t>services. But this wasn’t planned; major INCs getting to stability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r>
              <a:rPr lang="en-US" dirty="0" smtClean="0"/>
              <a:t>New SCCM in both old domain and central domain. Central domain SCCM still needs work</a:t>
            </a:r>
            <a:endParaRPr lang="en-US" dirty="0"/>
          </a:p>
          <a:p>
            <a:r>
              <a:rPr lang="en-US" dirty="0" smtClean="0"/>
              <a:t>New AV server in central domain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 smtClean="0"/>
              <a:t>New DB server; redesign: future DB changes easy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 smtClean="0"/>
              <a:t>Domain end of life 4/3/2017. Check back next year</a:t>
            </a:r>
          </a:p>
          <a:p>
            <a:r>
              <a:rPr lang="en-US" dirty="0" smtClean="0"/>
              <a:t>Separated Windows/Unix components</a:t>
            </a:r>
          </a:p>
          <a:p>
            <a:r>
              <a:rPr lang="en-US" dirty="0" smtClean="0"/>
              <a:t>Integrated with central IT management mechanism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2944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Fixes: </a:t>
            </a:r>
            <a:r>
              <a:rPr lang="en-US" dirty="0"/>
              <a:t>Service </a:t>
            </a:r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r>
              <a:rPr lang="en-US" dirty="0" smtClean="0"/>
              <a:t>Rewrote </a:t>
            </a:r>
            <a:r>
              <a:rPr lang="en-US" dirty="0" smtClean="0">
                <a:hlinkClick r:id="rId2"/>
              </a:rPr>
              <a:t>svc description</a:t>
            </a:r>
            <a:r>
              <a:rPr lang="en-US" dirty="0" smtClean="0"/>
              <a:t> in catalog. Dropped Macs</a:t>
            </a:r>
          </a:p>
          <a:p>
            <a:r>
              <a:rPr lang="en-US" dirty="0" smtClean="0"/>
              <a:t>Published: </a:t>
            </a:r>
          </a:p>
          <a:p>
            <a:pPr lvl="1"/>
            <a:r>
              <a:rPr lang="en-US" dirty="0" smtClean="0"/>
              <a:t>‘</a:t>
            </a:r>
            <a:r>
              <a:rPr lang="en-US" dirty="0" smtClean="0">
                <a:hlinkClick r:id="rId3"/>
              </a:rPr>
              <a:t>What does the MW rate include?</a:t>
            </a:r>
            <a:r>
              <a:rPr lang="en-US" dirty="0" smtClean="0"/>
              <a:t>’</a:t>
            </a:r>
          </a:p>
          <a:p>
            <a:pPr lvl="1"/>
            <a:r>
              <a:rPr lang="en-US" dirty="0"/>
              <a:t>‘</a:t>
            </a:r>
            <a:r>
              <a:rPr lang="en-US" dirty="0">
                <a:hlinkClick r:id="rId4"/>
              </a:rPr>
              <a:t>What Exchange Support does MWS provide</a:t>
            </a:r>
            <a:r>
              <a:rPr lang="en-US" dirty="0" smtClean="0">
                <a:hlinkClick r:id="rId4"/>
              </a:rPr>
              <a:t>?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‘</a:t>
            </a:r>
            <a:r>
              <a:rPr lang="en-US" dirty="0" smtClean="0">
                <a:hlinkClick r:id="rId5"/>
              </a:rPr>
              <a:t>OS and Browser Support</a:t>
            </a:r>
            <a:r>
              <a:rPr lang="en-US" dirty="0" smtClean="0"/>
              <a:t>’ note EA lifecycle terms</a:t>
            </a:r>
          </a:p>
          <a:p>
            <a:r>
              <a:rPr lang="en-US" dirty="0" smtClean="0"/>
              <a:t>Separated File Svc costs from Managed Workstation rate. Fixed file svc. abuse. Note: this was a huge lift.</a:t>
            </a:r>
          </a:p>
          <a:p>
            <a:r>
              <a:rPr lang="en-US" dirty="0" smtClean="0"/>
              <a:t>Made customers responsible for managing their user’s access</a:t>
            </a:r>
          </a:p>
          <a:p>
            <a:r>
              <a:rPr lang="en-US" dirty="0" smtClean="0"/>
              <a:t>Explicitly told customers, we don’t support:</a:t>
            </a:r>
          </a:p>
          <a:p>
            <a:pPr lvl="1"/>
            <a:r>
              <a:rPr lang="en-US" dirty="0" smtClean="0"/>
              <a:t>Group management—Lots of transition outstanding</a:t>
            </a:r>
          </a:p>
          <a:p>
            <a:pPr lvl="1"/>
            <a:r>
              <a:rPr lang="en-US" dirty="0" smtClean="0"/>
              <a:t>Printers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078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Fixes: Customer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r>
              <a:rPr lang="en-US" dirty="0" smtClean="0"/>
              <a:t>Created idea of eligibility groups managed by each customer/dept. Automation based on this.</a:t>
            </a:r>
          </a:p>
          <a:p>
            <a:r>
              <a:rPr lang="en-US" dirty="0" smtClean="0"/>
              <a:t>Added “authoritative” contacts for each </a:t>
            </a:r>
            <a:r>
              <a:rPr lang="en-US" dirty="0" err="1" smtClean="0"/>
              <a:t>dept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Owner, Budget, Tech &amp; tech alternate</a:t>
            </a:r>
          </a:p>
          <a:p>
            <a:r>
              <a:rPr lang="en-US" dirty="0" smtClean="0"/>
              <a:t>Worked with mega-</a:t>
            </a:r>
            <a:r>
              <a:rPr lang="en-US" dirty="0" err="1" smtClean="0"/>
              <a:t>depts</a:t>
            </a:r>
            <a:r>
              <a:rPr lang="en-US" dirty="0" smtClean="0"/>
              <a:t> on above</a:t>
            </a:r>
          </a:p>
          <a:p>
            <a:r>
              <a:rPr lang="en-US" dirty="0"/>
              <a:t>Purged 150+ dead </a:t>
            </a:r>
            <a:r>
              <a:rPr lang="en-US" dirty="0" smtClean="0"/>
              <a:t>departments &amp; </a:t>
            </a:r>
            <a:r>
              <a:rPr lang="en-US" u="sng" dirty="0" smtClean="0"/>
              <a:t>5224</a:t>
            </a:r>
            <a:r>
              <a:rPr lang="en-US" dirty="0" smtClean="0"/>
              <a:t> home directories &amp; file access</a:t>
            </a:r>
          </a:p>
          <a:p>
            <a:r>
              <a:rPr lang="en-US" dirty="0" smtClean="0"/>
              <a:t>Added “default” budget mechanism for MWS resources that don’t explicitly get a budget assigned</a:t>
            </a:r>
          </a:p>
          <a:p>
            <a:r>
              <a:rPr lang="en-US" dirty="0" smtClean="0"/>
              <a:t>Added self-service Windows 10 upgrade: </a:t>
            </a:r>
            <a:r>
              <a:rPr lang="en-US" u="sng" dirty="0" smtClean="0"/>
              <a:t>wildly successful</a:t>
            </a:r>
            <a:r>
              <a:rPr lang="en-US" dirty="0" smtClean="0"/>
              <a:t> despite nay-sayers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19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Fixes: User-initiated OS upgrade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8073997" cy="4219744"/>
          </a:xfrm>
        </p:spPr>
      </p:pic>
    </p:spTree>
    <p:extLst>
      <p:ext uri="{BB962C8B-B14F-4D97-AF65-F5344CB8AC3E}">
        <p14:creationId xmlns:p14="http://schemas.microsoft.com/office/powerpoint/2010/main" val="45775402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Fixes: Request process </a:t>
            </a:r>
            <a:r>
              <a:rPr lang="en-US" dirty="0" smtClean="0"/>
              <a:t>docs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much positive to share here yet … </a:t>
            </a:r>
          </a:p>
          <a:p>
            <a:r>
              <a:rPr lang="en-US" dirty="0" smtClean="0"/>
              <a:t>Continual Service Improvement emphasis &amp; expectation that all spend some time on this</a:t>
            </a:r>
          </a:p>
          <a:p>
            <a:r>
              <a:rPr lang="en-US" dirty="0" smtClean="0"/>
              <a:t>Growing practice mostly led by svc </a:t>
            </a:r>
            <a:r>
              <a:rPr lang="en-US" dirty="0" err="1" smtClean="0"/>
              <a:t>mgr</a:t>
            </a:r>
            <a:endParaRPr lang="en-US" dirty="0" smtClean="0"/>
          </a:p>
          <a:p>
            <a:r>
              <a:rPr lang="en-US" dirty="0" smtClean="0"/>
              <a:t>Growing use of </a:t>
            </a:r>
            <a:r>
              <a:rPr lang="en-US" dirty="0" err="1" smtClean="0"/>
              <a:t>ServiceNow</a:t>
            </a:r>
            <a:r>
              <a:rPr lang="en-US" dirty="0" smtClean="0"/>
              <a:t> templates, especially for things we decide *not* to support</a:t>
            </a:r>
          </a:p>
          <a:p>
            <a:r>
              <a:rPr lang="en-US" dirty="0" smtClean="0"/>
              <a:t>Goal here is internal process doc exists, then self-svc customer doc exists</a:t>
            </a:r>
          </a:p>
          <a:p>
            <a:r>
              <a:rPr lang="en-US" dirty="0" smtClean="0"/>
              <a:t>Buy-in has to happen team-wide, and momentum needs to be generated—might take 1-2 years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3262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Fixes: Straying from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r>
              <a:rPr lang="en-US" dirty="0" smtClean="0"/>
              <a:t>Review latest high-volume consulting thing. If not in purpose, I figure out an exit strategy</a:t>
            </a:r>
          </a:p>
          <a:p>
            <a:r>
              <a:rPr lang="en-US" dirty="0" smtClean="0"/>
              <a:t>Dropped call center, duplicate record system for consulting, printers</a:t>
            </a:r>
          </a:p>
          <a:p>
            <a:r>
              <a:rPr lang="en-US" dirty="0" smtClean="0"/>
              <a:t>Dropped Macs, re-add when we provide value</a:t>
            </a:r>
          </a:p>
          <a:p>
            <a:r>
              <a:rPr lang="en-US" dirty="0" smtClean="0"/>
              <a:t>Will drop some </a:t>
            </a:r>
            <a:r>
              <a:rPr lang="en-US" dirty="0" err="1" smtClean="0"/>
              <a:t>Exch</a:t>
            </a:r>
            <a:r>
              <a:rPr lang="en-US" dirty="0" smtClean="0"/>
              <a:t> support (~18 mon investment)</a:t>
            </a:r>
          </a:p>
          <a:p>
            <a:r>
              <a:rPr lang="en-US" dirty="0" smtClean="0"/>
              <a:t>Consolidated customer doc platforms</a:t>
            </a:r>
          </a:p>
          <a:p>
            <a:r>
              <a:rPr lang="en-US" dirty="0" smtClean="0"/>
              <a:t>Dropped redundant internal tools, forcing use of PS</a:t>
            </a:r>
          </a:p>
          <a:p>
            <a:r>
              <a:rPr lang="en-US" dirty="0" smtClean="0"/>
              <a:t>Renamed from “Nebula” to Managed Workstation</a:t>
            </a:r>
          </a:p>
          <a:p>
            <a:r>
              <a:rPr lang="en-US" dirty="0" smtClean="0"/>
              <a:t>Published </a:t>
            </a:r>
            <a:r>
              <a:rPr lang="en-US" dirty="0" smtClean="0">
                <a:hlinkClick r:id="rId2"/>
              </a:rPr>
              <a:t>capability map</a:t>
            </a:r>
            <a:r>
              <a:rPr lang="en-US" dirty="0" smtClean="0"/>
              <a:t>, with “road map” of initiatives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5098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Jump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 action="ppaction://hlinksldjump"/>
              </a:rPr>
              <a:t>Leadership </a:t>
            </a:r>
            <a:r>
              <a:rPr lang="en-US" dirty="0">
                <a:hlinkClick r:id="rId2" action="ppaction://hlinksldjump"/>
              </a:rPr>
              <a:t>Lessons learned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 action="ppaction://hlinksldjump"/>
              </a:rPr>
              <a:t>Service </a:t>
            </a:r>
            <a:r>
              <a:rPr lang="en-US" dirty="0" err="1">
                <a:hlinkClick r:id="rId3" action="ppaction://hlinksldjump"/>
              </a:rPr>
              <a:t>Mgmt</a:t>
            </a:r>
            <a:r>
              <a:rPr lang="en-US" dirty="0">
                <a:hlinkClick r:id="rId3" action="ppaction://hlinksldjump"/>
              </a:rPr>
              <a:t> Lessons Learned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5365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Fixes: </a:t>
            </a:r>
            <a:r>
              <a:rPr lang="en-US" dirty="0"/>
              <a:t>Team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communicate to everyone on the team:</a:t>
            </a:r>
          </a:p>
          <a:p>
            <a:pPr lvl="1"/>
            <a:r>
              <a:rPr lang="en-US" dirty="0" smtClean="0"/>
              <a:t>Eliminated meetings with tier only attendance</a:t>
            </a:r>
          </a:p>
          <a:p>
            <a:pPr lvl="1"/>
            <a:r>
              <a:rPr lang="en-US" dirty="0" smtClean="0"/>
              <a:t>Eliminated email lists with tier only membership</a:t>
            </a:r>
          </a:p>
          <a:p>
            <a:r>
              <a:rPr lang="en-US" dirty="0" smtClean="0"/>
              <a:t>Several team discussions about prof. expectations. Participate, communicate, treat others as you’d like to be treated, support each other</a:t>
            </a:r>
          </a:p>
          <a:p>
            <a:r>
              <a:rPr lang="en-US" dirty="0" smtClean="0"/>
              <a:t>Team-wide process of developing roles &amp; responsibilities -&gt; RACI of record</a:t>
            </a:r>
          </a:p>
          <a:p>
            <a:r>
              <a:rPr lang="en-US" dirty="0" smtClean="0"/>
              <a:t>Oft-repeated rule: if you demonstrate initiative &amp; responsibility, I will give you opportunities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588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Fixes: </a:t>
            </a:r>
            <a:r>
              <a:rPr lang="en-US" dirty="0"/>
              <a:t>Personnel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Exhausted my options: Pursued org directors,  management chains, got HR advice, worked within broken frameworks, had critical conversations, noted that I could find other resourcing options</a:t>
            </a:r>
          </a:p>
          <a:p>
            <a:r>
              <a:rPr lang="en-US" dirty="0"/>
              <a:t>1 really excellent junior engineer </a:t>
            </a:r>
            <a:r>
              <a:rPr lang="en-US" dirty="0" smtClean="0"/>
              <a:t>added 1 year in</a:t>
            </a:r>
            <a:endParaRPr lang="en-US" dirty="0"/>
          </a:p>
          <a:p>
            <a:r>
              <a:rPr lang="en-US" dirty="0" smtClean="0"/>
              <a:t>2 people left in past year. &gt; scrutiny of new hires</a:t>
            </a:r>
          </a:p>
          <a:p>
            <a:r>
              <a:rPr lang="en-US" dirty="0" smtClean="0"/>
              <a:t>If others leave, re-assess needs</a:t>
            </a:r>
          </a:p>
          <a:p>
            <a:r>
              <a:rPr lang="en-US" dirty="0" smtClean="0"/>
              <a:t>There’s more details, but I’m limited in what I can say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039120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this the hill I want to die on?</a:t>
            </a:r>
          </a:p>
          <a:p>
            <a:pPr lvl="1"/>
            <a:r>
              <a:rPr lang="en-US" dirty="0" smtClean="0"/>
              <a:t>If not, compromise what isn’t important</a:t>
            </a:r>
          </a:p>
          <a:p>
            <a:pPr lvl="1"/>
            <a:r>
              <a:rPr lang="en-US" dirty="0" smtClean="0"/>
              <a:t>If it is, do your homework, justify, and push forward</a:t>
            </a:r>
          </a:p>
          <a:p>
            <a:r>
              <a:rPr lang="en-US" dirty="0" smtClean="0"/>
              <a:t>Transparency</a:t>
            </a:r>
          </a:p>
          <a:p>
            <a:pPr lvl="1"/>
            <a:r>
              <a:rPr lang="en-US" dirty="0" smtClean="0"/>
              <a:t>Comm. goals, intentions</a:t>
            </a:r>
            <a:r>
              <a:rPr lang="en-US" dirty="0"/>
              <a:t> </a:t>
            </a:r>
            <a:r>
              <a:rPr lang="en-US" dirty="0" smtClean="0"/>
              <a:t>&amp; reasons—esp. to customers</a:t>
            </a:r>
          </a:p>
          <a:p>
            <a:pPr lvl="1"/>
            <a:r>
              <a:rPr lang="en-US" dirty="0"/>
              <a:t>Your </a:t>
            </a:r>
            <a:r>
              <a:rPr lang="en-US" dirty="0" smtClean="0"/>
              <a:t>philosophy/approach </a:t>
            </a:r>
            <a:r>
              <a:rPr lang="en-US" dirty="0"/>
              <a:t>is separate from your p</a:t>
            </a:r>
            <a:r>
              <a:rPr lang="en-US" dirty="0" smtClean="0"/>
              <a:t>urpose</a:t>
            </a:r>
          </a:p>
          <a:p>
            <a:pPr lvl="1"/>
            <a:r>
              <a:rPr lang="en-US" dirty="0" smtClean="0"/>
              <a:t>Be clear on expectations and responsibilities</a:t>
            </a:r>
          </a:p>
          <a:p>
            <a:r>
              <a:rPr lang="en-US" dirty="0" smtClean="0"/>
              <a:t>Let go</a:t>
            </a:r>
          </a:p>
          <a:p>
            <a:pPr lvl="1"/>
            <a:r>
              <a:rPr lang="en-US" dirty="0" smtClean="0"/>
              <a:t>Delegate if you can (and let them fail)</a:t>
            </a:r>
          </a:p>
          <a:p>
            <a:pPr lvl="1"/>
            <a:r>
              <a:rPr lang="en-US" dirty="0" smtClean="0"/>
              <a:t>Invest in people</a:t>
            </a:r>
          </a:p>
          <a:p>
            <a:r>
              <a:rPr lang="en-US" dirty="0" smtClean="0"/>
              <a:t>Increasing your rate of failure is the way to increase your rate of success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7154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</a:t>
            </a:r>
            <a:r>
              <a:rPr lang="en-US" dirty="0" err="1" smtClean="0"/>
              <a:t>Mgmt</a:t>
            </a:r>
            <a:r>
              <a:rPr lang="en-US" dirty="0" smtClean="0"/>
              <a:t>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105400"/>
          </a:xfrm>
        </p:spPr>
        <p:txBody>
          <a:bodyPr/>
          <a:lstStyle/>
          <a:p>
            <a:r>
              <a:rPr lang="en-US" dirty="0" smtClean="0"/>
              <a:t>Customer Demand Management is under valued</a:t>
            </a:r>
          </a:p>
          <a:p>
            <a:r>
              <a:rPr lang="en-US" dirty="0" smtClean="0"/>
              <a:t>Power </a:t>
            </a:r>
            <a:r>
              <a:rPr lang="en-US" dirty="0"/>
              <a:t>to the </a:t>
            </a:r>
            <a:r>
              <a:rPr lang="en-US" dirty="0" smtClean="0"/>
              <a:t>people!: </a:t>
            </a:r>
            <a:r>
              <a:rPr lang="en-US" dirty="0"/>
              <a:t>Self-svc </a:t>
            </a:r>
            <a:r>
              <a:rPr lang="en-US" dirty="0" smtClean="0"/>
              <a:t>design goal is key</a:t>
            </a:r>
          </a:p>
          <a:p>
            <a:pPr lvl="1"/>
            <a:r>
              <a:rPr lang="en-US" dirty="0" smtClean="0"/>
              <a:t>Tools &amp; docs</a:t>
            </a:r>
          </a:p>
          <a:p>
            <a:r>
              <a:rPr lang="en-US" dirty="0" smtClean="0"/>
              <a:t>Align your service with your core purpose</a:t>
            </a:r>
          </a:p>
          <a:p>
            <a:pPr lvl="1"/>
            <a:r>
              <a:rPr lang="en-US" dirty="0" smtClean="0"/>
              <a:t>Capability mapping!!</a:t>
            </a:r>
          </a:p>
          <a:p>
            <a:pPr lvl="1"/>
            <a:r>
              <a:rPr lang="en-US" dirty="0" smtClean="0"/>
              <a:t>Don’t provide/run stuff outside your purpose</a:t>
            </a:r>
          </a:p>
          <a:p>
            <a:pPr lvl="1"/>
            <a:r>
              <a:rPr lang="en-US" dirty="0" smtClean="0"/>
              <a:t>Hold others responsible to fill gaps. Involve customers</a:t>
            </a:r>
          </a:p>
          <a:p>
            <a:pPr lvl="1"/>
            <a:r>
              <a:rPr lang="en-US" dirty="0" smtClean="0"/>
              <a:t>REALLY hard/costly to fix after the fact</a:t>
            </a:r>
          </a:p>
          <a:p>
            <a:r>
              <a:rPr lang="en-US" dirty="0" smtClean="0"/>
              <a:t>Int</a:t>
            </a:r>
            <a:r>
              <a:rPr lang="en-US" dirty="0"/>
              <a:t>. process </a:t>
            </a:r>
            <a:r>
              <a:rPr lang="en-US" dirty="0" smtClean="0"/>
              <a:t>docs: consistency + quality OR running blind</a:t>
            </a:r>
          </a:p>
          <a:p>
            <a:r>
              <a:rPr lang="en-US" dirty="0" smtClean="0"/>
              <a:t>Question costs. Partial or delayed answers=bad</a:t>
            </a:r>
          </a:p>
          <a:p>
            <a:r>
              <a:rPr lang="en-US" dirty="0" smtClean="0"/>
              <a:t>Don’t be afraid to raise ‘performance issues’</a:t>
            </a:r>
          </a:p>
          <a:p>
            <a:pPr marL="0" indent="0">
              <a:buNone/>
            </a:pPr>
            <a:r>
              <a:rPr lang="en-US" dirty="0" smtClean="0">
                <a:hlinkClick r:id="rId2" action="ppaction://hlinksldjump"/>
              </a:rPr>
              <a:t>Jump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21263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118" y="1551709"/>
            <a:ext cx="2535382" cy="1267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971" y="1524000"/>
            <a:ext cx="7924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Domain migration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Scalable Windows File Svc, </a:t>
            </a:r>
            <a:br>
              <a:rPr lang="en-US" sz="2800" dirty="0" smtClean="0">
                <a:solidFill>
                  <a:schemeClr val="bg1"/>
                </a:solidFill>
                <a:latin typeface="+mn-lt"/>
              </a:rPr>
            </a:b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w/ Azure RMS encryption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‘High Security’ Managed Workstation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Transfer SCCM to MS Infrastructure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Retire Samba File services (major transition)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Mac </a:t>
            </a:r>
            <a:r>
              <a:rPr lang="en-US" sz="2800" dirty="0" err="1" smtClean="0">
                <a:solidFill>
                  <a:schemeClr val="bg1"/>
                </a:solidFill>
                <a:latin typeface="+mn-lt"/>
              </a:rPr>
              <a:t>mgd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solution (</a:t>
            </a:r>
            <a:r>
              <a:rPr lang="en-US" sz="2800" dirty="0" err="1" smtClean="0">
                <a:solidFill>
                  <a:schemeClr val="bg1"/>
                </a:solidFill>
                <a:latin typeface="+mn-lt"/>
              </a:rPr>
              <a:t>InTune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or Casper?)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Scalable </a:t>
            </a:r>
            <a:r>
              <a:rPr lang="en-US" sz="2800" dirty="0" err="1" smtClean="0">
                <a:solidFill>
                  <a:schemeClr val="bg1"/>
                </a:solidFill>
                <a:latin typeface="+mn-lt"/>
              </a:rPr>
              <a:t>cust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demand </a:t>
            </a:r>
            <a:r>
              <a:rPr lang="en-US" sz="2800" dirty="0" err="1" smtClean="0">
                <a:solidFill>
                  <a:schemeClr val="bg1"/>
                </a:solidFill>
                <a:latin typeface="+mn-lt"/>
              </a:rPr>
              <a:t>mgmt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mechanism (1h </a:t>
            </a:r>
            <a:r>
              <a:rPr lang="en-US" sz="2800" dirty="0" err="1" smtClean="0">
                <a:solidFill>
                  <a:schemeClr val="bg1"/>
                </a:solidFill>
                <a:latin typeface="+mn-lt"/>
              </a:rPr>
              <a:t>mtg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/</a:t>
            </a:r>
            <a:r>
              <a:rPr lang="en-US" sz="2800" dirty="0" err="1" smtClean="0">
                <a:solidFill>
                  <a:schemeClr val="bg1"/>
                </a:solidFill>
                <a:latin typeface="+mn-lt"/>
              </a:rPr>
              <a:t>yr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w/ each department = 10% cost increase)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Share more of our sunk-cost solutions via no-cost MS Inf. service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3176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Tell our organizational story around workstation management; entertain &amp; touchpoint for others</a:t>
            </a:r>
          </a:p>
          <a:p>
            <a:r>
              <a:rPr lang="en-US" sz="3600" dirty="0" smtClean="0"/>
              <a:t>Identify and share solution patterns related to organizational and technical debt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0603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3114675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505200"/>
            <a:ext cx="2667000" cy="26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550384"/>
            <a:ext cx="5562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Key slides: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hlinkClick r:id="rId4" action="ppaction://hlinksldjump"/>
              </a:rPr>
              <a:t>What Managed Workstation provides 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hlinkClick r:id="rId4" action="ppaction://hlinksldjump"/>
              </a:rPr>
              <a:t>2016</a:t>
            </a:r>
            <a:endParaRPr lang="en-US" sz="20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  <a:hlinkClick r:id="rId5" action="ppaction://hlinksldjump"/>
              </a:rPr>
              <a:t>Leadership </a:t>
            </a:r>
            <a:r>
              <a:rPr lang="en-US" sz="2000" dirty="0">
                <a:solidFill>
                  <a:schemeClr val="bg1"/>
                </a:solidFill>
                <a:latin typeface="+mn-lt"/>
                <a:hlinkClick r:id="rId5" action="ppaction://hlinksldjump"/>
              </a:rPr>
              <a:t>Lessons 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hlinkClick r:id="rId5" action="ppaction://hlinksldjump"/>
              </a:rPr>
              <a:t>learned</a:t>
            </a:r>
            <a:endParaRPr lang="en-US" sz="20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  <a:hlinkClick r:id="rId6" action="ppaction://hlinksldjump"/>
              </a:rPr>
              <a:t>Service </a:t>
            </a:r>
            <a:r>
              <a:rPr lang="en-US" sz="2000" dirty="0" err="1">
                <a:solidFill>
                  <a:schemeClr val="bg1"/>
                </a:solidFill>
                <a:latin typeface="+mn-lt"/>
                <a:hlinkClick r:id="rId6" action="ppaction://hlinksldjump"/>
              </a:rPr>
              <a:t>Mgmt</a:t>
            </a:r>
            <a:r>
              <a:rPr lang="en-US" sz="2000" dirty="0">
                <a:solidFill>
                  <a:schemeClr val="bg1"/>
                </a:solidFill>
                <a:latin typeface="+mn-lt"/>
                <a:hlinkClick r:id="rId6" action="ppaction://hlinksldjump"/>
              </a:rPr>
              <a:t> Lessons 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hlinkClick r:id="rId6" action="ppaction://hlinksldjump"/>
              </a:rPr>
              <a:t>Learned</a:t>
            </a:r>
            <a:endParaRPr lang="en-US" sz="20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  <a:hlinkClick r:id="rId7" action="ppaction://hlinksldjump"/>
              </a:rPr>
              <a:t>What’s Next</a:t>
            </a:r>
            <a:endParaRPr lang="en-US" sz="20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089279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End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962400"/>
            <a:ext cx="6400800" cy="11430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3200" dirty="0" smtClean="0"/>
              <a:t>Brian Arkills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dirty="0" smtClean="0">
                <a:hlinkClick r:id="rId3"/>
              </a:rPr>
              <a:t>barkills@uw.edu</a:t>
            </a:r>
            <a:endParaRPr lang="en-US" sz="2000" dirty="0" smtClean="0"/>
          </a:p>
          <a:p>
            <a:pPr eaLnBrk="1" hangingPunct="1">
              <a:lnSpc>
                <a:spcPct val="70000"/>
              </a:lnSpc>
            </a:pPr>
            <a:r>
              <a:rPr lang="en-US" sz="2000" dirty="0" smtClean="0">
                <a:hlinkClick r:id="rId4"/>
              </a:rPr>
              <a:t>@</a:t>
            </a:r>
            <a:r>
              <a:rPr lang="en-US" sz="2000" dirty="0" err="1" smtClean="0">
                <a:hlinkClick r:id="rId4"/>
              </a:rPr>
              <a:t>barkills</a:t>
            </a:r>
            <a:r>
              <a:rPr lang="en-US" sz="2000" dirty="0" smtClean="0">
                <a:hlinkClick r:id="rId4"/>
              </a:rPr>
              <a:t> </a:t>
            </a:r>
            <a:endParaRPr lang="en-US" sz="2000" dirty="0" smtClean="0"/>
          </a:p>
          <a:p>
            <a:pPr eaLnBrk="1" hangingPunct="1">
              <a:lnSpc>
                <a:spcPct val="70000"/>
              </a:lnSpc>
            </a:pPr>
            <a:r>
              <a:rPr lang="en-US" sz="2000" dirty="0" smtClean="0">
                <a:hlinkClick r:id="rId5"/>
              </a:rPr>
              <a:t>@brian-</a:t>
            </a:r>
            <a:r>
              <a:rPr lang="en-US" sz="2000" dirty="0" err="1" smtClean="0">
                <a:hlinkClick r:id="rId5"/>
              </a:rPr>
              <a:t>arkills</a:t>
            </a:r>
            <a:endParaRPr lang="en-US" sz="2000" dirty="0" smtClean="0"/>
          </a:p>
          <a:p>
            <a:pPr eaLnBrk="1" hangingPunct="1">
              <a:lnSpc>
                <a:spcPct val="70000"/>
              </a:lnSpc>
            </a:pPr>
            <a:r>
              <a:rPr lang="en-US" sz="2000" dirty="0" smtClean="0">
                <a:hlinkClick r:id="rId6"/>
              </a:rPr>
              <a:t>http://blogs.uw.edu/barkills</a:t>
            </a:r>
            <a:endParaRPr lang="en-US" sz="2000" dirty="0"/>
          </a:p>
          <a:p>
            <a:pPr eaLnBrk="1" hangingPunct="1">
              <a:lnSpc>
                <a:spcPct val="70000"/>
              </a:lnSpc>
            </a:pPr>
            <a:r>
              <a:rPr lang="en-US" sz="2000" dirty="0">
                <a:hlinkClick r:id="rId7"/>
              </a:rPr>
              <a:t>https://</a:t>
            </a:r>
            <a:r>
              <a:rPr lang="en-US" sz="2000" dirty="0" smtClean="0">
                <a:hlinkClick r:id="rId7"/>
              </a:rPr>
              <a:t>itconnect.uw.edu/wares/nebula/</a:t>
            </a:r>
            <a:r>
              <a:rPr lang="en-US" sz="2000" dirty="0" smtClean="0"/>
              <a:t>   </a:t>
            </a:r>
          </a:p>
          <a:p>
            <a:pPr eaLnBrk="1" hangingPunct="1">
              <a:lnSpc>
                <a:spcPct val="70000"/>
              </a:lnSpc>
            </a:pPr>
            <a:endParaRPr lang="en-US" sz="1800" dirty="0" smtClean="0"/>
          </a:p>
          <a:p>
            <a:pPr eaLnBrk="1" hangingPunct="1">
              <a:lnSpc>
                <a:spcPct val="70000"/>
              </a:lnSpc>
            </a:pPr>
            <a:r>
              <a:rPr lang="en-US" sz="1800" dirty="0" smtClean="0"/>
              <a:t>Author of LDAP Directories Explained</a:t>
            </a:r>
          </a:p>
        </p:txBody>
      </p:sp>
      <p:pic>
        <p:nvPicPr>
          <p:cNvPr id="21508" name="Picture 6" descr="MMj02363030000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6600" y="2514600"/>
            <a:ext cx="647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46" y="4410424"/>
            <a:ext cx="137665" cy="99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47" y="4602555"/>
            <a:ext cx="131222" cy="126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46" y="4822394"/>
            <a:ext cx="119319" cy="116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46" y="5042233"/>
            <a:ext cx="121672" cy="1090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15000"/>
            <a:ext cx="723900" cy="908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546" y="76200"/>
            <a:ext cx="3136508" cy="2539682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Mgd</a:t>
            </a:r>
            <a:r>
              <a:rPr lang="en-US" dirty="0" smtClean="0"/>
              <a:t> Workstation Personal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2002: hired by UW to be an engineer for this service</a:t>
            </a:r>
          </a:p>
          <a:p>
            <a:r>
              <a:rPr lang="en-US" dirty="0" smtClean="0"/>
              <a:t>2006: Gave </a:t>
            </a:r>
            <a:r>
              <a:rPr lang="en-US" dirty="0" smtClean="0">
                <a:hlinkClick r:id="rId3"/>
              </a:rPr>
              <a:t>presentation on “Nebula” here</a:t>
            </a:r>
            <a:endParaRPr lang="en-US" dirty="0" smtClean="0"/>
          </a:p>
          <a:p>
            <a:r>
              <a:rPr lang="en-US" dirty="0" smtClean="0"/>
              <a:t>2008: focused on AD &amp; IAM, left Nebula</a:t>
            </a:r>
          </a:p>
          <a:p>
            <a:r>
              <a:rPr lang="en-US" dirty="0" smtClean="0"/>
              <a:t>2014: bored </a:t>
            </a:r>
            <a:r>
              <a:rPr lang="en-US" dirty="0"/>
              <a:t>with my career and </a:t>
            </a:r>
            <a:r>
              <a:rPr lang="en-US" dirty="0" smtClean="0"/>
              <a:t>indicated </a:t>
            </a:r>
            <a:r>
              <a:rPr lang="en-US" dirty="0"/>
              <a:t>I was ready for </a:t>
            </a:r>
            <a:r>
              <a:rPr lang="en-US" dirty="0" smtClean="0"/>
              <a:t>new </a:t>
            </a:r>
            <a:r>
              <a:rPr lang="en-US" dirty="0"/>
              <a:t>challenges. I got a couple big ones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2014: Became service manager in late 2014</a:t>
            </a:r>
          </a:p>
          <a:p>
            <a:r>
              <a:rPr lang="en-US" dirty="0" smtClean="0"/>
              <a:t>2015: Became service owner in late 2015</a:t>
            </a:r>
          </a:p>
          <a:p>
            <a:r>
              <a:rPr lang="en-US" dirty="0" smtClean="0"/>
              <a:t>2016: Here I am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7497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Nebula provided 2006-2014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AD domain</a:t>
            </a:r>
          </a:p>
          <a:p>
            <a:r>
              <a:rPr lang="en-US" sz="2000" dirty="0" smtClean="0"/>
              <a:t>Image</a:t>
            </a:r>
          </a:p>
          <a:p>
            <a:r>
              <a:rPr lang="en-US" sz="2000" dirty="0" smtClean="0"/>
              <a:t>SCCM &amp; software packaging</a:t>
            </a:r>
          </a:p>
          <a:p>
            <a:r>
              <a:rPr lang="en-US" sz="2000" dirty="0" smtClean="0"/>
              <a:t>WSUS based patching</a:t>
            </a:r>
          </a:p>
          <a:p>
            <a:r>
              <a:rPr lang="en-US" sz="2000" dirty="0" smtClean="0"/>
              <a:t>Samba File services, home directory &amp; shared. Snapshots.</a:t>
            </a:r>
          </a:p>
          <a:p>
            <a:r>
              <a:rPr lang="en-US" sz="2000" dirty="0"/>
              <a:t>Phone call </a:t>
            </a:r>
            <a:r>
              <a:rPr lang="en-US" sz="2000" dirty="0" smtClean="0"/>
              <a:t>center</a:t>
            </a:r>
          </a:p>
          <a:p>
            <a:r>
              <a:rPr lang="en-US" sz="2000" dirty="0" smtClean="0"/>
              <a:t>Unix shell account (reduced over this period)</a:t>
            </a:r>
          </a:p>
          <a:p>
            <a:r>
              <a:rPr lang="en-US" sz="2000" dirty="0" smtClean="0"/>
              <a:t>Windows Server based VPN</a:t>
            </a:r>
          </a:p>
          <a:p>
            <a:r>
              <a:rPr lang="en-US" sz="2000" dirty="0" smtClean="0"/>
              <a:t>Reporting (primarily email-based—details changed a lot over this period)</a:t>
            </a:r>
          </a:p>
          <a:p>
            <a:r>
              <a:rPr lang="en-US" sz="2000" dirty="0" smtClean="0"/>
              <a:t>Support/Assistance (separate consulting cost after 2008)</a:t>
            </a:r>
          </a:p>
          <a:p>
            <a:pPr lvl="1"/>
            <a:r>
              <a:rPr lang="en-US" sz="1800" dirty="0" smtClean="0"/>
              <a:t>Group pine email solution</a:t>
            </a:r>
          </a:p>
          <a:p>
            <a:pPr lvl="1"/>
            <a:r>
              <a:rPr lang="en-US" sz="1800" dirty="0" smtClean="0"/>
              <a:t>Emulator key-mapping solution support</a:t>
            </a:r>
          </a:p>
          <a:p>
            <a:pPr lvl="1"/>
            <a:r>
              <a:rPr lang="en-US" sz="1800" dirty="0" smtClean="0"/>
              <a:t>Printers both stand-alone and some via </a:t>
            </a:r>
            <a:r>
              <a:rPr lang="en-US" sz="1800" dirty="0" err="1" smtClean="0"/>
              <a:t>unix</a:t>
            </a:r>
            <a:r>
              <a:rPr lang="en-US" sz="1800" dirty="0" smtClean="0"/>
              <a:t> print queue</a:t>
            </a:r>
          </a:p>
          <a:p>
            <a:pPr lvl="1"/>
            <a:r>
              <a:rPr lang="en-US" sz="1800" dirty="0" smtClean="0"/>
              <a:t>Your one-off kitchen sink thing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9498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Managed Workstation provides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Managed Workstation rate $34.50</a:t>
            </a:r>
          </a:p>
          <a:p>
            <a:pPr lvl="1"/>
            <a:r>
              <a:rPr lang="en-US" sz="1600" dirty="0" smtClean="0"/>
              <a:t>AD domain (will be gone in 2017, adopt central service)</a:t>
            </a:r>
            <a:endParaRPr lang="en-US" sz="1600" dirty="0"/>
          </a:p>
          <a:p>
            <a:pPr lvl="1"/>
            <a:r>
              <a:rPr lang="en-US" sz="1600" dirty="0" smtClean="0"/>
              <a:t>Image + lite-touch network deployment</a:t>
            </a:r>
            <a:endParaRPr lang="en-US" sz="1600" dirty="0"/>
          </a:p>
          <a:p>
            <a:pPr lvl="1"/>
            <a:r>
              <a:rPr lang="en-US" sz="1600" dirty="0"/>
              <a:t>SCCM &amp; software </a:t>
            </a:r>
            <a:r>
              <a:rPr lang="en-US" sz="1600" dirty="0" smtClean="0"/>
              <a:t>packaging (will transfer this to central service in 2017)</a:t>
            </a:r>
            <a:endParaRPr lang="en-US" sz="1600" dirty="0"/>
          </a:p>
          <a:p>
            <a:pPr lvl="1"/>
            <a:r>
              <a:rPr lang="en-US" sz="1600" dirty="0"/>
              <a:t>WSUS based patching</a:t>
            </a:r>
          </a:p>
          <a:p>
            <a:pPr lvl="1"/>
            <a:r>
              <a:rPr lang="en-US" sz="1600" strike="sngStrike" dirty="0" smtClean="0"/>
              <a:t>Phone call center</a:t>
            </a:r>
            <a:r>
              <a:rPr lang="en-US" sz="1600" dirty="0" smtClean="0"/>
              <a:t> (leveraging central help desk)</a:t>
            </a:r>
          </a:p>
          <a:p>
            <a:pPr lvl="1"/>
            <a:r>
              <a:rPr lang="en-US" sz="1600" strike="sngStrike" dirty="0" smtClean="0"/>
              <a:t>Unix shell account</a:t>
            </a:r>
          </a:p>
          <a:p>
            <a:pPr lvl="1"/>
            <a:r>
              <a:rPr lang="en-US" sz="1600" dirty="0" smtClean="0"/>
              <a:t>Windows </a:t>
            </a:r>
            <a:r>
              <a:rPr lang="en-US" sz="1600" dirty="0"/>
              <a:t>Server based </a:t>
            </a:r>
            <a:r>
              <a:rPr lang="en-US" sz="1600" dirty="0" smtClean="0"/>
              <a:t>VPN (may eliminate this in favor central offering)</a:t>
            </a:r>
            <a:endParaRPr lang="en-US" sz="1600" dirty="0"/>
          </a:p>
          <a:p>
            <a:pPr lvl="1"/>
            <a:r>
              <a:rPr lang="en-US" sz="1600" dirty="0"/>
              <a:t>Reporting </a:t>
            </a:r>
            <a:r>
              <a:rPr lang="en-US" sz="1600" dirty="0" smtClean="0"/>
              <a:t>(Self-service web portal)</a:t>
            </a:r>
          </a:p>
          <a:p>
            <a:pPr lvl="1"/>
            <a:r>
              <a:rPr lang="en-US" sz="1600" dirty="0" smtClean="0"/>
              <a:t>Training room, first come-first served</a:t>
            </a:r>
            <a:endParaRPr lang="en-US" sz="1600" dirty="0"/>
          </a:p>
          <a:p>
            <a:r>
              <a:rPr lang="en-US" sz="2000" dirty="0"/>
              <a:t>Samba </a:t>
            </a:r>
            <a:r>
              <a:rPr lang="en-US" sz="2000" dirty="0" smtClean="0"/>
              <a:t>file </a:t>
            </a:r>
            <a:r>
              <a:rPr lang="en-US" sz="2000" dirty="0"/>
              <a:t>services, home directory &amp; shared. Snapshots</a:t>
            </a:r>
            <a:r>
              <a:rPr lang="en-US" sz="2000" dirty="0" smtClean="0"/>
              <a:t>. $.15/GB/month</a:t>
            </a:r>
          </a:p>
          <a:p>
            <a:r>
              <a:rPr lang="en-US" sz="2000" dirty="0" smtClean="0"/>
              <a:t>Windows file services. $.37/GB/month</a:t>
            </a:r>
          </a:p>
          <a:p>
            <a:r>
              <a:rPr lang="en-US" sz="2000" dirty="0" smtClean="0"/>
              <a:t>Support/Assistance consulting $98.50/hour</a:t>
            </a:r>
            <a:endParaRPr lang="en-US" sz="2000" dirty="0"/>
          </a:p>
          <a:p>
            <a:pPr lvl="1"/>
            <a:r>
              <a:rPr lang="en-US" sz="1800" dirty="0"/>
              <a:t>Group pine email </a:t>
            </a:r>
            <a:r>
              <a:rPr lang="en-US" sz="1800" dirty="0" smtClean="0"/>
              <a:t>solution (to be retired in next year)</a:t>
            </a:r>
            <a:endParaRPr lang="en-US" sz="1800" dirty="0"/>
          </a:p>
          <a:p>
            <a:pPr lvl="1"/>
            <a:r>
              <a:rPr lang="en-US" sz="1800" strike="sngStrike" dirty="0"/>
              <a:t>Emulator key-mapping solution support</a:t>
            </a:r>
          </a:p>
          <a:p>
            <a:pPr lvl="1"/>
            <a:r>
              <a:rPr lang="en-US" sz="1800" strike="sngStrike" dirty="0"/>
              <a:t>Printers both stand-alone and some via </a:t>
            </a:r>
            <a:r>
              <a:rPr lang="en-US" sz="1800" strike="sngStrike" dirty="0" err="1"/>
              <a:t>unix</a:t>
            </a:r>
            <a:r>
              <a:rPr lang="en-US" sz="1800" strike="sngStrike" dirty="0"/>
              <a:t> print queue</a:t>
            </a:r>
          </a:p>
          <a:p>
            <a:pPr lvl="1"/>
            <a:r>
              <a:rPr lang="en-US" sz="1800" dirty="0"/>
              <a:t>Your one-off kitchen sink </a:t>
            </a:r>
            <a:r>
              <a:rPr lang="en-US" sz="1800" dirty="0" smtClean="0"/>
              <a:t>thing ONLY if:</a:t>
            </a:r>
          </a:p>
          <a:p>
            <a:pPr lvl="2"/>
            <a:r>
              <a:rPr lang="en-US" sz="1400" dirty="0" smtClean="0"/>
              <a:t>No one else is the SME for that capability</a:t>
            </a:r>
          </a:p>
          <a:p>
            <a:pPr lvl="2"/>
            <a:r>
              <a:rPr lang="en-US" sz="1400" dirty="0" smtClean="0"/>
              <a:t>You don’t expect us to support it in the future, i.e. this is a one-time thing</a:t>
            </a:r>
          </a:p>
          <a:p>
            <a:pPr lvl="2"/>
            <a:r>
              <a:rPr lang="en-US" sz="1400" dirty="0" smtClean="0"/>
              <a:t>We haven’t explicitly documented we won’t do this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5701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$ rate over time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5525271" cy="33342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707" y="4419600"/>
            <a:ext cx="3478293" cy="209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4686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(FTE): 2006, 2014,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Labor in FY06</a:t>
            </a:r>
          </a:p>
          <a:p>
            <a:pPr lvl="1"/>
            <a:r>
              <a:rPr lang="en-US" dirty="0" smtClean="0"/>
              <a:t>3 engineers</a:t>
            </a:r>
          </a:p>
          <a:p>
            <a:pPr lvl="1"/>
            <a:r>
              <a:rPr lang="en-US" dirty="0" smtClean="0"/>
              <a:t>10 computing specialists</a:t>
            </a:r>
          </a:p>
          <a:p>
            <a:r>
              <a:rPr lang="en-US" dirty="0" smtClean="0"/>
              <a:t>Labor in FY14</a:t>
            </a:r>
          </a:p>
          <a:p>
            <a:pPr lvl="1"/>
            <a:r>
              <a:rPr lang="en-US" dirty="0" smtClean="0"/>
              <a:t>1 engineer</a:t>
            </a:r>
          </a:p>
          <a:p>
            <a:pPr lvl="1"/>
            <a:r>
              <a:rPr lang="en-US" dirty="0" smtClean="0"/>
              <a:t>6 computing specialists</a:t>
            </a:r>
          </a:p>
          <a:p>
            <a:pPr lvl="1"/>
            <a:r>
              <a:rPr lang="en-US" dirty="0" smtClean="0"/>
              <a:t>1 management</a:t>
            </a:r>
          </a:p>
          <a:p>
            <a:pPr lvl="1"/>
            <a:endParaRPr lang="en-US" dirty="0"/>
          </a:p>
          <a:p>
            <a:r>
              <a:rPr lang="en-US" dirty="0" smtClean="0"/>
              <a:t>Labor in FY17</a:t>
            </a:r>
          </a:p>
          <a:p>
            <a:pPr lvl="1"/>
            <a:r>
              <a:rPr lang="en-US" dirty="0" smtClean="0"/>
              <a:t>2 engineers</a:t>
            </a:r>
          </a:p>
          <a:p>
            <a:pPr lvl="1"/>
            <a:r>
              <a:rPr lang="en-US" dirty="0" smtClean="0"/>
              <a:t>3.5 computing specialists</a:t>
            </a:r>
          </a:p>
          <a:p>
            <a:pPr lvl="1"/>
            <a:r>
              <a:rPr lang="en-US" dirty="0" smtClean="0"/>
              <a:t>1 management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511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 Nebula Master Template-Try 1">
  <a:themeElements>
    <a:clrScheme name="UW Nebula Master Template-Try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W Nebula Master Template-Try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W Nebula Master Template-Tr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50085</TotalTime>
  <Words>2898</Words>
  <Application>Microsoft Office PowerPoint</Application>
  <PresentationFormat>On-screen Show (4:3)</PresentationFormat>
  <Paragraphs>364</Paragraphs>
  <Slides>47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Segoe</vt:lpstr>
      <vt:lpstr>Wingdings</vt:lpstr>
      <vt:lpstr>UW Nebula Master Template-Try 1</vt:lpstr>
      <vt:lpstr>Managed Workstations: The Hachet Man’s Story October 2016</vt:lpstr>
      <vt:lpstr>Goals</vt:lpstr>
      <vt:lpstr>Overview</vt:lpstr>
      <vt:lpstr>Jump </vt:lpstr>
      <vt:lpstr>Mgd Workstation Personal History</vt:lpstr>
      <vt:lpstr>What Nebula provided 2006-2014</vt:lpstr>
      <vt:lpstr>What Managed Workstation provides 2016</vt:lpstr>
      <vt:lpstr>Service $ rate over time</vt:lpstr>
      <vt:lpstr>Labor (FTE): 2006, 2014, 2016</vt:lpstr>
      <vt:lpstr>Usage over time</vt:lpstr>
      <vt:lpstr>Record rates</vt:lpstr>
      <vt:lpstr>Change/Incident/Problem</vt:lpstr>
      <vt:lpstr>The “Hachet Man” road begins … </vt:lpstr>
      <vt:lpstr>The “Hachet Man” road begins … </vt:lpstr>
      <vt:lpstr>Problems: Friction and Deadlock</vt:lpstr>
      <vt:lpstr>Problem list, high level</vt:lpstr>
      <vt:lpstr>Problems: Technical debt</vt:lpstr>
      <vt:lpstr>Tech debt, details 1</vt:lpstr>
      <vt:lpstr>Tech debt, details 2</vt:lpstr>
      <vt:lpstr>Problems: Service definition</vt:lpstr>
      <vt:lpstr>Svc Def details</vt:lpstr>
      <vt:lpstr>Problems: Straying from purpose</vt:lpstr>
      <vt:lpstr>Purpose details</vt:lpstr>
      <vt:lpstr>Problems: Customer Management</vt:lpstr>
      <vt:lpstr>Cust Mgmt details</vt:lpstr>
      <vt:lpstr>Problems: Request fulfillment process documentation</vt:lpstr>
      <vt:lpstr>REQ proc doc details</vt:lpstr>
      <vt:lpstr>Problems: Team dynamics</vt:lpstr>
      <vt:lpstr>Dynamics details</vt:lpstr>
      <vt:lpstr>Problems: Personnel</vt:lpstr>
      <vt:lpstr>Personnel details</vt:lpstr>
      <vt:lpstr>Change means friction, friction means HEAT</vt:lpstr>
      <vt:lpstr>Heat: Signs that you are initiating significant amounts of change</vt:lpstr>
      <vt:lpstr>Fixes: Tech debt</vt:lpstr>
      <vt:lpstr>Fixes: Service definition</vt:lpstr>
      <vt:lpstr>Fixes: Customer Management</vt:lpstr>
      <vt:lpstr>Fixes: User-initiated OS upgrade</vt:lpstr>
      <vt:lpstr>Fixes: Request process docs</vt:lpstr>
      <vt:lpstr>Fixes: Straying from purpose</vt:lpstr>
      <vt:lpstr>Fixes: Team dynamics</vt:lpstr>
      <vt:lpstr>Fixes: Personnel</vt:lpstr>
      <vt:lpstr>Leadership Lessons learned</vt:lpstr>
      <vt:lpstr>Service Mgmt Lessons Learned</vt:lpstr>
      <vt:lpstr>What’s Next</vt:lpstr>
      <vt:lpstr>Goals</vt:lpstr>
      <vt:lpstr>Questions?</vt:lpstr>
      <vt:lpstr>The End</vt:lpstr>
    </vt:vector>
  </TitlesOfParts>
  <Manager>Jim DeRoest</Manager>
  <Company>University of Washington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Azure AD Customer Advisory Board</dc:title>
  <dc:subject>Windows Infrastructure</dc:subject>
  <dc:creator>David Zazzo</dc:creator>
  <cp:keywords/>
  <cp:lastModifiedBy>Brian Arkills</cp:lastModifiedBy>
  <cp:revision>1573</cp:revision>
  <cp:lastPrinted>2014-10-03T20:34:23Z</cp:lastPrinted>
  <dcterms:created xsi:type="dcterms:W3CDTF">2003-05-05T03:49:52Z</dcterms:created>
  <dcterms:modified xsi:type="dcterms:W3CDTF">2016-10-12T16:01:43Z</dcterms:modified>
  <cp:category>Infrastructure</cp:category>
</cp:coreProperties>
</file>