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37"/>
  </p:notesMasterIdLst>
  <p:handoutMasterIdLst>
    <p:handoutMasterId r:id="rId38"/>
  </p:handoutMasterIdLst>
  <p:sldIdLst>
    <p:sldId id="256" r:id="rId2"/>
    <p:sldId id="284" r:id="rId3"/>
    <p:sldId id="304" r:id="rId4"/>
    <p:sldId id="309" r:id="rId5"/>
    <p:sldId id="340" r:id="rId6"/>
    <p:sldId id="330" r:id="rId7"/>
    <p:sldId id="267" r:id="rId8"/>
    <p:sldId id="311" r:id="rId9"/>
    <p:sldId id="331" r:id="rId10"/>
    <p:sldId id="332" r:id="rId11"/>
    <p:sldId id="337" r:id="rId12"/>
    <p:sldId id="315" r:id="rId13"/>
    <p:sldId id="316" r:id="rId14"/>
    <p:sldId id="318" r:id="rId15"/>
    <p:sldId id="335" r:id="rId16"/>
    <p:sldId id="310" r:id="rId17"/>
    <p:sldId id="312" r:id="rId18"/>
    <p:sldId id="322" r:id="rId19"/>
    <p:sldId id="342" r:id="rId20"/>
    <p:sldId id="303" r:id="rId21"/>
    <p:sldId id="323" r:id="rId22"/>
    <p:sldId id="333" r:id="rId23"/>
    <p:sldId id="328" r:id="rId24"/>
    <p:sldId id="334" r:id="rId25"/>
    <p:sldId id="343" r:id="rId26"/>
    <p:sldId id="314" r:id="rId27"/>
    <p:sldId id="319" r:id="rId28"/>
    <p:sldId id="327" r:id="rId29"/>
    <p:sldId id="338" r:id="rId30"/>
    <p:sldId id="320" r:id="rId31"/>
    <p:sldId id="341" r:id="rId32"/>
    <p:sldId id="326" r:id="rId33"/>
    <p:sldId id="324" r:id="rId34"/>
    <p:sldId id="325" r:id="rId35"/>
    <p:sldId id="277" r:id="rId3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508D"/>
    <a:srgbClr val="4D4D73"/>
    <a:srgbClr val="565680"/>
    <a:srgbClr val="666699"/>
    <a:srgbClr val="F6F5F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3699" autoAdjust="0"/>
    <p:restoredTop sz="82579" autoAdjust="0"/>
  </p:normalViewPr>
  <p:slideViewPr>
    <p:cSldViewPr>
      <p:cViewPr>
        <p:scale>
          <a:sx n="53" d="100"/>
          <a:sy n="53" d="100"/>
        </p:scale>
        <p:origin x="-1362" y="-336"/>
      </p:cViewPr>
      <p:guideLst>
        <p:guide orient="horz" pos="2160"/>
        <p:guide pos="2880"/>
      </p:guideLst>
    </p:cSldViewPr>
  </p:slideViewPr>
  <p:outlineViewPr>
    <p:cViewPr>
      <p:scale>
        <a:sx n="33" d="100"/>
        <a:sy n="33" d="100"/>
      </p:scale>
      <p:origin x="0" y="43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1914"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077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077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077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E4D4E41-420D-46E6-B0BE-7AC271C487B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29675"/>
            <a:ext cx="43434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800">
                <a:latin typeface="Segoe" pitchFamily="34" charset="0"/>
                <a:cs typeface="Arial" charset="0"/>
              </a:defRPr>
            </a:lvl1p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39943" name="Rectangle 7"/>
          <p:cNvSpPr>
            <a:spLocks noGrp="1" noChangeArrowheads="1"/>
          </p:cNvSpPr>
          <p:nvPr>
            <p:ph type="sldNum" sz="quarter" idx="5"/>
          </p:nvPr>
        </p:nvSpPr>
        <p:spPr bwMode="auto">
          <a:xfrm>
            <a:off x="5867400" y="8829675"/>
            <a:ext cx="9890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2EAB19A-6C0B-4755-8EC4-A12081D2944E}"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4579" name="Rectangle 7"/>
          <p:cNvSpPr>
            <a:spLocks noGrp="1" noChangeArrowheads="1"/>
          </p:cNvSpPr>
          <p:nvPr>
            <p:ph type="sldNum" sz="quarter" idx="5"/>
          </p:nvPr>
        </p:nvSpPr>
        <p:spPr>
          <a:noFill/>
        </p:spPr>
        <p:txBody>
          <a:bodyPr/>
          <a:lstStyle/>
          <a:p>
            <a:fld id="{EFB6505E-2221-4F5F-AD9B-A3C9D0564824}" type="slidenum">
              <a:rPr lang="en-US" smtClean="0"/>
              <a:pPr/>
              <a:t>1</a:t>
            </a:fld>
            <a:endParaRPr lang="en-US" smtClean="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r>
              <a:rPr lang="en-US" dirty="0" smtClean="0"/>
              <a:t>&gt;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Must honor request to opt-out after student leaves, but don't have to notify about changes to practices</a:t>
            </a:r>
          </a:p>
          <a:p>
            <a:r>
              <a:rPr lang="en-US" dirty="0" smtClean="0"/>
              <a:t>From Federal Register/Vol. 73 No 237, p.74849</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http://www.washington.edu/students/reg/ferpa.html</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&gt;</a:t>
            </a:r>
          </a:p>
          <a:p>
            <a:endParaRPr lang="en-US" dirty="0" smtClean="0"/>
          </a:p>
          <a:p>
            <a:r>
              <a:rPr lang="en-US" dirty="0" smtClean="0"/>
              <a:t>Backup: call out how many students</a:t>
            </a:r>
            <a:r>
              <a:rPr lang="en-US" baseline="0" dirty="0" smtClean="0"/>
              <a:t> or percentage that opt out. Feel free to raise hand and interrupt later.</a:t>
            </a:r>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suspect that many schools</a:t>
            </a:r>
            <a:r>
              <a:rPr lang="en-US" baseline="0" dirty="0" smtClean="0"/>
              <a:t> do a poor job explaining what a directory opt out means, and having an adequate level of controls for opting out of only part of their “directory info”. </a:t>
            </a:r>
          </a:p>
          <a:p>
            <a:endParaRPr lang="en-US" baseline="0" dirty="0" smtClean="0"/>
          </a:p>
          <a:p>
            <a:r>
              <a:rPr lang="en-US" baseline="0" dirty="0" smtClean="0"/>
              <a:t>I also suspect they have underestimated the rate, re: basic concerns about privacy (especially in the face of identity theft)</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Comes from MIT </a:t>
            </a:r>
            <a:r>
              <a:rPr lang="en-US" dirty="0" smtClean="0">
                <a:sym typeface="Wingdings" pitchFamily="2" charset="2"/>
              </a:rPr>
              <a:t></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Chelsea Clinton at Stanford had extreme level of protection.</a:t>
            </a:r>
          </a:p>
          <a:p>
            <a:r>
              <a:rPr lang="en-US" dirty="0" smtClean="0"/>
              <a:t>Vs.</a:t>
            </a:r>
          </a:p>
          <a:p>
            <a:r>
              <a:rPr lang="en-US" dirty="0" smtClean="0"/>
              <a:t>Info that is more likely to be in the public record can have less controls around it.</a:t>
            </a:r>
          </a:p>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&gt;</a:t>
            </a:r>
          </a:p>
          <a:p>
            <a:r>
              <a:rPr lang="en-US" dirty="0" smtClean="0"/>
              <a:t>Exchange compliance tour: http://www.microsoft.com/exchange/evaluation/compliance/compliance-tour.mspx</a:t>
            </a:r>
          </a:p>
          <a:p>
            <a:endParaRPr lang="en-US" dirty="0" smtClean="0"/>
          </a:p>
          <a:p>
            <a:r>
              <a:rPr lang="en-US" dirty="0" smtClean="0"/>
              <a:t>WS2008 Compliance</a:t>
            </a:r>
            <a:r>
              <a:rPr lang="en-US" baseline="0" dirty="0" smtClean="0"/>
              <a:t> (slide deck from MS partners):</a:t>
            </a:r>
          </a:p>
          <a:p>
            <a:r>
              <a:rPr lang="en-US" dirty="0" smtClean="0"/>
              <a:t>http://go.microsoft.com/fwlink/?LinkId=130616</a:t>
            </a:r>
          </a:p>
          <a:p>
            <a:endParaRPr lang="en-US" dirty="0" smtClean="0"/>
          </a:p>
          <a:p>
            <a:r>
              <a:rPr lang="en-US" dirty="0" smtClean="0"/>
              <a:t>WS2008 Security guide:</a:t>
            </a:r>
          </a:p>
          <a:p>
            <a:r>
              <a:rPr lang="en-US" dirty="0" smtClean="0"/>
              <a:t>http://technet.microsoft.com/en-us/library/cc264463.aspx</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&gt;</a:t>
            </a:r>
          </a:p>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Can name be published anyway?  No, but if no other AD attributes lead to educational record, and that info also comes via another relationship then maybe you can</a:t>
            </a:r>
          </a:p>
          <a:p>
            <a:endParaRPr lang="en-US" sz="1200" dirty="0" smtClean="0"/>
          </a:p>
          <a:p>
            <a:r>
              <a:rPr lang="en-US" sz="1200" dirty="0" err="1" smtClean="0"/>
              <a:t>eduPersonAffiliation</a:t>
            </a:r>
            <a:r>
              <a:rPr lang="en-US" sz="1200" dirty="0" smtClean="0"/>
              <a:t>=student is a violation, unless the entire attribute is private OR someone can’t tie a given directory entry back to a person (unlikely)</a:t>
            </a:r>
          </a:p>
          <a:p>
            <a:r>
              <a:rPr lang="en-US" dirty="0" err="1" smtClean="0"/>
              <a:t>eduPersonAffiliation</a:t>
            </a:r>
            <a:r>
              <a:rPr lang="en-US" dirty="0" smtClean="0"/>
              <a:t>=alumni</a:t>
            </a:r>
            <a:r>
              <a:rPr lang="en-US" baseline="0" dirty="0" smtClean="0"/>
              <a:t> seems to be a loophole</a:t>
            </a:r>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a:t>
            </a:r>
            <a:r>
              <a:rPr lang="en-US" baseline="0" dirty="0" smtClean="0"/>
              <a:t> comes from </a:t>
            </a:r>
            <a:r>
              <a:rPr lang="en-US" dirty="0" smtClean="0"/>
              <a:t>discussion </a:t>
            </a:r>
            <a:r>
              <a:rPr lang="en-US" dirty="0" smtClean="0"/>
              <a:t>on FR Vol.</a:t>
            </a:r>
            <a:r>
              <a:rPr lang="en-US" baseline="0" dirty="0" smtClean="0"/>
              <a:t> 73, No. 237</a:t>
            </a:r>
            <a:r>
              <a:rPr lang="en-US" baseline="0" smtClean="0"/>
              <a:t>, </a:t>
            </a:r>
            <a:r>
              <a:rPr lang="en-US" smtClean="0"/>
              <a:t>p.74811</a:t>
            </a:r>
          </a:p>
          <a:p>
            <a:endParaRPr lang="en-US" dirty="0" smtClean="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Keys are:</a:t>
            </a:r>
          </a:p>
          <a:p>
            <a:r>
              <a:rPr lang="en-US" dirty="0" smtClean="0"/>
              <a:t>-both group member and user </a:t>
            </a:r>
            <a:r>
              <a:rPr lang="en-US" dirty="0" err="1" smtClean="0"/>
              <a:t>memberOf</a:t>
            </a:r>
            <a:r>
              <a:rPr lang="en-US" dirty="0" smtClean="0"/>
              <a:t> attributes must be addressed</a:t>
            </a:r>
          </a:p>
          <a:p>
            <a:r>
              <a:rPr lang="en-US" dirty="0" smtClean="0"/>
              <a:t>-can’t ignore</a:t>
            </a:r>
            <a:r>
              <a:rPr lang="en-US" baseline="0" dirty="0" smtClean="0"/>
              <a:t> default ACLs via schema</a:t>
            </a:r>
          </a:p>
          <a:p>
            <a:endParaRPr lang="en-US" baseline="0" dirty="0" smtClean="0"/>
          </a:p>
          <a:p>
            <a:r>
              <a:rPr lang="en-US" baseline="0" dirty="0" smtClean="0"/>
              <a:t>May need to address consequences, e.g. giving admin staff access to read user objects.</a:t>
            </a:r>
          </a:p>
          <a:p>
            <a:endParaRPr lang="en-US" baseline="0" dirty="0" smtClean="0"/>
          </a:p>
          <a:p>
            <a:r>
              <a:rPr lang="en-US" baseline="0" dirty="0" smtClean="0"/>
              <a:t>Does anyone have open course groups, b/c all opt-out students don’t have user accounts?</a:t>
            </a:r>
          </a:p>
          <a:p>
            <a:r>
              <a:rPr lang="en-US" baseline="0" dirty="0" smtClean="0"/>
              <a:t>How many people have AD course groups?</a:t>
            </a:r>
          </a:p>
          <a:p>
            <a:r>
              <a:rPr lang="en-US" baseline="0" dirty="0" smtClean="0"/>
              <a:t>How many want AD course groups?</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many have exchange course groups?</a:t>
            </a:r>
          </a:p>
          <a:p>
            <a:r>
              <a:rPr lang="en-US" dirty="0" smtClean="0"/>
              <a:t>How many want exchange course groups?</a:t>
            </a:r>
          </a:p>
          <a:p>
            <a:r>
              <a:rPr lang="en-US" dirty="0" smtClean="0"/>
              <a:t>How many would never have exchange course groups?</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3011" name="Rectangle 7"/>
          <p:cNvSpPr>
            <a:spLocks noGrp="1" noChangeArrowheads="1"/>
          </p:cNvSpPr>
          <p:nvPr>
            <p:ph type="sldNum" sz="quarter" idx="5"/>
          </p:nvPr>
        </p:nvSpPr>
        <p:spPr>
          <a:noFill/>
        </p:spPr>
        <p:txBody>
          <a:bodyPr/>
          <a:lstStyle/>
          <a:p>
            <a:fld id="{21461AC8-EEF9-4EFD-A734-A949B5164E4E}" type="slidenum">
              <a:rPr lang="en-US" smtClean="0"/>
              <a:pPr/>
              <a:t>35</a:t>
            </a:fld>
            <a:endParaRPr lang="en-US" smtClean="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&gt;</a:t>
            </a:r>
          </a:p>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44035" name="Rectangle 7"/>
          <p:cNvSpPr>
            <a:spLocks noGrp="1" noChangeArrowheads="1"/>
          </p:cNvSpPr>
          <p:nvPr>
            <p:ph type="sldNum" sz="quarter" idx="5"/>
          </p:nvPr>
        </p:nvSpPr>
        <p:spPr>
          <a:noFill/>
        </p:spPr>
        <p:txBody>
          <a:bodyPr/>
          <a:lstStyle/>
          <a:p>
            <a:fld id="{FB65248C-82FE-4DF6-A147-37D3754648D3}" type="slidenum">
              <a:rPr lang="en-US" smtClean="0"/>
              <a:pPr/>
              <a:t>4</a:t>
            </a:fld>
            <a:endParaRPr lang="en-US" smtClean="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&gt;</a:t>
            </a: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more of a layman on FERPA</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5603" name="Rectangle 7"/>
          <p:cNvSpPr>
            <a:spLocks noGrp="1" noChangeArrowheads="1"/>
          </p:cNvSpPr>
          <p:nvPr>
            <p:ph type="sldNum" sz="quarter" idx="5"/>
          </p:nvPr>
        </p:nvSpPr>
        <p:spPr>
          <a:noFill/>
        </p:spPr>
        <p:txBody>
          <a:bodyPr/>
          <a:lstStyle/>
          <a:p>
            <a:fld id="{86AF9DF4-084F-4E51-A3D9-17D93779BBC0}" type="slidenum">
              <a:rPr lang="en-US" smtClean="0"/>
              <a:pPr/>
              <a:t>7</a:t>
            </a:fld>
            <a:endParaRPr lang="en-US" smtClean="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r>
              <a:rPr lang="en-US" dirty="0" smtClean="0"/>
              <a:t>SRTKA=general stats about a university that an applying</a:t>
            </a:r>
            <a:r>
              <a:rPr lang="en-US" baseline="0" dirty="0" smtClean="0"/>
              <a:t> student may want to know.</a:t>
            </a:r>
            <a:r>
              <a:rPr lang="en-US" dirty="0" smtClean="0"/>
              <a:t> May require access to student educational records to collate these stats, but no direct info</a:t>
            </a:r>
            <a:r>
              <a:rPr lang="en-US" baseline="0" dirty="0" smtClean="0"/>
              <a:t> is revealed.</a:t>
            </a:r>
          </a:p>
          <a:p>
            <a:pPr eaLnBrk="1" hangingPunct="1"/>
            <a:r>
              <a:rPr lang="en-US" baseline="0" dirty="0" smtClean="0"/>
              <a:t>SA=Military recruitment requests can get FERPA protected info.</a:t>
            </a:r>
          </a:p>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Apologies</a:t>
            </a:r>
            <a:r>
              <a:rPr lang="en-US" baseline="0" dirty="0" smtClean="0"/>
              <a:t> to our </a:t>
            </a:r>
            <a:r>
              <a:rPr lang="en-US" baseline="0" dirty="0" err="1" smtClean="0"/>
              <a:t>canadian</a:t>
            </a:r>
            <a:r>
              <a:rPr lang="en-US" baseline="0" dirty="0" smtClean="0"/>
              <a:t> and </a:t>
            </a:r>
            <a:r>
              <a:rPr lang="en-US" baseline="0" dirty="0" err="1" smtClean="0"/>
              <a:t>german</a:t>
            </a:r>
            <a:r>
              <a:rPr lang="en-US" baseline="0" dirty="0" smtClean="0"/>
              <a:t> attendees</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Alumni records not covered, but alumni records are:</a:t>
            </a:r>
            <a:r>
              <a:rPr lang="en-US" baseline="0" dirty="0" smtClean="0"/>
              <a:t> i</a:t>
            </a:r>
            <a:r>
              <a:rPr lang="en-US" dirty="0" smtClean="0"/>
              <a:t>nfo not related to student academic record, i.e. when student was active</a:t>
            </a:r>
          </a:p>
          <a:p>
            <a:r>
              <a:rPr lang="en-US" dirty="0" smtClean="0"/>
              <a:t>From Federal Register/Vol. 73 No 237, p.74845</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Federal Register/Vol. 73 No 237, p.74843: "The Department does not have the authority under FERPA to require that agencies or institutions issue a direct notice to a parent or student upon an unauthorized disclosure of education records. FERPA only requires  that the agency or institution record the disclosure so that a parent or student will become aware of the disclosure during an  inspection of the student’s education record."</a:t>
            </a:r>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rkills.png"/>
          <p:cNvPicPr>
            <a:picLocks noChangeAspect="1"/>
          </p:cNvPicPr>
          <p:nvPr userDrawn="1"/>
        </p:nvPicPr>
        <p:blipFill>
          <a:blip r:embed="rId2"/>
          <a:srcRect/>
          <a:stretch>
            <a:fillRect/>
          </a:stretch>
        </p:blipFill>
        <p:spPr bwMode="auto">
          <a:xfrm>
            <a:off x="0" y="1947863"/>
            <a:ext cx="9144000" cy="1785937"/>
          </a:xfrm>
          <a:prstGeom prst="rect">
            <a:avLst/>
          </a:prstGeom>
          <a:noFill/>
          <a:ln w="9525">
            <a:noFill/>
            <a:miter lim="800000"/>
            <a:headEnd/>
            <a:tailEnd/>
          </a:ln>
        </p:spPr>
      </p:pic>
      <p:sp>
        <p:nvSpPr>
          <p:cNvPr id="158723" name="Rectangle 3"/>
          <p:cNvSpPr>
            <a:spLocks noGrp="1" noChangeArrowheads="1"/>
          </p:cNvSpPr>
          <p:nvPr>
            <p:ph type="ctrTitle"/>
          </p:nvPr>
        </p:nvSpPr>
        <p:spPr>
          <a:xfrm>
            <a:off x="457200" y="2419350"/>
            <a:ext cx="8077200" cy="857250"/>
          </a:xfrm>
        </p:spPr>
        <p:txBody>
          <a:bodyPr/>
          <a:lstStyle>
            <a:lvl1pPr>
              <a:defRPr/>
            </a:lvl1pPr>
          </a:lstStyle>
          <a:p>
            <a:r>
              <a:rPr lang="en-US"/>
              <a:t>Click to edit Master title style</a:t>
            </a:r>
          </a:p>
        </p:txBody>
      </p:sp>
      <p:sp>
        <p:nvSpPr>
          <p:cNvPr id="158724" name="Rectangle 4"/>
          <p:cNvSpPr>
            <a:spLocks noGrp="1" noChangeArrowheads="1"/>
          </p:cNvSpPr>
          <p:nvPr>
            <p:ph type="subTitle" idx="1"/>
          </p:nvPr>
        </p:nvSpPr>
        <p:spPr>
          <a:xfrm>
            <a:off x="2133600" y="3886200"/>
            <a:ext cx="6400800" cy="1752600"/>
          </a:xfrm>
        </p:spPr>
        <p:txBody>
          <a:bodyPr/>
          <a:lstStyle>
            <a:lvl1pPr marL="0" indent="0" algn="r">
              <a:lnSpc>
                <a:spcPct val="90000"/>
              </a:lnSpc>
              <a:spcBef>
                <a:spcPct val="0"/>
              </a:spcBef>
              <a:buFontTx/>
              <a:buNone/>
              <a:defRPr/>
            </a:lvl1pPr>
          </a:lstStyle>
          <a:p>
            <a:r>
              <a:rPr lang="en-US"/>
              <a:t>Click to edit Master subtitle style</a:t>
            </a:r>
          </a:p>
        </p:txBody>
      </p:sp>
      <p:pic>
        <p:nvPicPr>
          <p:cNvPr id="11" name="Picture 10" descr="logoFromOverlyBusyTemplate.png"/>
          <p:cNvPicPr>
            <a:picLocks noChangeAspect="1"/>
          </p:cNvPicPr>
          <p:nvPr userDrawn="1"/>
        </p:nvPicPr>
        <p:blipFill>
          <a:blip r:embed="rId3"/>
          <a:stretch>
            <a:fillRect/>
          </a:stretch>
        </p:blipFill>
        <p:spPr>
          <a:xfrm>
            <a:off x="6172200" y="5980236"/>
            <a:ext cx="2554013" cy="725364"/>
          </a:xfrm>
          <a:prstGeom prst="rect">
            <a:avLst/>
          </a:prstGeom>
        </p:spPr>
      </p:pic>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3" descr="barkills.png"/>
          <p:cNvPicPr>
            <a:picLocks noChangeAspect="1"/>
          </p:cNvPicPr>
          <p:nvPr userDrawn="1"/>
        </p:nvPicPr>
        <p:blipFill>
          <a:blip r:embed="rId13"/>
          <a:srcRect/>
          <a:stretch>
            <a:fillRect/>
          </a:stretch>
        </p:blipFill>
        <p:spPr bwMode="auto">
          <a:xfrm>
            <a:off x="0" y="152400"/>
            <a:ext cx="9144000" cy="1785938"/>
          </a:xfrm>
          <a:prstGeom prst="rect">
            <a:avLst/>
          </a:prstGeom>
          <a:noFill/>
          <a:ln w="9525">
            <a:noFill/>
            <a:miter lim="800000"/>
            <a:headEnd/>
            <a:tailEnd/>
          </a:ln>
        </p:spPr>
      </p:pic>
      <p:sp>
        <p:nvSpPr>
          <p:cNvPr id="157699" name="Rectangle 3"/>
          <p:cNvSpPr>
            <a:spLocks noGrp="1" noChangeArrowheads="1"/>
          </p:cNvSpPr>
          <p:nvPr>
            <p:ph type="title"/>
          </p:nvPr>
        </p:nvSpPr>
        <p:spPr bwMode="auto">
          <a:xfrm>
            <a:off x="457200" y="685800"/>
            <a:ext cx="7620000" cy="838200"/>
          </a:xfrm>
          <a:prstGeom prst="rect">
            <a:avLst/>
          </a:prstGeom>
          <a:noFill/>
          <a:ln w="9525">
            <a:noFill/>
            <a:miter lim="800000"/>
            <a:headEnd/>
            <a:tailEnd/>
          </a:ln>
          <a:effectLst>
            <a:outerShdw dist="35921" dir="2700000"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2057400"/>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justLogo.png"/>
          <p:cNvPicPr>
            <a:picLocks noChangeAspect="1"/>
          </p:cNvPicPr>
          <p:nvPr userDrawn="1"/>
        </p:nvPicPr>
        <p:blipFill>
          <a:blip r:embed="rId14"/>
          <a:stretch>
            <a:fillRect/>
          </a:stretch>
        </p:blipFill>
        <p:spPr>
          <a:xfrm>
            <a:off x="8223555" y="798636"/>
            <a:ext cx="615645" cy="725364"/>
          </a:xfrm>
          <a:prstGeom prst="rect">
            <a:avLst/>
          </a:prstGeom>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strips dir="rd"/>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har char="–"/>
        <a:defRPr sz="2400">
          <a:solidFill>
            <a:schemeClr val="bg1"/>
          </a:solidFill>
          <a:latin typeface="+mn-lt"/>
        </a:defRPr>
      </a:lvl2pPr>
      <a:lvl3pPr marL="1143000" indent="-228600" algn="l" rtl="0" eaLnBrk="0" fontAlgn="base" hangingPunct="0">
        <a:lnSpc>
          <a:spcPct val="90000"/>
        </a:lnSpc>
        <a:spcBef>
          <a:spcPct val="0"/>
        </a:spcBef>
        <a:spcAft>
          <a:spcPct val="0"/>
        </a:spcAft>
        <a:buChar char="•"/>
        <a:defRPr sz="2000">
          <a:solidFill>
            <a:schemeClr val="bg1"/>
          </a:solidFill>
          <a:latin typeface="+mn-lt"/>
        </a:defRPr>
      </a:lvl3pPr>
      <a:lvl4pPr marL="1600200" indent="-228600" algn="l" rtl="0" eaLnBrk="0" fontAlgn="base" hangingPunct="0">
        <a:lnSpc>
          <a:spcPct val="90000"/>
        </a:lnSpc>
        <a:spcBef>
          <a:spcPct val="0"/>
        </a:spcBef>
        <a:spcAft>
          <a:spcPct val="0"/>
        </a:spcAft>
        <a:buChar char="–"/>
        <a:defRPr sz="2000">
          <a:solidFill>
            <a:schemeClr val="bg1"/>
          </a:solidFill>
          <a:latin typeface="+mn-lt"/>
        </a:defRPr>
      </a:lvl4pPr>
      <a:lvl5pPr marL="2057400" indent="-228600" algn="l" rtl="0" eaLnBrk="0" fontAlgn="base" hangingPunct="0">
        <a:lnSpc>
          <a:spcPct val="90000"/>
        </a:lnSpc>
        <a:spcBef>
          <a:spcPct val="0"/>
        </a:spcBef>
        <a:spcAft>
          <a:spcPct val="0"/>
        </a:spcAft>
        <a:buChar char="»"/>
        <a:defRPr sz="2000">
          <a:solidFill>
            <a:schemeClr val="bg1"/>
          </a:solidFill>
          <a:latin typeface="+mn-lt"/>
        </a:defRPr>
      </a:lvl5pPr>
      <a:lvl6pPr marL="2514600" indent="-228600" algn="l" rtl="0" fontAlgn="base">
        <a:lnSpc>
          <a:spcPct val="90000"/>
        </a:lnSpc>
        <a:spcBef>
          <a:spcPct val="0"/>
        </a:spcBef>
        <a:spcAft>
          <a:spcPct val="0"/>
        </a:spcAft>
        <a:buChar char="»"/>
        <a:defRPr>
          <a:solidFill>
            <a:schemeClr val="bg1"/>
          </a:solidFill>
          <a:latin typeface="+mn-lt"/>
        </a:defRPr>
      </a:lvl6pPr>
      <a:lvl7pPr marL="2971800" indent="-228600" algn="l" rtl="0" fontAlgn="base">
        <a:lnSpc>
          <a:spcPct val="90000"/>
        </a:lnSpc>
        <a:spcBef>
          <a:spcPct val="0"/>
        </a:spcBef>
        <a:spcAft>
          <a:spcPct val="0"/>
        </a:spcAft>
        <a:buChar char="»"/>
        <a:defRPr>
          <a:solidFill>
            <a:schemeClr val="bg1"/>
          </a:solidFill>
          <a:latin typeface="+mn-lt"/>
        </a:defRPr>
      </a:lvl7pPr>
      <a:lvl8pPr marL="3429000" indent="-228600" algn="l" rtl="0" fontAlgn="base">
        <a:lnSpc>
          <a:spcPct val="90000"/>
        </a:lnSpc>
        <a:spcBef>
          <a:spcPct val="0"/>
        </a:spcBef>
        <a:spcAft>
          <a:spcPct val="0"/>
        </a:spcAft>
        <a:buChar char="»"/>
        <a:defRPr>
          <a:solidFill>
            <a:schemeClr val="bg1"/>
          </a:solidFill>
          <a:latin typeface="+mn-lt"/>
        </a:defRPr>
      </a:lvl8pPr>
      <a:lvl9pPr marL="3886200" indent="-228600" algn="l" rtl="0" fontAlgn="base">
        <a:lnSpc>
          <a:spcPct val="90000"/>
        </a:lnSpc>
        <a:spcBef>
          <a:spcPct val="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windows-hied.org/Conf2007/HiEdConf2007FillInTopics-Barkills.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d.gov/policy/gen/guid/fpco/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pPr algn="r" eaLnBrk="1" hangingPunct="1">
              <a:defRPr/>
            </a:pPr>
            <a:r>
              <a:rPr lang="en-US" dirty="0" smtClean="0"/>
              <a:t>FERPA and Active Directory</a:t>
            </a:r>
          </a:p>
        </p:txBody>
      </p:sp>
      <p:sp>
        <p:nvSpPr>
          <p:cNvPr id="4098" name="Rectangle 3"/>
          <p:cNvSpPr>
            <a:spLocks noGrp="1" noChangeArrowheads="1"/>
          </p:cNvSpPr>
          <p:nvPr>
            <p:ph type="subTitle" idx="1"/>
          </p:nvPr>
        </p:nvSpPr>
        <p:spPr/>
        <p:txBody>
          <a:bodyPr/>
          <a:lstStyle/>
          <a:p>
            <a:pPr algn="l" eaLnBrk="1" hangingPunct="1"/>
            <a:r>
              <a:rPr lang="en-US" sz="2400" u="sng" dirty="0" smtClean="0"/>
              <a:t>Brian Arkills</a:t>
            </a:r>
          </a:p>
          <a:p>
            <a:pPr algn="l" eaLnBrk="1" hangingPunct="1"/>
            <a:r>
              <a:rPr lang="en-US" sz="2400" dirty="0" smtClean="0"/>
              <a:t>Software Janitor, LDAP geek, AD bum, and Associate Troublemaking Officer </a:t>
            </a:r>
            <a:r>
              <a:rPr lang="en-US" sz="2400" dirty="0" smtClean="0">
                <a:sym typeface="Wingdings" pitchFamily="2" charset="2"/>
              </a:rPr>
              <a:t></a:t>
            </a:r>
          </a:p>
        </p:txBody>
      </p:sp>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Ferpa</a:t>
            </a:r>
            <a:r>
              <a:rPr lang="en-US" dirty="0" smtClean="0"/>
              <a:t> protects students from this</a:t>
            </a:r>
            <a:endParaRPr lang="en-US" dirty="0"/>
          </a:p>
        </p:txBody>
      </p:sp>
      <p:pic>
        <p:nvPicPr>
          <p:cNvPr id="4" name="Content Placeholder 3" descr="privacy_furphy.jpg"/>
          <p:cNvPicPr>
            <a:picLocks noGrp="1" noChangeAspect="1"/>
          </p:cNvPicPr>
          <p:nvPr>
            <p:ph idx="1"/>
          </p:nvPr>
        </p:nvPicPr>
        <p:blipFill>
          <a:blip r:embed="rId2"/>
          <a:stretch>
            <a:fillRect/>
          </a:stretch>
        </p:blipFill>
        <p:spPr>
          <a:xfrm>
            <a:off x="2343150" y="2200275"/>
            <a:ext cx="4457700" cy="4286250"/>
          </a:xfrm>
        </p:spPr>
      </p:pic>
    </p:spTree>
  </p:cSld>
  <p:clrMapOvr>
    <a:masterClrMapping/>
  </p:clrMapOvr>
  <p:transition spd="med">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record: what is it?</a:t>
            </a:r>
            <a:endParaRPr lang="en-US" dirty="0"/>
          </a:p>
        </p:txBody>
      </p:sp>
      <p:pic>
        <p:nvPicPr>
          <p:cNvPr id="4" name="Content Placeholder 3" descr="educational record.jpg"/>
          <p:cNvPicPr>
            <a:picLocks noGrp="1" noChangeAspect="1"/>
          </p:cNvPicPr>
          <p:nvPr>
            <p:ph idx="1"/>
          </p:nvPr>
        </p:nvPicPr>
        <p:blipFill>
          <a:blip r:embed="rId2"/>
          <a:stretch>
            <a:fillRect/>
          </a:stretch>
        </p:blipFill>
        <p:spPr>
          <a:xfrm>
            <a:off x="381000" y="2133600"/>
            <a:ext cx="4160520" cy="4075418"/>
          </a:xfrm>
        </p:spPr>
      </p:pic>
      <p:pic>
        <p:nvPicPr>
          <p:cNvPr id="5" name="Picture 4" descr="educational records2.jpg"/>
          <p:cNvPicPr>
            <a:picLocks noChangeAspect="1"/>
          </p:cNvPicPr>
          <p:nvPr/>
        </p:nvPicPr>
        <p:blipFill>
          <a:blip r:embed="rId3"/>
          <a:stretch>
            <a:fillRect/>
          </a:stretch>
        </p:blipFill>
        <p:spPr>
          <a:xfrm>
            <a:off x="5461000" y="1905000"/>
            <a:ext cx="3149600" cy="4724400"/>
          </a:xfrm>
          <a:prstGeom prst="rect">
            <a:avLst/>
          </a:prstGeom>
        </p:spPr>
      </p:pic>
    </p:spTree>
  </p:cSld>
  <p:clrMapOvr>
    <a:masterClrMapping/>
  </p:clrMapOvr>
  <p:transition spd="med">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records-what it isn’t</a:t>
            </a:r>
            <a:endParaRPr lang="en-US" dirty="0"/>
          </a:p>
        </p:txBody>
      </p:sp>
      <p:sp>
        <p:nvSpPr>
          <p:cNvPr id="3" name="Content Placeholder 2"/>
          <p:cNvSpPr>
            <a:spLocks noGrp="1"/>
          </p:cNvSpPr>
          <p:nvPr>
            <p:ph idx="1"/>
          </p:nvPr>
        </p:nvSpPr>
        <p:spPr>
          <a:xfrm>
            <a:off x="457200" y="1752600"/>
            <a:ext cx="8229600" cy="4572000"/>
          </a:xfrm>
        </p:spPr>
        <p:txBody>
          <a:bodyPr/>
          <a:lstStyle/>
          <a:p>
            <a:r>
              <a:rPr lang="en-US" sz="2400" dirty="0" smtClean="0"/>
              <a:t>Not sole possession records i.e. individual memory aids</a:t>
            </a:r>
          </a:p>
          <a:p>
            <a:r>
              <a:rPr lang="en-US" sz="2400" dirty="0" smtClean="0"/>
              <a:t>Not personal knowledge, i.e. a custodian knows that  student X throws up repeatedly</a:t>
            </a:r>
          </a:p>
          <a:p>
            <a:r>
              <a:rPr lang="en-US" sz="2400" dirty="0" smtClean="0"/>
              <a:t>Not law-enforcement records</a:t>
            </a:r>
          </a:p>
          <a:p>
            <a:r>
              <a:rPr lang="en-US" sz="2400" dirty="0" smtClean="0"/>
              <a:t>Not scrubbed education records, e.g. </a:t>
            </a:r>
            <a:r>
              <a:rPr lang="en-US" sz="2400" dirty="0" err="1" smtClean="0"/>
              <a:t>SRtKA</a:t>
            </a:r>
            <a:r>
              <a:rPr lang="en-US" sz="2400" dirty="0" smtClean="0"/>
              <a:t> stats</a:t>
            </a:r>
          </a:p>
          <a:p>
            <a:r>
              <a:rPr lang="en-US" sz="2400" dirty="0" smtClean="0"/>
              <a:t>Not alumni records or info related to person after graduation/enrollment termination.</a:t>
            </a:r>
          </a:p>
          <a:p>
            <a:endParaRPr lang="en-US" sz="2400" dirty="0" smtClean="0"/>
          </a:p>
          <a:p>
            <a:r>
              <a:rPr lang="en-US" sz="2400" dirty="0" smtClean="0"/>
              <a:t>Not treatment records from campus health centers (see next slide)</a:t>
            </a:r>
          </a:p>
        </p:txBody>
      </p:sp>
    </p:spTree>
  </p:cSld>
  <p:clrMapOvr>
    <a:masterClrMapping/>
  </p:clrMapOvr>
  <p:transition spd="med">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records-what it is</a:t>
            </a:r>
            <a:endParaRPr lang="en-US" dirty="0"/>
          </a:p>
        </p:txBody>
      </p:sp>
      <p:sp>
        <p:nvSpPr>
          <p:cNvPr id="3" name="Content Placeholder 2"/>
          <p:cNvSpPr>
            <a:spLocks noGrp="1"/>
          </p:cNvSpPr>
          <p:nvPr>
            <p:ph idx="1"/>
          </p:nvPr>
        </p:nvSpPr>
        <p:spPr>
          <a:xfrm>
            <a:off x="457200" y="1905000"/>
            <a:ext cx="8229600" cy="4572000"/>
          </a:xfrm>
        </p:spPr>
        <p:txBody>
          <a:bodyPr/>
          <a:lstStyle/>
          <a:p>
            <a:r>
              <a:rPr lang="en-US" sz="2400" dirty="0" smtClean="0"/>
              <a:t>Info kept as part of official student record, e.g.:</a:t>
            </a:r>
          </a:p>
          <a:p>
            <a:pPr lvl="1">
              <a:buNone/>
            </a:pPr>
            <a:r>
              <a:rPr lang="en-US" dirty="0" smtClean="0"/>
              <a:t>Course enrollment, grades, GPA, academic awards, athletic involvement, contact info, major, degrees, past educational history, attendance dates</a:t>
            </a:r>
          </a:p>
          <a:p>
            <a:r>
              <a:rPr lang="en-US" sz="2400" dirty="0" smtClean="0"/>
              <a:t>Disability records</a:t>
            </a:r>
          </a:p>
          <a:p>
            <a:r>
              <a:rPr lang="en-US" sz="2400" dirty="0" smtClean="0"/>
              <a:t>Personal info and directory info is part of educational record, but has special status.</a:t>
            </a:r>
          </a:p>
          <a:p>
            <a:endParaRPr lang="en-US" sz="2400" dirty="0" smtClean="0"/>
          </a:p>
          <a:p>
            <a:r>
              <a:rPr lang="en-US" sz="2400" dirty="0" smtClean="0"/>
              <a:t>Special case: Covers medical/psychological treatment records from campus centers, *</a:t>
            </a:r>
            <a:r>
              <a:rPr lang="en-US" sz="2400" dirty="0" err="1" smtClean="0"/>
              <a:t>superceding</a:t>
            </a:r>
            <a:r>
              <a:rPr lang="en-US" sz="2400" dirty="0" smtClean="0"/>
              <a:t>* HIPAA. Not education records, but are covered by FERPA; student does *not* have a right to review treatment records. University hospital records are HIPAA covered.</a:t>
            </a:r>
          </a:p>
          <a:p>
            <a:endParaRPr lang="en-US" sz="2400" dirty="0"/>
          </a:p>
        </p:txBody>
      </p:sp>
    </p:spTree>
  </p:cSld>
  <p:clrMapOvr>
    <a:masterClrMapping/>
  </p:clrMapOvr>
  <p:transition spd="med">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a:xfrm>
            <a:off x="457200" y="1752600"/>
            <a:ext cx="8229600" cy="4572000"/>
          </a:xfrm>
        </p:spPr>
        <p:txBody>
          <a:bodyPr/>
          <a:lstStyle/>
          <a:p>
            <a:r>
              <a:rPr lang="en-US" sz="2000" dirty="0" smtClean="0"/>
              <a:t>Faculty, staff, contractors, and students acting on the institution’s behalf can be granted full access if they need access to do their job.</a:t>
            </a:r>
          </a:p>
          <a:p>
            <a:r>
              <a:rPr lang="en-US" sz="2000" dirty="0" smtClean="0"/>
              <a:t>Other educational institutions, if student has applied /enrolled there.</a:t>
            </a:r>
          </a:p>
          <a:p>
            <a:r>
              <a:rPr lang="en-US" sz="2000" dirty="0" smtClean="0"/>
              <a:t>Published “directory information”, unless student opts out.</a:t>
            </a:r>
          </a:p>
          <a:p>
            <a:r>
              <a:rPr lang="en-US" sz="2000" dirty="0" smtClean="0"/>
              <a:t>Disciplinary offense announcements</a:t>
            </a:r>
          </a:p>
          <a:p>
            <a:r>
              <a:rPr lang="en-US" sz="2000" dirty="0" smtClean="0"/>
              <a:t>Court subpoena, usually requires student notification.</a:t>
            </a:r>
          </a:p>
          <a:p>
            <a:r>
              <a:rPr lang="en-US" sz="2000" dirty="0" smtClean="0"/>
              <a:t>Parental disclosure in limited situations, e.g. alcohol/drug violations (if under 21)</a:t>
            </a:r>
          </a:p>
          <a:p>
            <a:r>
              <a:rPr lang="en-US" sz="2000" dirty="0" smtClean="0"/>
              <a:t>To “appropriate parties” (includes parents) in a health or safety emergency</a:t>
            </a:r>
          </a:p>
          <a:p>
            <a:r>
              <a:rPr lang="en-US" sz="2000" dirty="0" smtClean="0"/>
              <a:t>Military (recruitment requests per Solomon Act)</a:t>
            </a:r>
          </a:p>
          <a:p>
            <a:r>
              <a:rPr lang="en-US" sz="2000" dirty="0" smtClean="0"/>
              <a:t>Attorney General per Patriot Act</a:t>
            </a:r>
          </a:p>
          <a:p>
            <a:r>
              <a:rPr lang="en-US" sz="2000" dirty="0" smtClean="0"/>
              <a:t>Various local authorities AND victims per Campus Sex Crimes Prevention Act (2000)</a:t>
            </a:r>
          </a:p>
          <a:p>
            <a:endParaRPr lang="en-US" sz="2400" dirty="0" smtClean="0"/>
          </a:p>
          <a:p>
            <a:endParaRPr lang="en-US" sz="2400" dirty="0"/>
          </a:p>
        </p:txBody>
      </p:sp>
    </p:spTree>
  </p:cSld>
  <p:clrMapOvr>
    <a:masterClrMapping/>
  </p:clrMapOvr>
  <p:transition spd="med">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pic>
        <p:nvPicPr>
          <p:cNvPr id="9" name="Content Placeholder 8" descr="failure.bmp"/>
          <p:cNvPicPr>
            <a:picLocks noGrp="1" noChangeAspect="1"/>
          </p:cNvPicPr>
          <p:nvPr>
            <p:ph idx="1"/>
          </p:nvPr>
        </p:nvPicPr>
        <p:blipFill>
          <a:blip r:embed="rId2"/>
          <a:stretch>
            <a:fillRect/>
          </a:stretch>
        </p:blipFill>
        <p:spPr>
          <a:xfrm>
            <a:off x="2857500" y="2057400"/>
            <a:ext cx="3429000" cy="4572000"/>
          </a:xfrm>
        </p:spPr>
      </p:pic>
    </p:spTree>
  </p:cSld>
  <p:clrMapOvr>
    <a:masterClrMapping/>
  </p:clrMapOvr>
  <p:transition spd="med">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and penalties</a:t>
            </a:r>
            <a:endParaRPr lang="en-US" dirty="0"/>
          </a:p>
        </p:txBody>
      </p:sp>
      <p:sp>
        <p:nvSpPr>
          <p:cNvPr id="3" name="Content Placeholder 2"/>
          <p:cNvSpPr>
            <a:spLocks noGrp="1"/>
          </p:cNvSpPr>
          <p:nvPr>
            <p:ph idx="1"/>
          </p:nvPr>
        </p:nvSpPr>
        <p:spPr>
          <a:xfrm>
            <a:off x="457200" y="1981200"/>
            <a:ext cx="8229600" cy="4572000"/>
          </a:xfrm>
        </p:spPr>
        <p:txBody>
          <a:bodyPr/>
          <a:lstStyle/>
          <a:p>
            <a:r>
              <a:rPr lang="en-US" sz="2400" dirty="0" smtClean="0"/>
              <a:t>US Family Policy Compliance Office (FPCO) enforces compliance</a:t>
            </a:r>
          </a:p>
          <a:p>
            <a:r>
              <a:rPr lang="en-US" sz="2400" dirty="0" smtClean="0"/>
              <a:t>No provision requiring notification of a breach*</a:t>
            </a:r>
          </a:p>
          <a:p>
            <a:r>
              <a:rPr lang="en-US" sz="2400" dirty="0" smtClean="0"/>
              <a:t>Individuals can not be prosecuted for a breach</a:t>
            </a:r>
          </a:p>
          <a:p>
            <a:r>
              <a:rPr lang="en-US" sz="2400" dirty="0" smtClean="0"/>
              <a:t>Students can not sue for damages</a:t>
            </a:r>
          </a:p>
          <a:p>
            <a:r>
              <a:rPr lang="en-US" sz="2400" dirty="0" smtClean="0"/>
              <a:t>Federal money can be withheld from a violating institution, but this has never happened</a:t>
            </a:r>
          </a:p>
          <a:p>
            <a:r>
              <a:rPr lang="en-US" sz="2400" dirty="0" smtClean="0"/>
              <a:t>Emergency health-or-safety issue now addressed, has had several lawsuits.  MIT, Allegheny College.</a:t>
            </a:r>
          </a:p>
          <a:p>
            <a:r>
              <a:rPr lang="en-US" sz="2400" dirty="0" smtClean="0"/>
              <a:t>Shady universities can hide behind FERPA lack of enforcements. See http://www.ferpa.us/about.html</a:t>
            </a:r>
            <a:endParaRPr lang="en-US" sz="2400" dirty="0"/>
          </a:p>
        </p:txBody>
      </p:sp>
    </p:spTree>
  </p:cSld>
  <p:clrMapOvr>
    <a:masterClrMapping/>
  </p:clrMapOvr>
  <p:transition spd="med">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info</a:t>
            </a:r>
            <a:endParaRPr lang="en-US" dirty="0"/>
          </a:p>
        </p:txBody>
      </p:sp>
      <p:sp>
        <p:nvSpPr>
          <p:cNvPr id="3" name="Content Placeholder 2"/>
          <p:cNvSpPr>
            <a:spLocks noGrp="1"/>
          </p:cNvSpPr>
          <p:nvPr>
            <p:ph idx="1"/>
          </p:nvPr>
        </p:nvSpPr>
        <p:spPr>
          <a:xfrm>
            <a:off x="457200" y="1752600"/>
            <a:ext cx="8229600" cy="4572000"/>
          </a:xfrm>
        </p:spPr>
        <p:txBody>
          <a:bodyPr/>
          <a:lstStyle/>
          <a:p>
            <a:r>
              <a:rPr lang="en-US" dirty="0" smtClean="0"/>
              <a:t>Annually each institution defines what it considers public info</a:t>
            </a:r>
          </a:p>
          <a:p>
            <a:r>
              <a:rPr lang="en-US" dirty="0" smtClean="0"/>
              <a:t>Each student can choose to limit release of their directory info. This choice must be respected after graduation/past enrollment.</a:t>
            </a:r>
          </a:p>
          <a:p>
            <a:r>
              <a:rPr lang="en-US" dirty="0" smtClean="0"/>
              <a:t>Some personal ID info can not be released without explicit written consent, e.g. SS#s, race, ethnicity, nationality, gender </a:t>
            </a:r>
          </a:p>
          <a:p>
            <a:r>
              <a:rPr lang="en-US" dirty="0" smtClean="0"/>
              <a:t>Some educational info can not be directory info, e.g. transcripts, grade reports </a:t>
            </a:r>
          </a:p>
          <a:p>
            <a:endParaRPr lang="en-US" dirty="0"/>
          </a:p>
        </p:txBody>
      </p:sp>
    </p:spTree>
  </p:cSld>
  <p:clrMapOvr>
    <a:masterClrMapping/>
  </p:clrMapOvr>
  <p:transition spd="med">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Directory info examples</a:t>
            </a:r>
            <a:endParaRPr lang="en-US" dirty="0"/>
          </a:p>
        </p:txBody>
      </p:sp>
      <p:sp>
        <p:nvSpPr>
          <p:cNvPr id="3" name="Content Placeholder 2"/>
          <p:cNvSpPr>
            <a:spLocks noGrp="1"/>
          </p:cNvSpPr>
          <p:nvPr>
            <p:ph idx="1"/>
          </p:nvPr>
        </p:nvSpPr>
        <p:spPr>
          <a:xfrm>
            <a:off x="457200" y="1828800"/>
            <a:ext cx="8229600" cy="4572000"/>
          </a:xfrm>
        </p:spPr>
        <p:txBody>
          <a:bodyPr/>
          <a:lstStyle/>
          <a:p>
            <a:r>
              <a:rPr lang="en-US" dirty="0" smtClean="0"/>
              <a:t>Name, address, telephone listing, email address, photograph, date and place of birth, major of study, grade level, enrollment status, dates of attendance, participation in </a:t>
            </a:r>
            <a:r>
              <a:rPr lang="en-US" dirty="0" err="1" smtClean="0"/>
              <a:t>offical</a:t>
            </a:r>
            <a:r>
              <a:rPr lang="en-US" dirty="0" smtClean="0"/>
              <a:t> activities/sports, degrees, honors and awards, most recent educational institution attended.</a:t>
            </a:r>
          </a:p>
          <a:p>
            <a:r>
              <a:rPr lang="en-US" dirty="0" smtClean="0"/>
              <a:t>May NOT include: social security number</a:t>
            </a:r>
          </a:p>
          <a:p>
            <a:r>
              <a:rPr lang="en-US" dirty="0" smtClean="0"/>
              <a:t>May or may not include: student ID number, user ID, other university ID numbers. Depends on how access to educational records is provided.  </a:t>
            </a:r>
            <a:r>
              <a:rPr lang="en-US" dirty="0" err="1" smtClean="0"/>
              <a:t>DoED</a:t>
            </a:r>
            <a:r>
              <a:rPr lang="en-US" dirty="0" smtClean="0"/>
              <a:t> estimates are &lt;5% of teachers publish grades using just ID.</a:t>
            </a:r>
            <a:endParaRPr lang="en-US" dirty="0"/>
          </a:p>
        </p:txBody>
      </p:sp>
    </p:spTree>
  </p:cSld>
  <p:clrMapOvr>
    <a:masterClrMapping/>
  </p:clrMapOvr>
  <p:transition spd="med">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Directory Info</a:t>
            </a:r>
            <a:endParaRPr lang="en-US" dirty="0"/>
          </a:p>
        </p:txBody>
      </p:sp>
      <p:sp>
        <p:nvSpPr>
          <p:cNvPr id="3" name="Content Placeholder 2"/>
          <p:cNvSpPr>
            <a:spLocks noGrp="1"/>
          </p:cNvSpPr>
          <p:nvPr>
            <p:ph idx="1"/>
          </p:nvPr>
        </p:nvSpPr>
        <p:spPr>
          <a:xfrm>
            <a:off x="457200" y="1752600"/>
            <a:ext cx="8229600" cy="4876800"/>
          </a:xfrm>
        </p:spPr>
        <p:txBody>
          <a:bodyPr/>
          <a:lstStyle/>
          <a:p>
            <a:r>
              <a:rPr lang="en-US" sz="2000" dirty="0" smtClean="0"/>
              <a:t>Student's name </a:t>
            </a:r>
          </a:p>
          <a:p>
            <a:r>
              <a:rPr lang="en-US" sz="2000" dirty="0" smtClean="0"/>
              <a:t>Street address </a:t>
            </a:r>
          </a:p>
          <a:p>
            <a:r>
              <a:rPr lang="en-US" sz="2000" dirty="0" smtClean="0"/>
              <a:t>Email address </a:t>
            </a:r>
          </a:p>
          <a:p>
            <a:r>
              <a:rPr lang="en-US" sz="2000" dirty="0" smtClean="0"/>
              <a:t>Telephone number </a:t>
            </a:r>
          </a:p>
          <a:p>
            <a:r>
              <a:rPr lang="en-US" sz="2000" dirty="0" smtClean="0"/>
              <a:t>Date of birth </a:t>
            </a:r>
          </a:p>
          <a:p>
            <a:r>
              <a:rPr lang="en-US" sz="2000" dirty="0" smtClean="0"/>
              <a:t>Dates of attendance </a:t>
            </a:r>
          </a:p>
          <a:p>
            <a:r>
              <a:rPr lang="en-US" sz="2000" dirty="0" smtClean="0"/>
              <a:t>Degrees and awards received </a:t>
            </a:r>
          </a:p>
          <a:p>
            <a:r>
              <a:rPr lang="en-US" sz="2000" dirty="0" smtClean="0"/>
              <a:t>Major and minor field(s) of studies </a:t>
            </a:r>
          </a:p>
          <a:p>
            <a:r>
              <a:rPr lang="en-US" sz="2000" dirty="0" smtClean="0"/>
              <a:t>Class </a:t>
            </a:r>
          </a:p>
          <a:p>
            <a:r>
              <a:rPr lang="en-US" sz="2000" dirty="0" smtClean="0"/>
              <a:t>Participation in officially recognized activities and sports </a:t>
            </a:r>
          </a:p>
          <a:p>
            <a:r>
              <a:rPr lang="en-US" sz="2000" dirty="0" smtClean="0"/>
              <a:t>Most recent previous educational agency or institution attended by the student </a:t>
            </a:r>
          </a:p>
          <a:p>
            <a:r>
              <a:rPr lang="en-US" sz="2000" dirty="0" smtClean="0"/>
              <a:t>Weight and height, if student is a member of an intercollegiate athletic team </a:t>
            </a:r>
          </a:p>
          <a:p>
            <a:endParaRPr lang="en-US" sz="2000" dirty="0"/>
          </a:p>
        </p:txBody>
      </p:sp>
    </p:spTree>
  </p:cSld>
  <p:clrMapOvr>
    <a:masterClrMapping/>
  </p:clrMapOvr>
  <p:transition spd="med">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Me</a:t>
            </a:r>
          </a:p>
          <a:p>
            <a:r>
              <a:rPr lang="en-US" dirty="0" smtClean="0"/>
              <a:t>What is FERPA? What has changed?</a:t>
            </a:r>
          </a:p>
          <a:p>
            <a:r>
              <a:rPr lang="en-US" dirty="0" smtClean="0"/>
              <a:t>Educational records and directory info</a:t>
            </a:r>
          </a:p>
          <a:p>
            <a:r>
              <a:rPr lang="en-US" dirty="0" smtClean="0"/>
              <a:t>Opt out</a:t>
            </a:r>
          </a:p>
          <a:p>
            <a:r>
              <a:rPr lang="en-US" dirty="0" smtClean="0"/>
              <a:t>What does FERPA mean for AD implementations?</a:t>
            </a:r>
          </a:p>
          <a:p>
            <a:pPr lvl="1"/>
            <a:r>
              <a:rPr lang="en-US" dirty="0" smtClean="0"/>
              <a:t>AD users</a:t>
            </a:r>
          </a:p>
          <a:p>
            <a:pPr lvl="1"/>
            <a:r>
              <a:rPr lang="en-US" dirty="0" smtClean="0"/>
              <a:t>FERPA-related groups</a:t>
            </a:r>
          </a:p>
          <a:p>
            <a:pPr lvl="1"/>
            <a:r>
              <a:rPr lang="en-US" dirty="0" smtClean="0"/>
              <a:t>Exchange-enabled FERPA-related groups</a:t>
            </a:r>
          </a:p>
          <a:p>
            <a:endParaRPr lang="en-US" dirty="0" smtClean="0"/>
          </a:p>
        </p:txBody>
      </p:sp>
    </p:spTree>
  </p:cSld>
  <p:clrMapOvr>
    <a:masterClrMapping/>
  </p:clrMapOvr>
  <p:transition spd="med">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time</a:t>
            </a:r>
            <a:endParaRPr lang="en-US" dirty="0"/>
          </a:p>
        </p:txBody>
      </p:sp>
      <p:sp>
        <p:nvSpPr>
          <p:cNvPr id="5" name="Content Placeholder 4"/>
          <p:cNvSpPr>
            <a:spLocks noGrp="1"/>
          </p:cNvSpPr>
          <p:nvPr>
            <p:ph idx="1"/>
          </p:nvPr>
        </p:nvSpPr>
        <p:spPr/>
        <p:txBody>
          <a:bodyPr/>
          <a:lstStyle/>
          <a:p>
            <a:pPr>
              <a:buNone/>
            </a:pPr>
            <a:r>
              <a:rPr lang="en-US" dirty="0" smtClean="0"/>
              <a:t>Call out your most interesting bit of info that is defined as “directory info”.</a:t>
            </a:r>
          </a:p>
          <a:p>
            <a:pPr>
              <a:buNone/>
            </a:pPr>
            <a:endParaRPr lang="en-US" dirty="0" smtClean="0"/>
          </a:p>
          <a:p>
            <a:pPr>
              <a:buNone/>
            </a:pPr>
            <a:endParaRPr lang="en-US" dirty="0"/>
          </a:p>
        </p:txBody>
      </p:sp>
    </p:spTree>
  </p:cSld>
  <p:clrMapOvr>
    <a:masterClrMapping/>
  </p:clrMapOvr>
  <p:transition spd="med">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FERPA does not guarantee anonymity</a:t>
            </a:r>
            <a:endParaRPr lang="en-US" dirty="0"/>
          </a:p>
        </p:txBody>
      </p:sp>
      <p:sp>
        <p:nvSpPr>
          <p:cNvPr id="3" name="Content Placeholder 2"/>
          <p:cNvSpPr>
            <a:spLocks noGrp="1"/>
          </p:cNvSpPr>
          <p:nvPr>
            <p:ph idx="1"/>
          </p:nvPr>
        </p:nvSpPr>
        <p:spPr/>
        <p:txBody>
          <a:bodyPr/>
          <a:lstStyle/>
          <a:p>
            <a:pPr>
              <a:buNone/>
            </a:pPr>
            <a:r>
              <a:rPr lang="en-US" sz="3600" dirty="0" smtClean="0"/>
              <a:t>"... opting out does not prevent disclosure of the student’s name, institutional e-mail address, or electronic identifier in the student’s physical or electronic classroom."</a:t>
            </a:r>
          </a:p>
          <a:p>
            <a:pPr>
              <a:buNone/>
            </a:pPr>
            <a:r>
              <a:rPr lang="en-US" sz="3600" dirty="0" smtClean="0"/>
              <a:t>From Federal Register/Vol. 73 No 237, p.74847</a:t>
            </a:r>
            <a:endParaRPr lang="en-US" sz="3600" dirty="0"/>
          </a:p>
        </p:txBody>
      </p:sp>
    </p:spTree>
  </p:cSld>
  <p:clrMapOvr>
    <a:masterClrMapping/>
  </p:clrMapOvr>
  <p:transition spd="med">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 for privacy depends on what</a:t>
            </a:r>
            <a:endParaRPr lang="en-US" dirty="0"/>
          </a:p>
        </p:txBody>
      </p:sp>
      <p:pic>
        <p:nvPicPr>
          <p:cNvPr id="4" name="Content Placeholder 3" descr="privacy_shower-scene.jpg"/>
          <p:cNvPicPr>
            <a:picLocks noGrp="1" noChangeAspect="1"/>
          </p:cNvPicPr>
          <p:nvPr>
            <p:ph idx="1"/>
          </p:nvPr>
        </p:nvPicPr>
        <p:blipFill>
          <a:blip r:embed="rId2"/>
          <a:stretch>
            <a:fillRect/>
          </a:stretch>
        </p:blipFill>
        <p:spPr>
          <a:xfrm>
            <a:off x="1143000" y="2033588"/>
            <a:ext cx="6463005" cy="4367212"/>
          </a:xfrm>
        </p:spPr>
      </p:pic>
    </p:spTree>
  </p:cSld>
  <p:clrMapOvr>
    <a:masterClrMapping/>
  </p:clrMapOvr>
  <p:transition spd="med">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FPCO: Opt Out should happen infrequently</a:t>
            </a:r>
            <a:endParaRPr lang="en-US" dirty="0"/>
          </a:p>
        </p:txBody>
      </p:sp>
      <p:sp>
        <p:nvSpPr>
          <p:cNvPr id="3" name="Content Placeholder 2"/>
          <p:cNvSpPr>
            <a:spLocks noGrp="1"/>
          </p:cNvSpPr>
          <p:nvPr>
            <p:ph idx="1"/>
          </p:nvPr>
        </p:nvSpPr>
        <p:spPr/>
        <p:txBody>
          <a:bodyPr/>
          <a:lstStyle/>
          <a:p>
            <a:r>
              <a:rPr lang="en-US" dirty="0" smtClean="0"/>
              <a:t>Estimates .1% (one tenth of one percent)</a:t>
            </a:r>
          </a:p>
          <a:p>
            <a:r>
              <a:rPr lang="en-US" dirty="0" smtClean="0"/>
              <a:t>May carry implications that student can not use “simple” FERPA processes</a:t>
            </a:r>
          </a:p>
          <a:p>
            <a:r>
              <a:rPr lang="en-US" dirty="0" smtClean="0"/>
              <a:t>May carry implications that student can not use electronic communications or have digital </a:t>
            </a:r>
            <a:r>
              <a:rPr lang="en-US" dirty="0" smtClean="0"/>
              <a:t>identity</a:t>
            </a:r>
          </a:p>
          <a:p>
            <a:endParaRPr lang="en-US" dirty="0" smtClean="0"/>
          </a:p>
          <a:p>
            <a:r>
              <a:rPr lang="en-US" dirty="0" smtClean="0"/>
              <a:t>At UW, ~15% of students choose to opt-out.</a:t>
            </a:r>
          </a:p>
          <a:p>
            <a:endParaRPr lang="en-US" dirty="0" smtClean="0"/>
          </a:p>
          <a:p>
            <a:r>
              <a:rPr lang="en-US" dirty="0" smtClean="0"/>
              <a:t>Please call out opt-out rates at your university.</a:t>
            </a:r>
            <a:endParaRPr lang="en-US" dirty="0"/>
          </a:p>
        </p:txBody>
      </p:sp>
    </p:spTree>
  </p:cSld>
  <p:clrMapOvr>
    <a:masterClrMapping/>
  </p:clrMapOvr>
  <p:transition spd="med">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 out happens too often</a:t>
            </a:r>
            <a:endParaRPr lang="en-US" dirty="0"/>
          </a:p>
        </p:txBody>
      </p:sp>
      <p:pic>
        <p:nvPicPr>
          <p:cNvPr id="4" name="Content Placeholder 3" descr="privacy_telemarketing2.jpg"/>
          <p:cNvPicPr>
            <a:picLocks noGrp="1" noChangeAspect="1"/>
          </p:cNvPicPr>
          <p:nvPr>
            <p:ph idx="1"/>
          </p:nvPr>
        </p:nvPicPr>
        <p:blipFill>
          <a:blip r:embed="rId3"/>
          <a:stretch>
            <a:fillRect/>
          </a:stretch>
        </p:blipFill>
        <p:spPr>
          <a:xfrm>
            <a:off x="978077" y="1905000"/>
            <a:ext cx="6565723" cy="4800600"/>
          </a:xfrm>
        </p:spPr>
      </p:pic>
    </p:spTree>
  </p:cSld>
  <p:clrMapOvr>
    <a:masterClrMapping/>
  </p:clrMapOvr>
  <p:transition spd="med">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Opt out guidance needed</a:t>
            </a:r>
            <a:endParaRPr lang="en-US" dirty="0"/>
          </a:p>
        </p:txBody>
      </p:sp>
      <p:sp>
        <p:nvSpPr>
          <p:cNvPr id="3" name="Content Placeholder 2"/>
          <p:cNvSpPr>
            <a:spLocks noGrp="1"/>
          </p:cNvSpPr>
          <p:nvPr>
            <p:ph idx="1"/>
          </p:nvPr>
        </p:nvSpPr>
        <p:spPr/>
        <p:txBody>
          <a:bodyPr/>
          <a:lstStyle/>
          <a:p>
            <a:r>
              <a:rPr lang="en-US" dirty="0" smtClean="0"/>
              <a:t>My coworker calls </a:t>
            </a:r>
            <a:r>
              <a:rPr lang="en-US" dirty="0" smtClean="0"/>
              <a:t>opt out </a:t>
            </a:r>
            <a:r>
              <a:rPr lang="en-US" dirty="0" smtClean="0"/>
              <a:t>the “ruin your life” button. </a:t>
            </a:r>
            <a:endParaRPr lang="en-US" dirty="0" smtClean="0"/>
          </a:p>
          <a:p>
            <a:r>
              <a:rPr lang="en-US" dirty="0" smtClean="0"/>
              <a:t>Guidance </a:t>
            </a:r>
            <a:r>
              <a:rPr lang="en-US" dirty="0" smtClean="0"/>
              <a:t>on what it means is usually cursory or </a:t>
            </a:r>
            <a:r>
              <a:rPr lang="en-US" dirty="0" smtClean="0"/>
              <a:t>poor</a:t>
            </a:r>
          </a:p>
          <a:p>
            <a:r>
              <a:rPr lang="en-US" dirty="0" smtClean="0"/>
              <a:t>Students </a:t>
            </a:r>
            <a:r>
              <a:rPr lang="en-US" dirty="0" smtClean="0"/>
              <a:t>don’t realize that this means that future employers will not be able to validate their degree </a:t>
            </a:r>
            <a:r>
              <a:rPr lang="en-US" dirty="0" smtClean="0"/>
              <a:t>status</a:t>
            </a:r>
            <a:endParaRPr lang="en-US" dirty="0" smtClean="0"/>
          </a:p>
          <a:p>
            <a:endParaRPr lang="en-US" dirty="0"/>
          </a:p>
        </p:txBody>
      </p:sp>
    </p:spTree>
  </p:cSld>
  <p:clrMapOvr>
    <a:masterClrMapping/>
  </p:clrMapOvr>
  <p:transition spd="med">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good opt out guidance</a:t>
            </a:r>
            <a:endParaRPr lang="en-US" dirty="0"/>
          </a:p>
        </p:txBody>
      </p:sp>
      <p:sp>
        <p:nvSpPr>
          <p:cNvPr id="3" name="Content Placeholder 2"/>
          <p:cNvSpPr>
            <a:spLocks noGrp="1"/>
          </p:cNvSpPr>
          <p:nvPr>
            <p:ph idx="1"/>
          </p:nvPr>
        </p:nvSpPr>
        <p:spPr/>
        <p:txBody>
          <a:bodyPr/>
          <a:lstStyle/>
          <a:p>
            <a:pPr>
              <a:buNone/>
            </a:pPr>
            <a:r>
              <a:rPr lang="en-US" sz="2400" dirty="0" smtClean="0"/>
              <a:t>“Students who wish to restrict directory information should realize that their names will not appear in the commencement bulletin and other university publications. Also, employers, credit card companies, loan agencies, scholarship committees and the like will be denied any of the student's directory information and will be informed that we have no information available about the student's attendance at </a:t>
            </a:r>
            <a:r>
              <a:rPr lang="en-US" sz="2400" dirty="0" smtClean="0"/>
              <a:t>MIT. </a:t>
            </a:r>
            <a:r>
              <a:rPr lang="en-US" sz="2400" dirty="0" smtClean="0"/>
              <a:t>Students who wish to have specific directory information released may do so by providing a written authorization to the Registrar's Office.”</a:t>
            </a:r>
            <a:endParaRPr lang="en-US" sz="2400" dirty="0"/>
          </a:p>
        </p:txBody>
      </p:sp>
    </p:spTree>
  </p:cSld>
  <p:clrMapOvr>
    <a:masterClrMapping/>
  </p:clrMapOvr>
  <p:transition spd="med">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Background to Analysis</a:t>
            </a:r>
            <a:endParaRPr lang="en-US" dirty="0"/>
          </a:p>
        </p:txBody>
      </p:sp>
      <p:sp>
        <p:nvSpPr>
          <p:cNvPr id="3" name="Content Placeholder 2"/>
          <p:cNvSpPr>
            <a:spLocks noGrp="1"/>
          </p:cNvSpPr>
          <p:nvPr>
            <p:ph idx="1"/>
          </p:nvPr>
        </p:nvSpPr>
        <p:spPr/>
        <p:txBody>
          <a:bodyPr/>
          <a:lstStyle/>
          <a:p>
            <a:pPr>
              <a:buNone/>
            </a:pPr>
            <a:r>
              <a:rPr lang="en-US" sz="3200" dirty="0" smtClean="0"/>
              <a:t>Each university has a different landscape with the following significant variables:</a:t>
            </a:r>
          </a:p>
          <a:p>
            <a:pPr lvl="1"/>
            <a:r>
              <a:rPr lang="en-US" sz="2800" dirty="0" smtClean="0"/>
              <a:t>Legal counsel interpretation</a:t>
            </a:r>
          </a:p>
          <a:p>
            <a:pPr lvl="1"/>
            <a:r>
              <a:rPr lang="en-US" sz="2800" dirty="0" smtClean="0"/>
              <a:t>Directory information definition</a:t>
            </a:r>
          </a:p>
          <a:p>
            <a:pPr lvl="1"/>
            <a:r>
              <a:rPr lang="en-US" sz="2800" dirty="0" smtClean="0"/>
              <a:t>How your university handles access to educational records, e.g.</a:t>
            </a:r>
          </a:p>
          <a:p>
            <a:pPr lvl="2"/>
            <a:r>
              <a:rPr lang="en-US" sz="2400" dirty="0" smtClean="0"/>
              <a:t>How do faculty post grades?</a:t>
            </a:r>
          </a:p>
          <a:p>
            <a:pPr lvl="2"/>
            <a:r>
              <a:rPr lang="en-US" sz="2400" dirty="0" smtClean="0"/>
              <a:t>How do faculty return graded papers, exams, etc.?</a:t>
            </a:r>
          </a:p>
          <a:p>
            <a:pPr lvl="2"/>
            <a:r>
              <a:rPr lang="en-US" sz="2400" dirty="0" smtClean="0"/>
              <a:t>What process does someone go through to get access to educational record? What are the authorization factors required? (there might be different factors for different portions)</a:t>
            </a:r>
          </a:p>
          <a:p>
            <a:pPr lvl="2">
              <a:buNone/>
            </a:pPr>
            <a:endParaRPr lang="en-US" sz="2400" dirty="0"/>
          </a:p>
        </p:txBody>
      </p:sp>
    </p:spTree>
  </p:cSld>
  <p:clrMapOvr>
    <a:masterClrMapping/>
  </p:clrMapOvr>
  <p:transition spd="med">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Biggest pain point (for IT) is “Opt Out”</a:t>
            </a:r>
            <a:endParaRPr lang="en-US" dirty="0"/>
          </a:p>
        </p:txBody>
      </p:sp>
      <p:sp>
        <p:nvSpPr>
          <p:cNvPr id="3" name="Content Placeholder 2"/>
          <p:cNvSpPr>
            <a:spLocks noGrp="1"/>
          </p:cNvSpPr>
          <p:nvPr>
            <p:ph idx="1"/>
          </p:nvPr>
        </p:nvSpPr>
        <p:spPr/>
        <p:txBody>
          <a:bodyPr/>
          <a:lstStyle/>
          <a:p>
            <a:r>
              <a:rPr lang="en-US" dirty="0" smtClean="0"/>
              <a:t>New regulations talk about “Reasonable methods” which includes administrative policy (as opposed to technological controls)</a:t>
            </a:r>
          </a:p>
          <a:p>
            <a:r>
              <a:rPr lang="en-US" dirty="0" smtClean="0"/>
              <a:t>Regulations say reasonableness (i.e. strength) should vary depending on:</a:t>
            </a:r>
          </a:p>
          <a:p>
            <a:pPr lvl="1"/>
            <a:r>
              <a:rPr lang="en-US" dirty="0" smtClean="0"/>
              <a:t> the likelihood of targeting for compromise</a:t>
            </a:r>
          </a:p>
          <a:p>
            <a:pPr lvl="1"/>
            <a:r>
              <a:rPr lang="en-US" dirty="0" smtClean="0"/>
              <a:t>the harm that could result</a:t>
            </a:r>
          </a:p>
          <a:p>
            <a:endParaRPr lang="en-US" dirty="0" smtClean="0"/>
          </a:p>
          <a:p>
            <a:r>
              <a:rPr lang="en-US" dirty="0" smtClean="0"/>
              <a:t>Examples</a:t>
            </a:r>
          </a:p>
        </p:txBody>
      </p:sp>
    </p:spTree>
  </p:cSld>
  <p:clrMapOvr>
    <a:masterClrMapping/>
  </p:clrMapOvr>
  <p:transition spd="med">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Help?</a:t>
            </a:r>
            <a:endParaRPr lang="en-US" dirty="0"/>
          </a:p>
        </p:txBody>
      </p:sp>
      <p:sp>
        <p:nvSpPr>
          <p:cNvPr id="3" name="Content Placeholder 2"/>
          <p:cNvSpPr>
            <a:spLocks noGrp="1"/>
          </p:cNvSpPr>
          <p:nvPr>
            <p:ph idx="1"/>
          </p:nvPr>
        </p:nvSpPr>
        <p:spPr>
          <a:xfrm>
            <a:off x="457200" y="1752600"/>
            <a:ext cx="8229600" cy="5105400"/>
          </a:xfrm>
        </p:spPr>
        <p:txBody>
          <a:bodyPr/>
          <a:lstStyle/>
          <a:p>
            <a:r>
              <a:rPr lang="en-US" sz="2400" dirty="0" smtClean="0"/>
              <a:t>Microsoft IT Compliance Management Guide (a solution accelerator) covers:</a:t>
            </a:r>
          </a:p>
          <a:p>
            <a:pPr lvl="1"/>
            <a:r>
              <a:rPr lang="en-US" sz="2000" dirty="0" smtClean="0"/>
              <a:t>Sarbanes-Oxley Act (SOX)</a:t>
            </a:r>
          </a:p>
          <a:p>
            <a:pPr lvl="1"/>
            <a:r>
              <a:rPr lang="en-US" sz="2000" dirty="0" smtClean="0"/>
              <a:t>Gramm-Leach-Bliley Act (GLBA)</a:t>
            </a:r>
          </a:p>
          <a:p>
            <a:pPr lvl="1"/>
            <a:r>
              <a:rPr lang="en-US" sz="2000" dirty="0" smtClean="0"/>
              <a:t>European Union Data Protection Directive (EUDPD)</a:t>
            </a:r>
          </a:p>
          <a:p>
            <a:pPr lvl="1"/>
            <a:r>
              <a:rPr lang="en-US" sz="2000" dirty="0" smtClean="0"/>
              <a:t>Payment Card Industry Data Security Standards (PCIDSS)</a:t>
            </a:r>
          </a:p>
          <a:p>
            <a:pPr lvl="1"/>
            <a:r>
              <a:rPr lang="en-US" sz="2000" dirty="0" smtClean="0"/>
              <a:t>Health Insurance Portability and Accountability Act (HIPAA)</a:t>
            </a:r>
          </a:p>
          <a:p>
            <a:pPr lvl="1"/>
            <a:r>
              <a:rPr lang="en-US" sz="2000" b="1" dirty="0" smtClean="0"/>
              <a:t>But not FERPA. But there really aren’t detailed solutions in this guide. Instead a framework.</a:t>
            </a:r>
          </a:p>
          <a:p>
            <a:pPr lvl="1"/>
            <a:endParaRPr lang="en-US" sz="2000" dirty="0" smtClean="0"/>
          </a:p>
          <a:p>
            <a:pPr lvl="1"/>
            <a:r>
              <a:rPr lang="en-US" sz="2000" dirty="0" smtClean="0"/>
              <a:t>Does reference: </a:t>
            </a:r>
          </a:p>
          <a:p>
            <a:pPr lvl="2"/>
            <a:r>
              <a:rPr lang="en-US" sz="1600" dirty="0" smtClean="0"/>
              <a:t>Microsoft Exchange Server 2007 Compliance Tour </a:t>
            </a:r>
          </a:p>
          <a:p>
            <a:pPr lvl="2">
              <a:buNone/>
            </a:pPr>
            <a:r>
              <a:rPr lang="en-US" sz="1600" dirty="0" smtClean="0"/>
              <a:t>		and </a:t>
            </a:r>
          </a:p>
          <a:p>
            <a:pPr lvl="2"/>
            <a:r>
              <a:rPr lang="en-US" sz="1600" dirty="0" smtClean="0"/>
              <a:t>Windows Server 2008 Security &amp; Compliance Technologies</a:t>
            </a:r>
          </a:p>
          <a:p>
            <a:pPr lvl="1">
              <a:buNone/>
            </a:pPr>
            <a:r>
              <a:rPr lang="en-US" sz="2000" dirty="0" smtClean="0"/>
              <a:t>	But neither is really useful to FERPA</a:t>
            </a:r>
          </a:p>
          <a:p>
            <a:pPr lvl="2">
              <a:buNone/>
            </a:pPr>
            <a:endParaRPr lang="en-US" sz="1600" dirty="0" smtClean="0"/>
          </a:p>
          <a:p>
            <a:pPr lvl="1"/>
            <a:r>
              <a:rPr lang="en-US" sz="2000" dirty="0" smtClean="0"/>
              <a:t>Doesn’t reference:</a:t>
            </a:r>
          </a:p>
          <a:p>
            <a:pPr lvl="2"/>
            <a:r>
              <a:rPr lang="en-US" sz="1600" dirty="0" smtClean="0"/>
              <a:t>Windows Server 2008 Security Guide, which is another solution accelerator (but  it should)</a:t>
            </a:r>
          </a:p>
          <a:p>
            <a:pPr lvl="2"/>
            <a:endParaRPr lang="en-US" sz="1600" dirty="0" smtClean="0"/>
          </a:p>
          <a:p>
            <a:pPr lvl="2"/>
            <a:endParaRPr lang="en-US" sz="1600" dirty="0" smtClean="0"/>
          </a:p>
        </p:txBody>
      </p:sp>
    </p:spTree>
  </p:cSld>
  <p:clrMapOvr>
    <a:masterClrMapping/>
  </p:clrMapOvr>
  <p:transition spd="med">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 am</a:t>
            </a:r>
            <a:endParaRPr lang="en-US" dirty="0"/>
          </a:p>
        </p:txBody>
      </p:sp>
      <p:sp>
        <p:nvSpPr>
          <p:cNvPr id="5" name="Content Placeholder 4"/>
          <p:cNvSpPr>
            <a:spLocks noGrp="1"/>
          </p:cNvSpPr>
          <p:nvPr>
            <p:ph idx="1"/>
          </p:nvPr>
        </p:nvSpPr>
        <p:spPr>
          <a:xfrm>
            <a:off x="457200" y="1905000"/>
            <a:ext cx="8229600" cy="4572000"/>
          </a:xfrm>
        </p:spPr>
        <p:txBody>
          <a:bodyPr/>
          <a:lstStyle/>
          <a:p>
            <a:r>
              <a:rPr lang="en-US" dirty="0" smtClean="0"/>
              <a:t>Pesky poster on windows-</a:t>
            </a:r>
            <a:r>
              <a:rPr lang="en-US" dirty="0" err="1" smtClean="0"/>
              <a:t>hied</a:t>
            </a:r>
            <a:r>
              <a:rPr lang="en-US" dirty="0" smtClean="0"/>
              <a:t> list</a:t>
            </a:r>
          </a:p>
          <a:p>
            <a:r>
              <a:rPr lang="en-US" dirty="0" smtClean="0"/>
              <a:t>Worked at Stanford</a:t>
            </a:r>
          </a:p>
          <a:p>
            <a:r>
              <a:rPr lang="en-US" dirty="0" smtClean="0"/>
              <a:t>At the UW, I:</a:t>
            </a:r>
          </a:p>
          <a:p>
            <a:pPr lvl="1"/>
            <a:r>
              <a:rPr lang="en-US" dirty="0" smtClean="0"/>
              <a:t>avoid problems that James Morris identifies</a:t>
            </a:r>
          </a:p>
          <a:p>
            <a:pPr lvl="1"/>
            <a:r>
              <a:rPr lang="en-US" dirty="0" smtClean="0"/>
              <a:t>help engineer a managed desktop service</a:t>
            </a:r>
          </a:p>
          <a:p>
            <a:pPr lvl="1"/>
            <a:r>
              <a:rPr lang="en-US" dirty="0" smtClean="0"/>
              <a:t>help engineer other Windows platform services</a:t>
            </a:r>
          </a:p>
          <a:p>
            <a:pPr lvl="1"/>
            <a:r>
              <a:rPr lang="en-US" dirty="0" smtClean="0"/>
              <a:t>bungle my way through code writing </a:t>
            </a:r>
          </a:p>
          <a:p>
            <a:r>
              <a:rPr lang="en-US" dirty="0" smtClean="0"/>
              <a:t>Wrote a geeky book</a:t>
            </a:r>
          </a:p>
          <a:p>
            <a:r>
              <a:rPr lang="en-US" dirty="0" smtClean="0"/>
              <a:t>Good with AD</a:t>
            </a:r>
          </a:p>
          <a:p>
            <a:r>
              <a:rPr lang="en-US" dirty="0" smtClean="0"/>
              <a:t>Have pretty good research skills</a:t>
            </a:r>
          </a:p>
          <a:p>
            <a:endParaRPr lang="en-US" dirty="0" smtClean="0"/>
          </a:p>
          <a:p>
            <a:endParaRPr lang="en-US" dirty="0" smtClean="0"/>
          </a:p>
          <a:p>
            <a:endParaRPr lang="en-US" dirty="0"/>
          </a:p>
        </p:txBody>
      </p:sp>
    </p:spTree>
  </p:cSld>
  <p:clrMapOvr>
    <a:masterClrMapping/>
  </p:clrMapOvr>
  <p:transition spd="med">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rubber hits road: AD</a:t>
            </a:r>
            <a:endParaRPr lang="en-US" dirty="0"/>
          </a:p>
        </p:txBody>
      </p:sp>
      <p:sp>
        <p:nvSpPr>
          <p:cNvPr id="3" name="Content Placeholder 2"/>
          <p:cNvSpPr>
            <a:spLocks noGrp="1"/>
          </p:cNvSpPr>
          <p:nvPr>
            <p:ph idx="1"/>
          </p:nvPr>
        </p:nvSpPr>
        <p:spPr>
          <a:xfrm>
            <a:off x="457200" y="1828800"/>
            <a:ext cx="8229600" cy="5029200"/>
          </a:xfrm>
        </p:spPr>
        <p:txBody>
          <a:bodyPr/>
          <a:lstStyle/>
          <a:p>
            <a:r>
              <a:rPr lang="en-US" sz="3200" dirty="0" smtClean="0"/>
              <a:t>General approach is to put all or most AD related info into your definition of directory info.</a:t>
            </a:r>
          </a:p>
          <a:p>
            <a:r>
              <a:rPr lang="en-US" sz="3200" dirty="0" smtClean="0"/>
              <a:t>Opt out only a problem if you publish info that can be publicly correlated to educational record info, i.e. can someone connect the dots and determine something about their educational status/record?</a:t>
            </a:r>
          </a:p>
          <a:p>
            <a:pPr lvl="1">
              <a:buNone/>
            </a:pPr>
            <a:endParaRPr lang="en-US" sz="2800" dirty="0"/>
          </a:p>
        </p:txBody>
      </p:sp>
    </p:spTree>
  </p:cSld>
  <p:clrMapOvr>
    <a:masterClrMapping/>
  </p:clrMapOvr>
  <p:transition spd="med">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points on user accounts</a:t>
            </a:r>
            <a:endParaRPr lang="en-US" dirty="0"/>
          </a:p>
        </p:txBody>
      </p:sp>
      <p:sp>
        <p:nvSpPr>
          <p:cNvPr id="3" name="Content Placeholder 2"/>
          <p:cNvSpPr>
            <a:spLocks noGrp="1"/>
          </p:cNvSpPr>
          <p:nvPr>
            <p:ph idx="1"/>
          </p:nvPr>
        </p:nvSpPr>
        <p:spPr/>
        <p:txBody>
          <a:bodyPr/>
          <a:lstStyle/>
          <a:p>
            <a:r>
              <a:rPr lang="en-US" dirty="0" err="1" smtClean="0"/>
              <a:t>eduPersonAffiliation</a:t>
            </a:r>
            <a:r>
              <a:rPr lang="en-US" dirty="0" smtClean="0"/>
              <a:t>=student *</a:t>
            </a:r>
          </a:p>
          <a:p>
            <a:r>
              <a:rPr lang="en-US" dirty="0" err="1" smtClean="0"/>
              <a:t>memberOf</a:t>
            </a:r>
            <a:r>
              <a:rPr lang="en-US" dirty="0" smtClean="0"/>
              <a:t>=2009win-physics101</a:t>
            </a:r>
          </a:p>
          <a:p>
            <a:r>
              <a:rPr lang="en-US" dirty="0" smtClean="0"/>
              <a:t>Anything related to PII</a:t>
            </a:r>
          </a:p>
          <a:p>
            <a:r>
              <a:rPr lang="en-US" dirty="0" smtClean="0"/>
              <a:t>Anything related to directory info</a:t>
            </a:r>
          </a:p>
          <a:p>
            <a:r>
              <a:rPr lang="en-US" dirty="0" smtClean="0"/>
              <a:t>Anything related to educational record</a:t>
            </a:r>
          </a:p>
          <a:p>
            <a:endParaRPr lang="en-US" dirty="0" smtClean="0"/>
          </a:p>
        </p:txBody>
      </p:sp>
    </p:spTree>
  </p:cSld>
  <p:clrMapOvr>
    <a:masterClrMapping/>
  </p:clrMapOvr>
  <p:transition spd="med">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account info	</a:t>
            </a:r>
            <a:endParaRPr lang="en-US" dirty="0"/>
          </a:p>
        </p:txBody>
      </p:sp>
      <p:sp>
        <p:nvSpPr>
          <p:cNvPr id="3" name="Content Placeholder 2"/>
          <p:cNvSpPr>
            <a:spLocks noGrp="1"/>
          </p:cNvSpPr>
          <p:nvPr>
            <p:ph idx="1"/>
          </p:nvPr>
        </p:nvSpPr>
        <p:spPr/>
        <p:txBody>
          <a:bodyPr/>
          <a:lstStyle/>
          <a:p>
            <a:pPr>
              <a:buNone/>
            </a:pPr>
            <a:r>
              <a:rPr lang="en-US" sz="2400" dirty="0" smtClean="0"/>
              <a:t>What to do on AD user when student opts out:</a:t>
            </a:r>
          </a:p>
          <a:p>
            <a:pPr marL="457200" indent="-457200">
              <a:buFont typeface="+mj-lt"/>
              <a:buAutoNum type="arabicPeriod"/>
            </a:pPr>
            <a:r>
              <a:rPr lang="en-US" sz="2400" dirty="0" smtClean="0"/>
              <a:t>Get student consent to publish critical part of </a:t>
            </a:r>
            <a:r>
              <a:rPr lang="en-US" sz="2400" dirty="0" err="1" smtClean="0"/>
              <a:t>dirInfo</a:t>
            </a:r>
            <a:endParaRPr lang="en-US" sz="2400" dirty="0" smtClean="0"/>
          </a:p>
          <a:p>
            <a:pPr marL="457200" indent="-457200">
              <a:buFont typeface="+mj-lt"/>
              <a:buAutoNum type="arabicPeriod"/>
            </a:pPr>
            <a:r>
              <a:rPr lang="en-US" sz="2400" dirty="0" smtClean="0"/>
              <a:t>Use </a:t>
            </a:r>
            <a:r>
              <a:rPr lang="en-US" sz="2400" dirty="0" err="1" smtClean="0"/>
              <a:t>netid</a:t>
            </a:r>
            <a:r>
              <a:rPr lang="en-US" sz="2400" dirty="0" smtClean="0"/>
              <a:t> only, assuming there is no other directory which links identity to </a:t>
            </a:r>
            <a:r>
              <a:rPr lang="en-US" sz="2400" dirty="0" err="1" smtClean="0"/>
              <a:t>netid</a:t>
            </a:r>
            <a:endParaRPr lang="en-US" sz="2400" dirty="0" smtClean="0"/>
          </a:p>
          <a:p>
            <a:pPr marL="457200" indent="-457200">
              <a:buFont typeface="+mj-lt"/>
              <a:buAutoNum type="arabicPeriod"/>
            </a:pPr>
            <a:r>
              <a:rPr lang="en-US" sz="2400" dirty="0" smtClean="0"/>
              <a:t>For high-risk students, allow a second set of bogus </a:t>
            </a:r>
            <a:r>
              <a:rPr lang="en-US" sz="2400" dirty="0" err="1" smtClean="0"/>
              <a:t>dirInfo</a:t>
            </a:r>
            <a:r>
              <a:rPr lang="en-US" sz="2400" dirty="0" smtClean="0"/>
              <a:t> that is not publicly correlated to other identifiers, to enable account</a:t>
            </a:r>
          </a:p>
          <a:p>
            <a:pPr marL="457200" indent="-457200">
              <a:buFont typeface="+mj-lt"/>
              <a:buAutoNum type="arabicPeriod"/>
            </a:pPr>
            <a:r>
              <a:rPr lang="en-US" sz="2400" dirty="0" smtClean="0"/>
              <a:t>Don’t give them an account</a:t>
            </a:r>
          </a:p>
          <a:p>
            <a:endParaRPr lang="en-US" sz="2400" dirty="0" smtClean="0"/>
          </a:p>
          <a:p>
            <a:pPr>
              <a:buNone/>
            </a:pPr>
            <a:r>
              <a:rPr lang="en-US" sz="2400" dirty="0" smtClean="0"/>
              <a:t>Other ideas?</a:t>
            </a:r>
            <a:endParaRPr lang="en-US" sz="2400" dirty="0" smtClean="0"/>
          </a:p>
          <a:p>
            <a:endParaRPr lang="en-US" sz="2400" dirty="0"/>
          </a:p>
        </p:txBody>
      </p:sp>
    </p:spTree>
  </p:cSld>
  <p:clrMapOvr>
    <a:masterClrMapping/>
  </p:clrMapOvr>
  <p:transition spd="med">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student major, and other educational record groups</a:t>
            </a:r>
            <a:endParaRPr lang="en-US" dirty="0"/>
          </a:p>
        </p:txBody>
      </p:sp>
      <p:sp>
        <p:nvSpPr>
          <p:cNvPr id="3" name="Content Placeholder 2"/>
          <p:cNvSpPr>
            <a:spLocks noGrp="1"/>
          </p:cNvSpPr>
          <p:nvPr>
            <p:ph idx="1"/>
          </p:nvPr>
        </p:nvSpPr>
        <p:spPr>
          <a:xfrm>
            <a:off x="457200" y="1905000"/>
            <a:ext cx="8229600" cy="4572000"/>
          </a:xfrm>
        </p:spPr>
        <p:txBody>
          <a:bodyPr/>
          <a:lstStyle/>
          <a:p>
            <a:r>
              <a:rPr lang="en-US" dirty="0" smtClean="0"/>
              <a:t>Two known solutions presented last year. See </a:t>
            </a:r>
            <a:r>
              <a:rPr lang="en-US" dirty="0" smtClean="0">
                <a:hlinkClick r:id="rId3"/>
              </a:rPr>
              <a:t>http://www.windows-hied.org/Conf2007/HiEdConf2007FillInTopics-Barkills.pptx</a:t>
            </a:r>
            <a:r>
              <a:rPr lang="en-US" dirty="0" smtClean="0"/>
              <a:t> . </a:t>
            </a:r>
            <a:br>
              <a:rPr lang="en-US" dirty="0" smtClean="0"/>
            </a:br>
            <a:r>
              <a:rPr lang="en-US" dirty="0" smtClean="0"/>
              <a:t>Either: change user and group </a:t>
            </a:r>
            <a:r>
              <a:rPr lang="en-US" dirty="0" err="1" smtClean="0"/>
              <a:t>objectclass</a:t>
            </a:r>
            <a:r>
              <a:rPr lang="en-US" dirty="0" smtClean="0"/>
              <a:t> definitions to exclude default ACLs</a:t>
            </a:r>
            <a:br>
              <a:rPr lang="en-US" dirty="0" smtClean="0"/>
            </a:br>
            <a:r>
              <a:rPr lang="en-US" dirty="0" smtClean="0"/>
              <a:t>OR: Empty “pre-windows 2000 compatible access group” and use inherited deny ACE.</a:t>
            </a:r>
          </a:p>
          <a:p>
            <a:endParaRPr lang="en-US" dirty="0" smtClean="0"/>
          </a:p>
          <a:p>
            <a:r>
              <a:rPr lang="en-US" sz="2400" dirty="0" smtClean="0"/>
              <a:t>NOTE: Privacy </a:t>
            </a:r>
            <a:r>
              <a:rPr lang="en-US" sz="2400" dirty="0" smtClean="0"/>
              <a:t>on these may be subject to whether you have opt out, and whether the relevant data is in your </a:t>
            </a:r>
            <a:r>
              <a:rPr lang="en-US" sz="2400" dirty="0" err="1" smtClean="0"/>
              <a:t>DirInfo</a:t>
            </a:r>
            <a:endParaRPr lang="en-US" sz="2400" dirty="0" smtClean="0"/>
          </a:p>
        </p:txBody>
      </p:sp>
    </p:spTree>
  </p:cSld>
  <p:clrMapOvr>
    <a:masterClrMapping/>
  </p:clrMapOvr>
  <p:transition spd="med">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enabled course groups</a:t>
            </a:r>
            <a:endParaRPr lang="en-US" dirty="0"/>
          </a:p>
        </p:txBody>
      </p:sp>
      <p:sp>
        <p:nvSpPr>
          <p:cNvPr id="3" name="Content Placeholder 2"/>
          <p:cNvSpPr>
            <a:spLocks noGrp="1"/>
          </p:cNvSpPr>
          <p:nvPr>
            <p:ph idx="1"/>
          </p:nvPr>
        </p:nvSpPr>
        <p:spPr/>
        <p:txBody>
          <a:bodyPr/>
          <a:lstStyle/>
          <a:p>
            <a:r>
              <a:rPr lang="en-US" dirty="0" smtClean="0"/>
              <a:t>Exchange enabled course groups haven’t been attempted until the past year. Problem is that Exchange needs access, but can leak information via interfaces like OWA Address Book.</a:t>
            </a:r>
          </a:p>
          <a:p>
            <a:r>
              <a:rPr lang="en-US" dirty="0" smtClean="0"/>
              <a:t>Since last year two solutions have emerged:</a:t>
            </a:r>
          </a:p>
          <a:p>
            <a:pPr lvl="1"/>
            <a:r>
              <a:rPr lang="en-US" dirty="0" smtClean="0"/>
              <a:t>Use dynamic distribution groups to target a private user attribute value pair that indicates course enrollment.</a:t>
            </a:r>
          </a:p>
          <a:p>
            <a:pPr lvl="1"/>
            <a:r>
              <a:rPr lang="en-US" dirty="0" smtClean="0"/>
              <a:t>Exchange enable the security groups from above and mark them as ‘hidden from all address books’. </a:t>
            </a:r>
          </a:p>
          <a:p>
            <a:endParaRPr lang="en-US" dirty="0"/>
          </a:p>
        </p:txBody>
      </p:sp>
    </p:spTree>
  </p:cSld>
  <p:clrMapOvr>
    <a:masterClrMapping/>
  </p:clrMapOvr>
  <p:transition spd="med">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4" name="Rectangle 4"/>
          <p:cNvSpPr>
            <a:spLocks noGrp="1" noChangeArrowheads="1"/>
          </p:cNvSpPr>
          <p:nvPr>
            <p:ph type="ctrTitle"/>
          </p:nvPr>
        </p:nvSpPr>
        <p:spPr/>
        <p:txBody>
          <a:bodyPr/>
          <a:lstStyle/>
          <a:p>
            <a:pPr eaLnBrk="1" hangingPunct="1">
              <a:defRPr/>
            </a:pPr>
            <a:r>
              <a:rPr lang="en-US" smtClean="0"/>
              <a:t>The End</a:t>
            </a:r>
          </a:p>
        </p:txBody>
      </p:sp>
      <p:sp>
        <p:nvSpPr>
          <p:cNvPr id="21507" name="Rectangle 5"/>
          <p:cNvSpPr>
            <a:spLocks noGrp="1" noChangeArrowheads="1"/>
          </p:cNvSpPr>
          <p:nvPr>
            <p:ph type="subTitle" idx="1"/>
          </p:nvPr>
        </p:nvSpPr>
        <p:spPr>
          <a:xfrm>
            <a:off x="381000" y="4572000"/>
            <a:ext cx="6400800" cy="1143000"/>
          </a:xfrm>
        </p:spPr>
        <p:txBody>
          <a:bodyPr/>
          <a:lstStyle/>
          <a:p>
            <a:pPr eaLnBrk="1" hangingPunct="1">
              <a:lnSpc>
                <a:spcPct val="70000"/>
              </a:lnSpc>
            </a:pPr>
            <a:r>
              <a:rPr lang="en-US" sz="2000" dirty="0" smtClean="0"/>
              <a:t>Brian Arkills</a:t>
            </a:r>
          </a:p>
          <a:p>
            <a:pPr eaLnBrk="1" hangingPunct="1">
              <a:lnSpc>
                <a:spcPct val="70000"/>
              </a:lnSpc>
            </a:pPr>
            <a:r>
              <a:rPr lang="en-US" sz="2000" dirty="0" smtClean="0"/>
              <a:t>barkills@washington.edu</a:t>
            </a:r>
          </a:p>
          <a:p>
            <a:pPr eaLnBrk="1" hangingPunct="1">
              <a:lnSpc>
                <a:spcPct val="70000"/>
              </a:lnSpc>
            </a:pPr>
            <a:r>
              <a:rPr lang="en-US" sz="1800" dirty="0" smtClean="0"/>
              <a:t>http://www.netid.washington.edu </a:t>
            </a:r>
          </a:p>
          <a:p>
            <a:pPr eaLnBrk="1" hangingPunct="1">
              <a:lnSpc>
                <a:spcPct val="70000"/>
              </a:lnSpc>
            </a:pPr>
            <a:r>
              <a:rPr lang="en-US" sz="2000" dirty="0" smtClean="0"/>
              <a:t>http://sharepoint.washington.edu/windows</a:t>
            </a:r>
          </a:p>
          <a:p>
            <a:pPr eaLnBrk="1" hangingPunct="1">
              <a:lnSpc>
                <a:spcPct val="70000"/>
              </a:lnSpc>
            </a:pPr>
            <a:endParaRPr lang="en-US" sz="1800" dirty="0" smtClean="0"/>
          </a:p>
          <a:p>
            <a:pPr eaLnBrk="1" hangingPunct="1">
              <a:lnSpc>
                <a:spcPct val="70000"/>
              </a:lnSpc>
            </a:pPr>
            <a:r>
              <a:rPr lang="en-US" sz="1800" dirty="0" smtClean="0"/>
              <a:t>Author of LDAP Directories Explained</a:t>
            </a:r>
          </a:p>
        </p:txBody>
      </p:sp>
      <p:pic>
        <p:nvPicPr>
          <p:cNvPr id="21508" name="Picture 6" descr="MMj02363030000[1]"/>
          <p:cNvPicPr>
            <a:picLocks noChangeAspect="1" noChangeArrowheads="1" noCrop="1"/>
          </p:cNvPicPr>
          <p:nvPr/>
        </p:nvPicPr>
        <p:blipFill>
          <a:blip r:embed="rId3"/>
          <a:srcRect/>
          <a:stretch>
            <a:fillRect/>
          </a:stretch>
        </p:blipFill>
        <p:spPr bwMode="auto">
          <a:xfrm>
            <a:off x="7086600" y="2514600"/>
            <a:ext cx="647700" cy="600075"/>
          </a:xfrm>
          <a:prstGeom prst="rect">
            <a:avLst/>
          </a:prstGeom>
          <a:noFill/>
          <a:ln w="9525">
            <a:noFill/>
            <a:miter lim="800000"/>
            <a:headEnd/>
            <a:tailEnd/>
          </a:ln>
        </p:spPr>
      </p:pic>
    </p:spTree>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ldapBookPict"/>
          <p:cNvPicPr>
            <a:picLocks noChangeAspect="1" noChangeArrowheads="1"/>
          </p:cNvPicPr>
          <p:nvPr/>
        </p:nvPicPr>
        <p:blipFill>
          <a:blip r:embed="rId3"/>
          <a:srcRect/>
          <a:stretch>
            <a:fillRect/>
          </a:stretch>
        </p:blipFill>
        <p:spPr bwMode="auto">
          <a:xfrm>
            <a:off x="3886200" y="671512"/>
            <a:ext cx="4935538" cy="6186488"/>
          </a:xfrm>
          <a:prstGeom prst="rect">
            <a:avLst/>
          </a:prstGeom>
          <a:noFill/>
          <a:ln w="9525">
            <a:noFill/>
            <a:miter lim="800000"/>
            <a:headEnd/>
            <a:tailEnd/>
          </a:ln>
        </p:spPr>
      </p:pic>
    </p:spTree>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 am not:</a:t>
            </a:r>
            <a:endParaRPr lang="en-US" dirty="0"/>
          </a:p>
        </p:txBody>
      </p:sp>
      <p:sp>
        <p:nvSpPr>
          <p:cNvPr id="3" name="Content Placeholder 2"/>
          <p:cNvSpPr>
            <a:spLocks noGrp="1"/>
          </p:cNvSpPr>
          <p:nvPr>
            <p:ph idx="1"/>
          </p:nvPr>
        </p:nvSpPr>
        <p:spPr>
          <a:xfrm>
            <a:off x="76200" y="2057400"/>
            <a:ext cx="8229600" cy="4572000"/>
          </a:xfrm>
        </p:spPr>
        <p:txBody>
          <a:bodyPr/>
          <a:lstStyle/>
          <a:p>
            <a:pPr>
              <a:buNone/>
            </a:pPr>
            <a:r>
              <a:rPr lang="en-US" dirty="0" smtClean="0"/>
              <a:t>Legal authority</a:t>
            </a:r>
          </a:p>
          <a:p>
            <a:pPr>
              <a:buNone/>
            </a:pPr>
            <a:r>
              <a:rPr lang="en-US" dirty="0" smtClean="0"/>
              <a:t>From the feds</a:t>
            </a:r>
          </a:p>
          <a:p>
            <a:pPr>
              <a:buNone/>
            </a:pPr>
            <a:r>
              <a:rPr lang="en-US" dirty="0" smtClean="0"/>
              <a:t>An expert on FERPA</a:t>
            </a:r>
          </a:p>
          <a:p>
            <a:pPr>
              <a:buNone/>
            </a:pPr>
            <a:r>
              <a:rPr lang="en-US" dirty="0" smtClean="0"/>
              <a:t>Your magic crystal ball</a:t>
            </a:r>
            <a:endParaRPr lang="en-US" dirty="0"/>
          </a:p>
        </p:txBody>
      </p:sp>
      <p:pic>
        <p:nvPicPr>
          <p:cNvPr id="4" name="Content Placeholder 3" descr="privacy_circus.jpg"/>
          <p:cNvPicPr>
            <a:picLocks noChangeAspect="1"/>
          </p:cNvPicPr>
          <p:nvPr/>
        </p:nvPicPr>
        <p:blipFill>
          <a:blip r:embed="rId3"/>
          <a:stretch>
            <a:fillRect/>
          </a:stretch>
        </p:blipFill>
        <p:spPr bwMode="auto">
          <a:xfrm>
            <a:off x="3752850" y="2238375"/>
            <a:ext cx="5314950" cy="4467225"/>
          </a:xfrm>
          <a:prstGeom prst="rect">
            <a:avLst/>
          </a:prstGeom>
          <a:noFill/>
          <a:ln w="9525">
            <a:noFill/>
            <a:miter lim="800000"/>
            <a:headEnd/>
            <a:tailEnd/>
          </a:ln>
        </p:spPr>
      </p:pic>
    </p:spTree>
  </p:cSld>
  <p:clrMapOvr>
    <a:masterClrMapping/>
  </p:clrMapOvr>
  <p:transition spd="med">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FERPA is about privacy, right?</a:t>
            </a:r>
            <a:endParaRPr lang="en-US" dirty="0"/>
          </a:p>
        </p:txBody>
      </p:sp>
      <p:pic>
        <p:nvPicPr>
          <p:cNvPr id="4" name="Content Placeholder 3" descr="laptop-privacy-1.jpg"/>
          <p:cNvPicPr>
            <a:picLocks noGrp="1" noChangeAspect="1"/>
          </p:cNvPicPr>
          <p:nvPr>
            <p:ph idx="1"/>
          </p:nvPr>
        </p:nvPicPr>
        <p:blipFill>
          <a:blip r:embed="rId2"/>
          <a:stretch>
            <a:fillRect/>
          </a:stretch>
        </p:blipFill>
        <p:spPr>
          <a:xfrm>
            <a:off x="2428875" y="2733675"/>
            <a:ext cx="4286250" cy="3219450"/>
          </a:xfrm>
        </p:spPr>
      </p:pic>
    </p:spTree>
  </p:cSld>
  <p:clrMapOvr>
    <a:masterClrMapping/>
  </p:clrMapOvr>
  <p:transition spd="med">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dirty="0" smtClean="0"/>
              <a:t>FERPA history, related legislation, and related events</a:t>
            </a:r>
          </a:p>
        </p:txBody>
      </p:sp>
      <p:sp>
        <p:nvSpPr>
          <p:cNvPr id="99331" name="Rectangle 3"/>
          <p:cNvSpPr>
            <a:spLocks noGrp="1" noChangeArrowheads="1"/>
          </p:cNvSpPr>
          <p:nvPr>
            <p:ph idx="1"/>
          </p:nvPr>
        </p:nvSpPr>
        <p:spPr>
          <a:xfrm>
            <a:off x="457200" y="1752600"/>
            <a:ext cx="8229600" cy="4572000"/>
          </a:xfrm>
        </p:spPr>
        <p:txBody>
          <a:bodyPr/>
          <a:lstStyle/>
          <a:p>
            <a:pPr eaLnBrk="1" hangingPunct="1"/>
            <a:r>
              <a:rPr lang="en-US" sz="2400" dirty="0" smtClean="0"/>
              <a:t>Family Educational Rights and Privacy Act (20 U.S.C. § 1232g; 34 CFR Part 99) federal law enacted in 1974.</a:t>
            </a:r>
          </a:p>
          <a:p>
            <a:pPr eaLnBrk="1" hangingPunct="1"/>
            <a:r>
              <a:rPr lang="en-US" sz="2400" dirty="0" smtClean="0"/>
              <a:t>Student Right to Know Act of 1990</a:t>
            </a:r>
          </a:p>
          <a:p>
            <a:pPr eaLnBrk="1" hangingPunct="1"/>
            <a:r>
              <a:rPr lang="en-US" sz="2400" dirty="0" smtClean="0"/>
              <a:t>HIPAA (1996) has relationship (student treatment records)</a:t>
            </a:r>
          </a:p>
          <a:p>
            <a:pPr eaLnBrk="1" hangingPunct="1"/>
            <a:r>
              <a:rPr lang="en-US" sz="2400" dirty="0" smtClean="0"/>
              <a:t>Campus Sex Crimes Prevention Act (2000)</a:t>
            </a:r>
          </a:p>
          <a:p>
            <a:pPr eaLnBrk="1" hangingPunct="1"/>
            <a:r>
              <a:rPr lang="en-US" sz="2400" dirty="0" smtClean="0"/>
              <a:t>Patriot Act (2001)</a:t>
            </a:r>
          </a:p>
          <a:p>
            <a:pPr eaLnBrk="1" hangingPunct="1"/>
            <a:r>
              <a:rPr lang="en-US" sz="2400" dirty="0" smtClean="0"/>
              <a:t>Solomon Amendment (2002)</a:t>
            </a:r>
          </a:p>
          <a:p>
            <a:pPr eaLnBrk="1" hangingPunct="1"/>
            <a:r>
              <a:rPr lang="en-US" sz="2400" dirty="0" smtClean="0"/>
              <a:t>Your state laws</a:t>
            </a:r>
          </a:p>
          <a:p>
            <a:pPr eaLnBrk="1" hangingPunct="1"/>
            <a:r>
              <a:rPr lang="en-US" sz="2400" dirty="0" smtClean="0"/>
              <a:t>2007 Virginia Tech shooting findings pointed at confusion around privacy laws as significant barrier</a:t>
            </a:r>
          </a:p>
          <a:p>
            <a:pPr eaLnBrk="1" hangingPunct="1"/>
            <a:r>
              <a:rPr lang="en-US" sz="2400" dirty="0" smtClean="0"/>
              <a:t>This prompted </a:t>
            </a:r>
            <a:r>
              <a:rPr lang="en-US" sz="2400" dirty="0" err="1" smtClean="0"/>
              <a:t>DoEd</a:t>
            </a:r>
            <a:r>
              <a:rPr lang="en-US" sz="2400" dirty="0" smtClean="0"/>
              <a:t> rework of regulations just released (2009)</a:t>
            </a:r>
          </a:p>
          <a:p>
            <a:pPr eaLnBrk="1" hangingPunct="1"/>
            <a:endParaRPr lang="en-US" sz="2400" dirty="0" smtClean="0"/>
          </a:p>
          <a:p>
            <a:pPr eaLnBrk="1" hangingPunct="1"/>
            <a:endParaRPr lang="en-US" sz="2400" dirty="0" smtClean="0"/>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1000"/>
                                        <p:tgtEl>
                                          <p:spTgt spid="993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fade">
                                      <p:cBhvr>
                                        <p:cTn id="12" dur="1000"/>
                                        <p:tgtEl>
                                          <p:spTgt spid="993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fade">
                                      <p:cBhvr>
                                        <p:cTn id="17" dur="1000"/>
                                        <p:tgtEl>
                                          <p:spTgt spid="993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9331">
                                            <p:txEl>
                                              <p:pRg st="3" end="3"/>
                                            </p:txEl>
                                          </p:spTgt>
                                        </p:tgtEl>
                                        <p:attrNameLst>
                                          <p:attrName>style.visibility</p:attrName>
                                        </p:attrNameLst>
                                      </p:cBhvr>
                                      <p:to>
                                        <p:strVal val="visible"/>
                                      </p:to>
                                    </p:set>
                                    <p:animEffect transition="in" filter="fade">
                                      <p:cBhvr>
                                        <p:cTn id="22" dur="1000"/>
                                        <p:tgtEl>
                                          <p:spTgt spid="993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9331">
                                            <p:txEl>
                                              <p:pRg st="4" end="4"/>
                                            </p:txEl>
                                          </p:spTgt>
                                        </p:tgtEl>
                                        <p:attrNameLst>
                                          <p:attrName>style.visibility</p:attrName>
                                        </p:attrNameLst>
                                      </p:cBhvr>
                                      <p:to>
                                        <p:strVal val="visible"/>
                                      </p:to>
                                    </p:set>
                                    <p:animEffect transition="in" filter="fade">
                                      <p:cBhvr>
                                        <p:cTn id="27" dur="1000"/>
                                        <p:tgtEl>
                                          <p:spTgt spid="993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9331">
                                            <p:txEl>
                                              <p:pRg st="5" end="5"/>
                                            </p:txEl>
                                          </p:spTgt>
                                        </p:tgtEl>
                                        <p:attrNameLst>
                                          <p:attrName>style.visibility</p:attrName>
                                        </p:attrNameLst>
                                      </p:cBhvr>
                                      <p:to>
                                        <p:strVal val="visible"/>
                                      </p:to>
                                    </p:set>
                                    <p:animEffect transition="in" filter="fade">
                                      <p:cBhvr>
                                        <p:cTn id="32" dur="1000"/>
                                        <p:tgtEl>
                                          <p:spTgt spid="993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9331">
                                            <p:txEl>
                                              <p:pRg st="6" end="6"/>
                                            </p:txEl>
                                          </p:spTgt>
                                        </p:tgtEl>
                                        <p:attrNameLst>
                                          <p:attrName>style.visibility</p:attrName>
                                        </p:attrNameLst>
                                      </p:cBhvr>
                                      <p:to>
                                        <p:strVal val="visible"/>
                                      </p:to>
                                    </p:set>
                                    <p:animEffect transition="in" filter="fade">
                                      <p:cBhvr>
                                        <p:cTn id="37" dur="1000"/>
                                        <p:tgtEl>
                                          <p:spTgt spid="993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9331">
                                            <p:txEl>
                                              <p:pRg st="7" end="7"/>
                                            </p:txEl>
                                          </p:spTgt>
                                        </p:tgtEl>
                                        <p:attrNameLst>
                                          <p:attrName>style.visibility</p:attrName>
                                        </p:attrNameLst>
                                      </p:cBhvr>
                                      <p:to>
                                        <p:strVal val="visible"/>
                                      </p:to>
                                    </p:set>
                                    <p:animEffect transition="in" filter="fade">
                                      <p:cBhvr>
                                        <p:cTn id="42" dur="1000"/>
                                        <p:tgtEl>
                                          <p:spTgt spid="9933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9331">
                                            <p:txEl>
                                              <p:pRg st="8" end="8"/>
                                            </p:txEl>
                                          </p:spTgt>
                                        </p:tgtEl>
                                        <p:attrNameLst>
                                          <p:attrName>style.visibility</p:attrName>
                                        </p:attrNameLst>
                                      </p:cBhvr>
                                      <p:to>
                                        <p:strVal val="visible"/>
                                      </p:to>
                                    </p:set>
                                    <p:animEffect transition="in" filter="fade">
                                      <p:cBhvr>
                                        <p:cTn id="47" dur="1000"/>
                                        <p:tgtEl>
                                          <p:spTgt spid="993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FERPA?</a:t>
            </a:r>
            <a:endParaRPr lang="en-US" dirty="0"/>
          </a:p>
        </p:txBody>
      </p:sp>
      <p:sp>
        <p:nvSpPr>
          <p:cNvPr id="3" name="Content Placeholder 2"/>
          <p:cNvSpPr>
            <a:spLocks noGrp="1"/>
          </p:cNvSpPr>
          <p:nvPr>
            <p:ph idx="1"/>
          </p:nvPr>
        </p:nvSpPr>
        <p:spPr/>
        <p:txBody>
          <a:bodyPr/>
          <a:lstStyle/>
          <a:p>
            <a:r>
              <a:rPr lang="en-US" sz="2400" dirty="0" smtClean="0"/>
              <a:t>Provides access to students (or their guardians) to their educational records.</a:t>
            </a:r>
          </a:p>
          <a:p>
            <a:r>
              <a:rPr lang="en-US" sz="2400" dirty="0" smtClean="0"/>
              <a:t>Provide students with a process to amend educational records</a:t>
            </a:r>
          </a:p>
          <a:p>
            <a:r>
              <a:rPr lang="en-US" sz="2400" dirty="0" smtClean="0"/>
              <a:t>Provide students some control over release of their educational records</a:t>
            </a:r>
          </a:p>
          <a:p>
            <a:r>
              <a:rPr lang="en-US" sz="2400" dirty="0" smtClean="0"/>
              <a:t>Applies to all (US) educational institutions, not just universities.</a:t>
            </a:r>
          </a:p>
          <a:p>
            <a:pPr>
              <a:buNone/>
            </a:pPr>
            <a:endParaRPr lang="en-US" sz="2400" dirty="0" smtClean="0"/>
          </a:p>
          <a:p>
            <a:pPr>
              <a:buNone/>
            </a:pPr>
            <a:r>
              <a:rPr lang="en-US" sz="2400" dirty="0" smtClean="0"/>
              <a:t>See </a:t>
            </a:r>
            <a:r>
              <a:rPr lang="en-US" sz="2400" dirty="0" smtClean="0">
                <a:hlinkClick r:id="rId3"/>
              </a:rPr>
              <a:t>http://www.ed.gov/policy/gen/guid/fpco/index.html</a:t>
            </a:r>
            <a:r>
              <a:rPr lang="en-US" sz="2400" dirty="0" smtClean="0"/>
              <a:t> for links to final FERPA regulations.</a:t>
            </a:r>
            <a:endParaRPr lang="en-US" sz="2400" dirty="0"/>
          </a:p>
        </p:txBody>
      </p:sp>
    </p:spTree>
  </p:cSld>
  <p:clrMapOvr>
    <a:masterClrMapping/>
  </p:clrMapOvr>
  <p:transition spd="med">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info goes in but doesn’t go out</a:t>
            </a:r>
            <a:endParaRPr lang="en-US" dirty="0"/>
          </a:p>
        </p:txBody>
      </p:sp>
      <p:pic>
        <p:nvPicPr>
          <p:cNvPr id="4" name="Content Placeholder 3" descr="csan12l.jpg"/>
          <p:cNvPicPr>
            <a:picLocks noGrp="1" noChangeAspect="1"/>
          </p:cNvPicPr>
          <p:nvPr>
            <p:ph idx="1"/>
          </p:nvPr>
        </p:nvPicPr>
        <p:blipFill>
          <a:blip r:embed="rId2"/>
          <a:stretch>
            <a:fillRect/>
          </a:stretch>
        </p:blipFill>
        <p:spPr>
          <a:xfrm>
            <a:off x="1524000" y="2209800"/>
            <a:ext cx="6229489" cy="4267200"/>
          </a:xfrm>
        </p:spPr>
      </p:pic>
    </p:spTree>
  </p:cSld>
  <p:clrMapOvr>
    <a:masterClrMapping/>
  </p:clrMapOvr>
  <p:transition spd="med">
    <p:strips dir="rd"/>
  </p:transition>
</p:sld>
</file>

<file path=ppt/theme/theme1.xml><?xml version="1.0" encoding="utf-8"?>
<a:theme xmlns:a="http://schemas.openxmlformats.org/drawingml/2006/main" name="UW Nebula Master Template-Try 1">
  <a:themeElements>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W Nebula Master Template-Try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 Nebula Master Template-Try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 Nebula Master Template-Try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 Nebula Master Template-Try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 Nebula Master Template-Try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 Nebula Master Template-Try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 Nebula Master Template-Try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 Nebula Master Template-Try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 Nebula Master Template-Try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 Nebula Master Template-Try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 Nebula Master Template-Try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 Nebula Master Template-Try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27045</TotalTime>
  <Words>3021</Words>
  <Application>Microsoft PowerPoint</Application>
  <PresentationFormat>On-screen Show (4:3)</PresentationFormat>
  <Paragraphs>338</Paragraphs>
  <Slides>35</Slides>
  <Notes>24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UW Nebula Master Template-Try 1</vt:lpstr>
      <vt:lpstr>FERPA and Active Directory</vt:lpstr>
      <vt:lpstr>Agenda</vt:lpstr>
      <vt:lpstr>Who I am</vt:lpstr>
      <vt:lpstr>Slide 4</vt:lpstr>
      <vt:lpstr>Who I am not:</vt:lpstr>
      <vt:lpstr>FERPA is about privacy, right?</vt:lpstr>
      <vt:lpstr>FERPA history, related legislation, and related events</vt:lpstr>
      <vt:lpstr>What is FERPA?</vt:lpstr>
      <vt:lpstr>So info goes in but doesn’t go out</vt:lpstr>
      <vt:lpstr>Ferpa protects students from this</vt:lpstr>
      <vt:lpstr>Educational record: what is it?</vt:lpstr>
      <vt:lpstr>Education records-what it isn’t</vt:lpstr>
      <vt:lpstr>Education records-what it is</vt:lpstr>
      <vt:lpstr>Exceptions</vt:lpstr>
      <vt:lpstr>Enforcement</vt:lpstr>
      <vt:lpstr>Enforcement and penalties</vt:lpstr>
      <vt:lpstr>Directory info</vt:lpstr>
      <vt:lpstr>Directory info examples</vt:lpstr>
      <vt:lpstr>UW Directory Info</vt:lpstr>
      <vt:lpstr>Sharing time</vt:lpstr>
      <vt:lpstr>FERPA does not guarantee anonymity</vt:lpstr>
      <vt:lpstr>Desire for privacy depends on what</vt:lpstr>
      <vt:lpstr>FPCO: Opt Out should happen infrequently</vt:lpstr>
      <vt:lpstr>Opt out happens too often</vt:lpstr>
      <vt:lpstr>Better Opt out guidance needed</vt:lpstr>
      <vt:lpstr>An example of good opt out guidance</vt:lpstr>
      <vt:lpstr>Beyond Background to Analysis</vt:lpstr>
      <vt:lpstr>Biggest pain point (for IT) is “Opt Out”</vt:lpstr>
      <vt:lpstr>Microsoft Help?</vt:lpstr>
      <vt:lpstr>Where rubber hits road: AD</vt:lpstr>
      <vt:lpstr>Problem points on user accounts</vt:lpstr>
      <vt:lpstr>User account info </vt:lpstr>
      <vt:lpstr>Course, student major, and other educational record groups</vt:lpstr>
      <vt:lpstr>Exchange enabled course groups</vt:lpstr>
      <vt:lpstr>The End</vt:lpstr>
    </vt:vector>
  </TitlesOfParts>
  <Manager>Jim DeRoest</Manager>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NetIQ AppManager 5.0</dc:title>
  <dc:subject>Windows Infrastructure</dc:subject>
  <dc:creator>David Zazzo</dc:creator>
  <cp:keywords>netiq, appmanager, infrastructure, monitoring</cp:keywords>
  <cp:lastModifiedBy>barkills</cp:lastModifiedBy>
  <cp:revision>1386</cp:revision>
  <dcterms:created xsi:type="dcterms:W3CDTF">2003-05-05T03:49:52Z</dcterms:created>
  <dcterms:modified xsi:type="dcterms:W3CDTF">2009-03-27T16:38:26Z</dcterms:modified>
  <cp:category>Infrastructure</cp:category>
</cp:coreProperties>
</file>