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9" r:id="rId3"/>
    <p:sldId id="290" r:id="rId4"/>
    <p:sldId id="292" r:id="rId5"/>
    <p:sldId id="303" r:id="rId6"/>
    <p:sldId id="329" r:id="rId7"/>
    <p:sldId id="338" r:id="rId8"/>
    <p:sldId id="332" r:id="rId9"/>
    <p:sldId id="327" r:id="rId10"/>
    <p:sldId id="325" r:id="rId11"/>
    <p:sldId id="328" r:id="rId12"/>
    <p:sldId id="311" r:id="rId13"/>
    <p:sldId id="326" r:id="rId14"/>
    <p:sldId id="330" r:id="rId15"/>
    <p:sldId id="331" r:id="rId16"/>
    <p:sldId id="333" r:id="rId17"/>
    <p:sldId id="334" r:id="rId18"/>
    <p:sldId id="291" r:id="rId19"/>
    <p:sldId id="293" r:id="rId20"/>
    <p:sldId id="319" r:id="rId21"/>
    <p:sldId id="316" r:id="rId22"/>
    <p:sldId id="317" r:id="rId23"/>
    <p:sldId id="318" r:id="rId24"/>
    <p:sldId id="320" r:id="rId25"/>
    <p:sldId id="302" r:id="rId26"/>
    <p:sldId id="314" r:id="rId27"/>
    <p:sldId id="323" r:id="rId28"/>
    <p:sldId id="295" r:id="rId29"/>
    <p:sldId id="298" r:id="rId30"/>
    <p:sldId id="299" r:id="rId31"/>
    <p:sldId id="335" r:id="rId32"/>
    <p:sldId id="336" r:id="rId33"/>
    <p:sldId id="304" r:id="rId34"/>
    <p:sldId id="296" r:id="rId35"/>
    <p:sldId id="297" r:id="rId36"/>
    <p:sldId id="300" r:id="rId37"/>
    <p:sldId id="301" r:id="rId38"/>
    <p:sldId id="315" r:id="rId39"/>
    <p:sldId id="307" r:id="rId40"/>
    <p:sldId id="306" r:id="rId41"/>
    <p:sldId id="308" r:id="rId42"/>
    <p:sldId id="305" r:id="rId43"/>
    <p:sldId id="309" r:id="rId44"/>
    <p:sldId id="312" r:id="rId45"/>
    <p:sldId id="310" r:id="rId46"/>
    <p:sldId id="313" r:id="rId47"/>
    <p:sldId id="294" r:id="rId48"/>
    <p:sldId id="324" r:id="rId49"/>
    <p:sldId id="322" r:id="rId50"/>
    <p:sldId id="285" r:id="rId51"/>
    <p:sldId id="337" r:id="rId52"/>
    <p:sldId id="286" r:id="rId53"/>
    <p:sldId id="277" r:id="rId54"/>
    <p:sldId id="340" r:id="rId55"/>
    <p:sldId id="341" r:id="rId56"/>
    <p:sldId id="342" r:id="rId57"/>
    <p:sldId id="343" r:id="rId58"/>
    <p:sldId id="344" r:id="rId59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08D"/>
    <a:srgbClr val="4D4D73"/>
    <a:srgbClr val="565680"/>
    <a:srgbClr val="666699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83944" autoAdjust="0"/>
  </p:normalViewPr>
  <p:slideViewPr>
    <p:cSldViewPr>
      <p:cViewPr varScale="1">
        <p:scale>
          <a:sx n="66" d="100"/>
          <a:sy n="66" d="100"/>
        </p:scale>
        <p:origin x="3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77" y="67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2459"/>
            <a:ext cx="564261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4467067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4459" y="8841738"/>
            <a:ext cx="1017172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18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99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General diagram.</a:t>
            </a:r>
            <a:r>
              <a:rPr lang="en-US" baseline="0" dirty="0" smtClean="0"/>
              <a:t> Shows relationships between AAD, SO AD, EO AD, LO AD. Includes public interfaces to each.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ITIL</a:t>
            </a:r>
            <a:r>
              <a:rPr lang="en-US" baseline="0" dirty="0" smtClean="0"/>
              <a:t> term – </a:t>
            </a:r>
            <a:r>
              <a:rPr lang="en-US" dirty="0" smtClean="0"/>
              <a:t>Utility: what is it good for?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3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zure.microsoft.com/en-us/pricing/details/active-directory-b2c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design/azure-ad-capability-ma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tconnect.uw.edu/wares/msinf/aad/new-aad-ten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connect.uw.edu/wares/msinf/other-help/faq/aad-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design/arch/aad-ar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tconnect.uw.edu/wares/msinf/aad/ap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cac.washington.edu/x/YTWIB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aad/aad-device-jo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irocadena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design/arch/aad-arc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4.jpg"/><Relationship Id="rId7" Type="http://schemas.openxmlformats.org/officeDocument/2006/relationships/slide" Target="slide2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2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hyperlink" Target="mailto:barkills@uw.edu" TargetMode="External"/><Relationship Id="rId7" Type="http://schemas.openxmlformats.org/officeDocument/2006/relationships/hyperlink" Target="https://itconnect.uw.edu/wares/msinf/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uw.edu/barkills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://@brian-arkills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twitter.com/barkills" TargetMode="External"/><Relationship Id="rId9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4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7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user@upn.co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9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Visio_2003-2010_Drawing1.vsd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phexplorer.cloudapp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Azure Active Directory: In the middle of organizational friction</a:t>
            </a:r>
            <a:br>
              <a:rPr lang="en-US" dirty="0" smtClean="0"/>
            </a:br>
            <a:r>
              <a:rPr lang="en-US" sz="2400" dirty="0" smtClean="0"/>
              <a:t>October 2016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2400" u="sng" dirty="0" smtClean="0"/>
              <a:t>Brian Arkills</a:t>
            </a:r>
          </a:p>
          <a:p>
            <a:pPr algn="l" eaLnBrk="1" hangingPunct="1"/>
            <a:r>
              <a:rPr lang="en-US" sz="2400" dirty="0" smtClean="0"/>
              <a:t>Microsoft Solutions Architect</a:t>
            </a:r>
          </a:p>
          <a:p>
            <a:pPr algn="l" eaLnBrk="1" hangingPunct="1"/>
            <a:r>
              <a:rPr lang="en-US" sz="2400" dirty="0" smtClean="0"/>
              <a:t>Microsoft Infrastructure Svc </a:t>
            </a:r>
            <a:r>
              <a:rPr lang="en-US" sz="2400" dirty="0" err="1" smtClean="0"/>
              <a:t>Mgr</a:t>
            </a:r>
            <a:endParaRPr lang="en-US" sz="2400" dirty="0" smtClean="0"/>
          </a:p>
          <a:p>
            <a:pPr algn="l" eaLnBrk="1" hangingPunct="1"/>
            <a:r>
              <a:rPr lang="en-US" sz="2400" dirty="0" smtClean="0"/>
              <a:t>Managed Workstation Svc Owner </a:t>
            </a:r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UW-IT, Identity and Access </a:t>
            </a:r>
            <a:r>
              <a:rPr lang="en-US" sz="2400" dirty="0" smtClean="0">
                <a:sym typeface="Wingdings" pitchFamily="2" charset="2"/>
              </a:rPr>
              <a:t>Management</a:t>
            </a:r>
          </a:p>
          <a:p>
            <a:pPr algn="l" eaLnBrk="1" hangingPunct="1"/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 smtClean="0">
                <a:sym typeface="Wingdings" pitchFamily="2" charset="2"/>
              </a:rPr>
              <a:t>Microsoft </a:t>
            </a:r>
            <a:r>
              <a:rPr lang="en-US" sz="2400" strike="sngStrike" dirty="0" smtClean="0">
                <a:sym typeface="Wingdings" pitchFamily="2" charset="2"/>
              </a:rPr>
              <a:t>Directory Services</a:t>
            </a:r>
            <a:r>
              <a:rPr lang="en-US" sz="2400" dirty="0" smtClean="0">
                <a:sym typeface="Wingdings" pitchFamily="2" charset="2"/>
              </a:rPr>
              <a:t> Enterprise Mobility MVP 2012-2016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access control on act of issuing logon token. If X=true then issue token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if Y=true, then don’t issue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AADp</a:t>
            </a:r>
            <a:endParaRPr lang="en-US" dirty="0" smtClean="0"/>
          </a:p>
          <a:p>
            <a:r>
              <a:rPr lang="en-US" dirty="0" smtClean="0"/>
              <a:t>We haven’t yet used this, but it is a powerful feature, and we are exploring using this for scenarios where we need to lock down access b/c of legal or risk instead of disabling user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834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RBAC, Roles, AUs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under-emphasized feature of AAD that allows delegation of permissions</a:t>
            </a:r>
          </a:p>
          <a:p>
            <a:r>
              <a:rPr lang="en-US" dirty="0" smtClean="0"/>
              <a:t>Works just like Exchange RBAC “triangle of power”: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scope of affected objects = Administrative Units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scope of permissions = 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Assign RBAC permissions connecting AUs to 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Assign users to </a:t>
            </a:r>
            <a:r>
              <a:rPr lang="en-US" dirty="0" smtClean="0"/>
              <a:t>Roles</a:t>
            </a:r>
          </a:p>
          <a:p>
            <a:r>
              <a:rPr lang="en-US" dirty="0" smtClean="0"/>
              <a:t>Built-in Roles handle #1-3 for you; but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000" dirty="0" smtClean="0"/>
              <a:t>you can create your own</a:t>
            </a:r>
          </a:p>
          <a:p>
            <a:r>
              <a:rPr lang="en-US" dirty="0" smtClean="0"/>
              <a:t>PIM, Privilege Identity Management for ‘just in time’</a:t>
            </a:r>
          </a:p>
          <a:p>
            <a:r>
              <a:rPr lang="en-US" dirty="0" smtClean="0"/>
              <a:t>Ever growing # of AAD, O365, Azure built-in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529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based endpoint that MS secures</a:t>
            </a:r>
          </a:p>
          <a:p>
            <a:r>
              <a:rPr lang="en-US" dirty="0" smtClean="0"/>
              <a:t>Can add Conditional Access &amp; Azure MFA goodness in front of existing apps</a:t>
            </a:r>
          </a:p>
          <a:p>
            <a:r>
              <a:rPr lang="en-US" dirty="0" smtClean="0"/>
              <a:t>Can easily re-invigorate existing IWA apps w/o touching their code</a:t>
            </a:r>
          </a:p>
          <a:p>
            <a:r>
              <a:rPr lang="en-US" dirty="0" smtClean="0"/>
              <a:t>Only requires AAD basic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Downsides: doesn’t yet support RD Gateway</a:t>
            </a:r>
          </a:p>
          <a:p>
            <a:endParaRPr lang="en-US" dirty="0"/>
          </a:p>
          <a:p>
            <a:r>
              <a:rPr lang="en-US" dirty="0" smtClean="0"/>
              <a:t>Piloting this, but: solution looking for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220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based licensing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AAD and EMS licenses to AAD users via a group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AADp</a:t>
            </a:r>
            <a:r>
              <a:rPr lang="en-US" dirty="0" smtClean="0"/>
              <a:t> (on which users?)</a:t>
            </a:r>
          </a:p>
          <a:p>
            <a:r>
              <a:rPr lang="en-US" dirty="0" smtClean="0"/>
              <a:t>We are using this with our EMS licenses and may also use it for AAD Basic (if dedicated groups are supported)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18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Cloud App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discovery of what SaaS apps are being used/accessed by your population</a:t>
            </a:r>
          </a:p>
          <a:p>
            <a:r>
              <a:rPr lang="en-US" dirty="0" smtClean="0"/>
              <a:t>Client agent or Proxy-based</a:t>
            </a:r>
          </a:p>
          <a:p>
            <a:r>
              <a:rPr lang="en-US" dirty="0" smtClean="0"/>
              <a:t>Enables better </a:t>
            </a:r>
            <a:r>
              <a:rPr lang="en-US" dirty="0" err="1" smtClean="0"/>
              <a:t>mgmt</a:t>
            </a:r>
            <a:r>
              <a:rPr lang="en-US" dirty="0" smtClean="0"/>
              <a:t> decisions, e.g. invest app X integration? mitigate risks with app Y?</a:t>
            </a:r>
          </a:p>
          <a:p>
            <a:r>
              <a:rPr lang="en-US" dirty="0" smtClean="0"/>
              <a:t>Legal or “creepy” issues … proceed with caution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AADp</a:t>
            </a:r>
            <a:r>
              <a:rPr lang="en-US" dirty="0" smtClean="0"/>
              <a:t>, may be a O365 version (Ignite announcement)</a:t>
            </a:r>
          </a:p>
          <a:p>
            <a:r>
              <a:rPr lang="en-US" dirty="0" smtClean="0"/>
              <a:t>We aren’t using this yet, but highly interesting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93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Reporting &amp; Auditing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canned risk reports, with mitigation actions in portal</a:t>
            </a:r>
          </a:p>
          <a:p>
            <a:r>
              <a:rPr lang="en-US" dirty="0" smtClean="0"/>
              <a:t>Little documentation of what goes into evaluation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Raw audit and </a:t>
            </a:r>
            <a:r>
              <a:rPr lang="en-US" dirty="0" err="1"/>
              <a:t>signin</a:t>
            </a:r>
            <a:r>
              <a:rPr lang="en-US" dirty="0"/>
              <a:t> events </a:t>
            </a:r>
            <a:r>
              <a:rPr lang="en-US" dirty="0" err="1" smtClean="0"/>
              <a:t>events</a:t>
            </a:r>
            <a:r>
              <a:rPr lang="en-US" dirty="0" smtClean="0"/>
              <a:t> now available via audit API (public preview)</a:t>
            </a:r>
          </a:p>
          <a:p>
            <a:endParaRPr lang="en-US" dirty="0"/>
          </a:p>
          <a:p>
            <a:r>
              <a:rPr lang="en-US" dirty="0" smtClean="0"/>
              <a:t>We don’t use canned reports; we are actively building integrations to APIs</a:t>
            </a:r>
          </a:p>
          <a:p>
            <a:endParaRPr lang="en-US" dirty="0"/>
          </a:p>
          <a:p>
            <a:r>
              <a:rPr lang="en-US" dirty="0" smtClean="0"/>
              <a:t>Note: MS has lots of new stuff here I haven’t evaluated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105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B2C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directory in your tenant</a:t>
            </a:r>
          </a:p>
          <a:p>
            <a:r>
              <a:rPr lang="en-US" dirty="0" smtClean="0"/>
              <a:t>Primary Use: Identity solution for a single web app</a:t>
            </a:r>
          </a:p>
          <a:p>
            <a:r>
              <a:rPr lang="en-US" dirty="0"/>
              <a:t>Same AAD capabilities, but also provides </a:t>
            </a:r>
            <a:r>
              <a:rPr lang="en-US" dirty="0" smtClean="0"/>
              <a:t>identity registration and accepts some “social” identities. Expect these to grow.</a:t>
            </a:r>
          </a:p>
          <a:p>
            <a:r>
              <a:rPr lang="en-US" dirty="0" smtClean="0">
                <a:hlinkClick r:id="rId2"/>
              </a:rPr>
              <a:t>Pricing is per-</a:t>
            </a:r>
            <a:r>
              <a:rPr lang="en-US" dirty="0" err="1" smtClean="0">
                <a:hlinkClick r:id="rId2"/>
              </a:rPr>
              <a:t>authN</a:t>
            </a:r>
            <a:r>
              <a:rPr lang="en-US" dirty="0" smtClean="0">
                <a:hlinkClick r:id="rId2"/>
              </a:rPr>
              <a:t> + per-user</a:t>
            </a:r>
            <a:r>
              <a:rPr lang="en-US" dirty="0" smtClean="0"/>
              <a:t>. Pretty cheap.</a:t>
            </a:r>
          </a:p>
          <a:p>
            <a:endParaRPr lang="en-US" dirty="0"/>
          </a:p>
          <a:p>
            <a:r>
              <a:rPr lang="en-US" u="sng" dirty="0" smtClean="0"/>
              <a:t>Huge</a:t>
            </a:r>
            <a:r>
              <a:rPr lang="en-US" dirty="0" smtClean="0"/>
              <a:t> potential. There is a good reason this is where Stuart Kwan is spending his time … </a:t>
            </a:r>
          </a:p>
        </p:txBody>
      </p:sp>
    </p:spTree>
    <p:extLst>
      <p:ext uri="{BB962C8B-B14F-4D97-AF65-F5344CB8AC3E}">
        <p14:creationId xmlns:p14="http://schemas.microsoft.com/office/powerpoint/2010/main" val="13326800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62" y="1524000"/>
            <a:ext cx="6744276" cy="5105400"/>
          </a:xfrm>
        </p:spPr>
      </p:pic>
    </p:spTree>
    <p:extLst>
      <p:ext uri="{BB962C8B-B14F-4D97-AF65-F5344CB8AC3E}">
        <p14:creationId xmlns:p14="http://schemas.microsoft.com/office/powerpoint/2010/main" val="28244199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Shouldn’t Office 365 own AAD?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729162" cy="4729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60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Resolution: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4" y="1447800"/>
            <a:ext cx="8229600" cy="5105400"/>
          </a:xfrm>
        </p:spPr>
        <p:txBody>
          <a:bodyPr/>
          <a:lstStyle/>
          <a:p>
            <a:r>
              <a:rPr lang="en-US" sz="2400" dirty="0" smtClean="0"/>
              <a:t>Enterprise Architecture brings IAM, O365 and AD teams together for 12 hours. </a:t>
            </a:r>
          </a:p>
          <a:p>
            <a:pPr lvl="1"/>
            <a:r>
              <a:rPr lang="en-US" sz="2000" dirty="0" smtClean="0"/>
              <a:t>Acknowledge overlapping capability interests. </a:t>
            </a:r>
          </a:p>
          <a:p>
            <a:pPr lvl="1"/>
            <a:r>
              <a:rPr lang="en-US" sz="2000" dirty="0" smtClean="0"/>
              <a:t>AD team continues to own. </a:t>
            </a:r>
          </a:p>
          <a:p>
            <a:pPr lvl="1"/>
            <a:r>
              <a:rPr lang="en-US" sz="2000" dirty="0" smtClean="0"/>
              <a:t>AAD governance team of 9-10 to resolve sticky issues.</a:t>
            </a:r>
          </a:p>
          <a:p>
            <a:r>
              <a:rPr lang="en-US" sz="2400" dirty="0" smtClean="0"/>
              <a:t>Governance team charter with specific goals: utility, capability, recommended uses, </a:t>
            </a:r>
            <a:r>
              <a:rPr lang="en-US" sz="2400" dirty="0" err="1" smtClean="0"/>
              <a:t>config</a:t>
            </a:r>
            <a:r>
              <a:rPr lang="en-US" sz="2400" dirty="0" smtClean="0"/>
              <a:t> decisions.</a:t>
            </a:r>
          </a:p>
          <a:p>
            <a:r>
              <a:rPr lang="en-US" sz="2400" dirty="0" err="1" smtClean="0"/>
              <a:t>Gov</a:t>
            </a:r>
            <a:r>
              <a:rPr lang="en-US" sz="2400" dirty="0" smtClean="0"/>
              <a:t> team meets biweekly for 3 months to get up to speed, then monthly. 9 months later, Change Advisory Board spun up.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Outcome: Broader understanding of AAD technology &amp; issues. </a:t>
            </a:r>
            <a:r>
              <a:rPr lang="en-US" dirty="0" smtClean="0">
                <a:sym typeface="Wingdings" panose="05000000000000000000" pitchFamily="2" charset="2"/>
              </a:rPr>
              <a:t> But high cost—I spent tons on this. 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03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Review Azure AD </a:t>
            </a:r>
            <a:r>
              <a:rPr lang="en-US" sz="3600" dirty="0" smtClean="0"/>
              <a:t>Architecture &amp; features</a:t>
            </a:r>
            <a:endParaRPr lang="en-US" sz="3600" dirty="0"/>
          </a:p>
          <a:p>
            <a:r>
              <a:rPr lang="en-US" sz="3600" dirty="0" smtClean="0"/>
              <a:t>Tell our organizational story around AAD; entertain &amp; touchpoint for others</a:t>
            </a:r>
          </a:p>
          <a:p>
            <a:r>
              <a:rPr lang="en-US" sz="3600" dirty="0" smtClean="0"/>
              <a:t>Call out AAD pitfalls vs. solvable problems; share lessons learned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56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Governance 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architecture diagram (both the generic one you’ve already seen and a UW specific one)</a:t>
            </a:r>
          </a:p>
          <a:p>
            <a:r>
              <a:rPr lang="en-US" dirty="0" smtClean="0"/>
              <a:t>Capability map – EA &amp; stakeholders wanted this, but no standard approach. These are intended to facilitate conversations with customers. We are one of only two UW-IT services to publish ours.</a:t>
            </a:r>
          </a:p>
          <a:p>
            <a:r>
              <a:rPr lang="en-US" dirty="0" smtClean="0"/>
              <a:t>AAD tenant utility guidance – What is it good for? When do you get one?</a:t>
            </a:r>
          </a:p>
          <a:p>
            <a:r>
              <a:rPr lang="en-US" dirty="0" smtClean="0"/>
              <a:t>Customer orientation documentation – Terminology and FAQ</a:t>
            </a:r>
          </a:p>
          <a:p>
            <a:r>
              <a:rPr lang="en-US" dirty="0" smtClean="0"/>
              <a:t>Many decisions about specific capabilities &amp; settings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12338" y="64447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547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AAD Capability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6" y="2050472"/>
            <a:ext cx="6122894" cy="4731327"/>
          </a:xfrm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https://itconnect.uw.edu/wares/msinf/design/azure-ad-capability-map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077" y="641246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645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a new AAD tenant be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https://itconnect.uw.edu/wares/msinf/aad/new-aad-tenant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Visit this page—good discussion section which may help your university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3" y="1940967"/>
            <a:ext cx="4391742" cy="2905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66" y="4604379"/>
            <a:ext cx="5258534" cy="1095528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5"/>
          <p:cNvSpPr/>
          <p:nvPr/>
        </p:nvSpPr>
        <p:spPr>
          <a:xfrm>
            <a:off x="8422509" y="63685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351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Terminology &amp;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https://itconnect.uw.edu/wares/msinf/other-help/faq/aad-terms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981200"/>
            <a:ext cx="4572638" cy="4429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169"/>
          <a:stretch/>
        </p:blipFill>
        <p:spPr>
          <a:xfrm>
            <a:off x="4663440" y="2152673"/>
            <a:ext cx="4389120" cy="4086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25557" y="64447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684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AAD Architecture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https://itconnect.uw.edu/wares/msinf/design/arch/aad-arch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143" r="859" b="1301"/>
          <a:stretch/>
        </p:blipFill>
        <p:spPr>
          <a:xfrm>
            <a:off x="548640" y="1676400"/>
            <a:ext cx="7955280" cy="4663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5077" y="64008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80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VMs: AAD Domain Services or DCs in Azure? Or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question we heard about Azure &amp; AD</a:t>
            </a:r>
          </a:p>
          <a:p>
            <a:r>
              <a:rPr lang="en-US" dirty="0" smtClean="0"/>
              <a:t>Continues to be a source of broad confusion: don’t we need a cloud AD for Azure based VMs?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think AAD Domain Services isn’t particularly useful in its current form</a:t>
            </a:r>
          </a:p>
          <a:p>
            <a:r>
              <a:rPr lang="en-US" dirty="0" smtClean="0"/>
              <a:t>We’ve thought about sticking a DC or two in Azure as a VM. MS added VM encryption=good. We haven’t prioritized this, but I expect we’ll end up doing this in the next couple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9207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AAD-DS: AAD Domain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end up with something like AD-DS, but in the cloud. Has LDAP and Kerberos endpoints.</a:t>
            </a:r>
          </a:p>
          <a:p>
            <a:r>
              <a:rPr lang="en-US" sz="2400" dirty="0"/>
              <a:t>It is automatically provisioned based on AAD data</a:t>
            </a:r>
          </a:p>
          <a:p>
            <a:r>
              <a:rPr lang="en-US" sz="2400" dirty="0" smtClean="0"/>
              <a:t>You can’t administrate this like AD-DS</a:t>
            </a:r>
          </a:p>
          <a:p>
            <a:pPr lvl="1"/>
            <a:r>
              <a:rPr lang="en-US" sz="2000" dirty="0" smtClean="0"/>
              <a:t>No ACLs, </a:t>
            </a:r>
          </a:p>
          <a:p>
            <a:pPr lvl="1"/>
            <a:r>
              <a:rPr lang="en-US" sz="2000" dirty="0" smtClean="0"/>
              <a:t>No ability to directly create users/groups,</a:t>
            </a:r>
          </a:p>
          <a:p>
            <a:pPr lvl="1"/>
            <a:r>
              <a:rPr lang="en-US" sz="2000" dirty="0" smtClean="0"/>
              <a:t>Only 1 GPO!!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The endpoints are on a single Azure VNET</a:t>
            </a:r>
          </a:p>
          <a:p>
            <a:r>
              <a:rPr lang="en-US" sz="2400" dirty="0" smtClean="0"/>
              <a:t>Requires AAD Premium (but how many?)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Bottom line: it’s cheaper to stick DCs in Azure &amp; you remain in 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421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5105400"/>
          </a:xfrm>
        </p:spPr>
        <p:txBody>
          <a:bodyPr/>
          <a:lstStyle/>
          <a:p>
            <a:r>
              <a:rPr lang="en-US" dirty="0" smtClean="0"/>
              <a:t>Significant features added:</a:t>
            </a:r>
          </a:p>
          <a:p>
            <a:pPr lvl="1"/>
            <a:r>
              <a:rPr lang="en-US" dirty="0" smtClean="0"/>
              <a:t>LDAPS </a:t>
            </a:r>
            <a:r>
              <a:rPr lang="en-US" dirty="0"/>
              <a:t>support, including option to open up this endpoint to </a:t>
            </a:r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Custom </a:t>
            </a:r>
            <a:r>
              <a:rPr lang="en-US" dirty="0"/>
              <a:t>OUs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AD-integrated </a:t>
            </a:r>
            <a:r>
              <a:rPr lang="en-US" dirty="0"/>
              <a:t>DNS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Non-Windows </a:t>
            </a:r>
            <a:r>
              <a:rPr lang="en-US" dirty="0"/>
              <a:t>domain </a:t>
            </a:r>
            <a:r>
              <a:rPr lang="en-US" dirty="0" smtClean="0"/>
              <a:t>join</a:t>
            </a:r>
          </a:p>
          <a:p>
            <a:pPr lvl="1"/>
            <a:r>
              <a:rPr lang="en-US" dirty="0" smtClean="0"/>
              <a:t>Automated </a:t>
            </a:r>
            <a:r>
              <a:rPr lang="en-US" dirty="0" err="1"/>
              <a:t>sidHistory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provisioning </a:t>
            </a:r>
            <a:r>
              <a:rPr lang="en-US" dirty="0" smtClean="0"/>
              <a:t>sync</a:t>
            </a:r>
          </a:p>
          <a:p>
            <a:pPr lvl="1"/>
            <a:r>
              <a:rPr lang="en-US" dirty="0" smtClean="0"/>
              <a:t>Azure </a:t>
            </a:r>
            <a:r>
              <a:rPr lang="en-US" dirty="0"/>
              <a:t>virtual network peering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MS resumes “lift and shift” pitch</a:t>
            </a: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Still lacks flexibility and control, </a:t>
            </a:r>
            <a:br>
              <a:rPr lang="en-US" sz="3600" dirty="0" smtClean="0"/>
            </a:br>
            <a:r>
              <a:rPr lang="en-US" sz="3600" dirty="0" smtClean="0"/>
              <a:t>but looking more interesting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19" y="2819400"/>
            <a:ext cx="2558072" cy="38792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r>
              <a:rPr lang="en-US" dirty="0" smtClean="0"/>
              <a:t>AAD-DS: GA 10/12/2016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218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OAuth2 &amp; AAD Apps!!!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How </a:t>
            </a:r>
            <a:r>
              <a:rPr lang="en-US" sz="6000" dirty="0"/>
              <a:t>could we possibly trust users?</a:t>
            </a:r>
            <a:endParaRPr lang="en-US" sz="6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31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Azure AD apps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012"/>
            <a:ext cx="5006976" cy="35575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2133600"/>
            <a:ext cx="295275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0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thing!?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95450"/>
            <a:ext cx="4762500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1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AD app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https://itconnect.uw.edu/wares/msinf/aad/apps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Note: We still have some open questions that MS has not answered. We suspect these are one-offs used by specific product teams (Office).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2514600" cy="307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94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key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IDENTITY, not code!!</a:t>
            </a:r>
          </a:p>
          <a:p>
            <a:r>
              <a:rPr lang="en-US" dirty="0" smtClean="0"/>
              <a:t>There are at least two objects for every AAD app: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Service principal</a:t>
            </a:r>
          </a:p>
          <a:p>
            <a:r>
              <a:rPr lang="en-US" dirty="0" smtClean="0"/>
              <a:t>Application object lives in “home” tenant of developer (or for MS gallery, in MS’s tenant)</a:t>
            </a:r>
          </a:p>
          <a:p>
            <a:r>
              <a:rPr lang="en-US" dirty="0" smtClean="0"/>
              <a:t>SP object lives in “your” tenant</a:t>
            </a:r>
          </a:p>
          <a:p>
            <a:r>
              <a:rPr lang="en-US" dirty="0" smtClean="0"/>
              <a:t>App object defines required OAuth2 perms</a:t>
            </a:r>
          </a:p>
          <a:p>
            <a:r>
              <a:rPr lang="en-US" dirty="0" smtClean="0"/>
              <a:t>SP object lists granted OAuth2 perms</a:t>
            </a:r>
          </a:p>
          <a:p>
            <a:r>
              <a:rPr lang="en-US" dirty="0" smtClean="0"/>
              <a:t>2 levels of OAuth2 permissions: User or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955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key knowledge,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Authenticator for code: </a:t>
            </a:r>
            <a:r>
              <a:rPr lang="en-US" dirty="0"/>
              <a:t>Password or </a:t>
            </a:r>
            <a:r>
              <a:rPr lang="en-US" dirty="0" smtClean="0"/>
              <a:t>certificate</a:t>
            </a:r>
          </a:p>
          <a:p>
            <a:r>
              <a:rPr lang="en-US" dirty="0" smtClean="0"/>
              <a:t>URIs registered; many pieces of code can re-use same app identity</a:t>
            </a:r>
          </a:p>
          <a:p>
            <a:r>
              <a:rPr lang="en-US" dirty="0" smtClean="0"/>
              <a:t>Group based assignment to limit access (</a:t>
            </a:r>
            <a:r>
              <a:rPr lang="en-US" dirty="0" err="1" smtClean="0"/>
              <a:t>AADp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Multi-tenant or single-tenant</a:t>
            </a:r>
          </a:p>
          <a:p>
            <a:r>
              <a:rPr lang="en-US" dirty="0" smtClean="0"/>
              <a:t>Role definition possible (roll-up of defined permissions)</a:t>
            </a:r>
          </a:p>
          <a:p>
            <a:r>
              <a:rPr lang="en-US" dirty="0" smtClean="0"/>
              <a:t>Lots more … an entire book’s worth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822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56916"/>
            <a:ext cx="3276600" cy="259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</a:t>
            </a:r>
            <a:r>
              <a:rPr lang="en-US" dirty="0" smtClean="0"/>
              <a:t>tenant </a:t>
            </a:r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smtClean="0"/>
              <a:t>allows </a:t>
            </a:r>
            <a:r>
              <a:rPr lang="en-US" dirty="0"/>
              <a:t>any user to add </a:t>
            </a:r>
            <a:r>
              <a:rPr lang="en-US" dirty="0" smtClean="0"/>
              <a:t>Apps + any user to </a:t>
            </a:r>
            <a:r>
              <a:rPr lang="en-US" dirty="0"/>
              <a:t>allow a given app </a:t>
            </a:r>
            <a:r>
              <a:rPr lang="en-US" dirty="0" smtClean="0"/>
              <a:t>access to </a:t>
            </a:r>
            <a:r>
              <a:rPr lang="en-US" dirty="0"/>
              <a:t>their data in other AAD </a:t>
            </a:r>
            <a:r>
              <a:rPr lang="en-US" dirty="0" smtClean="0"/>
              <a:t>apps. So self svc creation + consent.</a:t>
            </a:r>
            <a:endParaRPr lang="en-US" dirty="0"/>
          </a:p>
          <a:p>
            <a:r>
              <a:rPr lang="en-US" dirty="0" smtClean="0"/>
              <a:t>When several </a:t>
            </a:r>
            <a:r>
              <a:rPr lang="en-US" dirty="0"/>
              <a:t>that required perms to EO &amp; SO showed </a:t>
            </a:r>
            <a:r>
              <a:rPr lang="en-US" dirty="0" smtClean="0"/>
              <a:t>up, alarms were raised by our </a:t>
            </a:r>
            <a:r>
              <a:rPr lang="en-US" dirty="0"/>
              <a:t>O365 folks who wanted to provide a HIPAA compliant solution for our giant hospital system.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Possibility </a:t>
            </a:r>
            <a:r>
              <a:rPr lang="en-US" dirty="0"/>
              <a:t>of HIPAA data flowing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r>
              <a:rPr lang="en-US" dirty="0"/>
              <a:t>non-BAA covered apps!!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387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Disable it until we can make it conform 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3100388" cy="4459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851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</a:t>
            </a:r>
            <a:r>
              <a:rPr lang="en-US" dirty="0"/>
              <a:t>: Gatekeeper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AAD apps go through request, risk analysis, approval process.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Outcome: Only a few go through process, don’t like how long it takes. Many apps desired but not available. Business is not happy.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50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But wait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SO/SM consistently </a:t>
            </a:r>
            <a:r>
              <a:rPr lang="en-US" sz="3600" dirty="0"/>
              <a:t>advocate for ‘Monitor and Mitigate’ </a:t>
            </a:r>
            <a:r>
              <a:rPr lang="en-US" sz="3600" dirty="0" smtClean="0"/>
              <a:t>approach, matching </a:t>
            </a:r>
            <a:r>
              <a:rPr lang="en-US" sz="3600" dirty="0"/>
              <a:t>our approach for *every* other type of </a:t>
            </a:r>
            <a:r>
              <a:rPr lang="en-US" sz="3600" dirty="0" smtClean="0"/>
              <a:t>application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Over time …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53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A happy ending?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O365 service owner prefers ‘monitor and mitigate’ approach, so we </a:t>
            </a:r>
            <a:r>
              <a:rPr lang="en-US" strike="sngStrike" dirty="0" smtClean="0"/>
              <a:t>should soon</a:t>
            </a:r>
            <a:r>
              <a:rPr lang="en-US" dirty="0" smtClean="0"/>
              <a:t> next week move back to the tenant defaults. Yay!!</a:t>
            </a:r>
          </a:p>
          <a:p>
            <a:endParaRPr lang="en-US" dirty="0" smtClean="0"/>
          </a:p>
          <a:p>
            <a:r>
              <a:rPr lang="en-US" dirty="0" smtClean="0"/>
              <a:t>This still means AAD apps which require “elevated” app permissions need a tenant admin, and will go through our more extended risk analysis approval process. But that’s a 80/20 thing – or more likely a 99/1 thing.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24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Monitor and Mitigate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Move back to AAD tenant app defaults, i.e. self-svc creation + consent=on</a:t>
            </a:r>
          </a:p>
          <a:p>
            <a:r>
              <a:rPr lang="en-US" dirty="0" smtClean="0"/>
              <a:t>Build app that watches AAD for new apps and SPs with “risky” perms</a:t>
            </a:r>
          </a:p>
          <a:p>
            <a:r>
              <a:rPr lang="en-US" dirty="0" smtClean="0"/>
              <a:t>Allow stakeholders to identify new risky perms</a:t>
            </a:r>
          </a:p>
          <a:p>
            <a:r>
              <a:rPr lang="en-US" dirty="0" smtClean="0"/>
              <a:t>Disable new risky apps for full risk review</a:t>
            </a:r>
          </a:p>
          <a:p>
            <a:r>
              <a:rPr lang="en-US" dirty="0" smtClean="0"/>
              <a:t>Build tool for stakeholders to audit consent permissions by individuals</a:t>
            </a:r>
          </a:p>
          <a:p>
            <a:r>
              <a:rPr lang="en-US" dirty="0" smtClean="0"/>
              <a:t>“Risky</a:t>
            </a:r>
            <a:r>
              <a:rPr lang="en-US" dirty="0"/>
              <a:t>” apps </a:t>
            </a:r>
            <a:r>
              <a:rPr lang="en-US" dirty="0" smtClean="0"/>
              <a:t>-&gt; Prior approach used, unless stakeholder for “</a:t>
            </a:r>
            <a:r>
              <a:rPr lang="en-US" dirty="0" err="1" smtClean="0"/>
              <a:t>appB</a:t>
            </a:r>
            <a:r>
              <a:rPr lang="en-US" dirty="0" smtClean="0"/>
              <a:t>” accepts risk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wiki.cac.washington.edu/x/YTWIB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48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MFA: the only way for AAD apps?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face-value, it appears that:</a:t>
            </a:r>
          </a:p>
          <a:p>
            <a:pPr marL="0" indent="0">
              <a:buNone/>
            </a:pPr>
            <a:r>
              <a:rPr lang="en-US" dirty="0" smtClean="0"/>
              <a:t>If you federate with AAD, you can’t use your MFA solution for your on-premises </a:t>
            </a:r>
            <a:r>
              <a:rPr lang="en-US" dirty="0" err="1" smtClean="0"/>
              <a:t>IdP</a:t>
            </a:r>
            <a:r>
              <a:rPr lang="en-US" dirty="0" smtClean="0"/>
              <a:t> without requiring all AAD apps to do MFA or use Azure MFA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believe there is a solution here: </a:t>
            </a:r>
          </a:p>
          <a:p>
            <a:pPr marL="0" indent="0">
              <a:buNone/>
            </a:pPr>
            <a:r>
              <a:rPr lang="en-US" dirty="0" smtClean="0"/>
              <a:t>Azure AD Conditional Access + special “MFA” claims issued by your </a:t>
            </a:r>
            <a:r>
              <a:rPr lang="en-US" dirty="0" err="1" smtClean="0"/>
              <a:t>IdP</a:t>
            </a:r>
            <a:r>
              <a:rPr lang="en-US" dirty="0" smtClean="0"/>
              <a:t> + tricky details = per AAD app MFA w/o Azure MFA.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AAD Conditional Access requires AADp1 license.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11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r>
              <a:rPr lang="en-US" dirty="0" smtClean="0"/>
              <a:t>Azure Active Directory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461658" y="5814101"/>
            <a:ext cx="2647367" cy="7672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C:\Users\skwan\AppData\Local\Microsoft\Windows\Temporary Internet Files\Content.IE5\OB6EO71H\MC900432591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8" y="2085589"/>
            <a:ext cx="36576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sosceles Triangle 17"/>
          <p:cNvSpPr/>
          <p:nvPr/>
        </p:nvSpPr>
        <p:spPr bwMode="auto">
          <a:xfrm>
            <a:off x="6231882" y="3436963"/>
            <a:ext cx="1221417" cy="9476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</a:t>
            </a:r>
          </a:p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</a:t>
            </a:r>
          </a:p>
        </p:txBody>
      </p:sp>
      <p:sp>
        <p:nvSpPr>
          <p:cNvPr id="19" name="Isosceles Triangle 18"/>
          <p:cNvSpPr/>
          <p:nvPr/>
        </p:nvSpPr>
        <p:spPr bwMode="auto">
          <a:xfrm>
            <a:off x="6370427" y="5353806"/>
            <a:ext cx="944326" cy="732667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728746" y="2359798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Exchange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818693" y="2057400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SharePoint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795802" y="3329846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err="1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Lync</a:t>
            </a:r>
            <a:endParaRPr lang="en-US" sz="14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cxnSp>
        <p:nvCxnSpPr>
          <p:cNvPr id="23" name="Straight Arrow Connector 22"/>
          <p:cNvCxnSpPr>
            <a:stCxn id="21" idx="4"/>
            <a:endCxn id="18" idx="5"/>
          </p:cNvCxnSpPr>
          <p:nvPr/>
        </p:nvCxnSpPr>
        <p:spPr>
          <a:xfrm flipH="1">
            <a:off x="7147945" y="2927878"/>
            <a:ext cx="154347" cy="98291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  <a:endCxn id="18" idx="5"/>
          </p:cNvCxnSpPr>
          <p:nvPr/>
        </p:nvCxnSpPr>
        <p:spPr>
          <a:xfrm flipH="1">
            <a:off x="7147945" y="3102797"/>
            <a:ext cx="722444" cy="8079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18" idx="5"/>
          </p:cNvCxnSpPr>
          <p:nvPr/>
        </p:nvCxnSpPr>
        <p:spPr>
          <a:xfrm flipH="1">
            <a:off x="7147945" y="3765085"/>
            <a:ext cx="647857" cy="14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2"/>
            <a:endCxn id="18" idx="2"/>
          </p:cNvCxnSpPr>
          <p:nvPr/>
        </p:nvCxnSpPr>
        <p:spPr>
          <a:xfrm flipH="1" flipV="1">
            <a:off x="6231882" y="4384614"/>
            <a:ext cx="138545" cy="17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4"/>
            <a:endCxn id="18" idx="4"/>
          </p:cNvCxnSpPr>
          <p:nvPr/>
        </p:nvCxnSpPr>
        <p:spPr>
          <a:xfrm flipV="1">
            <a:off x="7314753" y="4384614"/>
            <a:ext cx="138546" cy="17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 bwMode="auto">
          <a:xfrm>
            <a:off x="5737740" y="2117152"/>
            <a:ext cx="967198" cy="87047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 App</a:t>
            </a:r>
          </a:p>
        </p:txBody>
      </p:sp>
      <p:cxnSp>
        <p:nvCxnSpPr>
          <p:cNvPr id="49" name="Straight Arrow Connector 48"/>
          <p:cNvCxnSpPr>
            <a:stCxn id="48" idx="5"/>
            <a:endCxn id="18" idx="0"/>
          </p:cNvCxnSpPr>
          <p:nvPr/>
        </p:nvCxnSpPr>
        <p:spPr>
          <a:xfrm>
            <a:off x="6563295" y="2860151"/>
            <a:ext cx="279296" cy="57681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5011070" y="2667981"/>
            <a:ext cx="967198" cy="87047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 App</a:t>
            </a:r>
          </a:p>
        </p:txBody>
      </p:sp>
      <p:cxnSp>
        <p:nvCxnSpPr>
          <p:cNvPr id="54" name="Straight Arrow Connector 53"/>
          <p:cNvCxnSpPr>
            <a:endCxn id="18" idx="0"/>
          </p:cNvCxnSpPr>
          <p:nvPr/>
        </p:nvCxnSpPr>
        <p:spPr>
          <a:xfrm>
            <a:off x="5985430" y="3102797"/>
            <a:ext cx="857161" cy="3341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 bwMode="auto">
          <a:xfrm>
            <a:off x="4632052" y="3538459"/>
            <a:ext cx="967198" cy="870478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 IT </a:t>
            </a:r>
            <a:b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</a:t>
            </a:r>
          </a:p>
        </p:txBody>
      </p:sp>
      <p:cxnSp>
        <p:nvCxnSpPr>
          <p:cNvPr id="58" name="Straight Arrow Connector 57"/>
          <p:cNvCxnSpPr>
            <a:stCxn id="57" idx="6"/>
            <a:endCxn id="18" idx="1"/>
          </p:cNvCxnSpPr>
          <p:nvPr/>
        </p:nvCxnSpPr>
        <p:spPr>
          <a:xfrm flipV="1">
            <a:off x="5599250" y="3910789"/>
            <a:ext cx="937986" cy="6290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5"/>
          <p:cNvSpPr>
            <a:spLocks noGrp="1"/>
          </p:cNvSpPr>
          <p:nvPr>
            <p:ph idx="1"/>
          </p:nvPr>
        </p:nvSpPr>
        <p:spPr>
          <a:xfrm>
            <a:off x="222027" y="1475989"/>
            <a:ext cx="503472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 revised to Internet-scale multi-tenant identity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Extends AD into cloud; cloud –based identity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 from any platform, and device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 hundreds of SaaS apps or your on-premises apps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-10408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644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B2B	, i.e. external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Acronym hell.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/>
              <a:t>This is the ability to invite users from another AAD tenant or Microsoft Accounts to have a “SID” in your tenant, and thus be able to share resources that require an AAD logon token from your tenant</a:t>
            </a:r>
          </a:p>
          <a:p>
            <a:r>
              <a:rPr lang="en-US" dirty="0" smtClean="0"/>
              <a:t>This is extremely-not-mature (Ask Brian Puhl how he feels about this)</a:t>
            </a:r>
          </a:p>
          <a:p>
            <a:r>
              <a:rPr lang="en-US" dirty="0" smtClean="0"/>
              <a:t>But it also is the only way to share without owning identity credentialing for those outside your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277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B2B,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deliberated extensively, getting confused on the difference between SO vs AAD configuration</a:t>
            </a:r>
          </a:p>
          <a:p>
            <a:r>
              <a:rPr lang="en-US" dirty="0" smtClean="0"/>
              <a:t>We </a:t>
            </a:r>
            <a:r>
              <a:rPr lang="en-US" dirty="0"/>
              <a:t>talked with the product team about what </a:t>
            </a:r>
            <a:r>
              <a:rPr lang="en-US" dirty="0" smtClean="0"/>
              <a:t>we thought was missing. List of ~30 items, mostly around UX and lifecycle management, but also “golden ticket”</a:t>
            </a:r>
          </a:p>
          <a:p>
            <a:r>
              <a:rPr lang="en-US" dirty="0" smtClean="0"/>
              <a:t>We felt we had no choice but to allow this, despite known problems. This is technical debt, and we assume MS will help us pay that debt.</a:t>
            </a:r>
          </a:p>
          <a:p>
            <a:r>
              <a:rPr lang="en-US" dirty="0" smtClean="0"/>
              <a:t>MS seems clued into “external user attestation” &amp; “golden ticket”, but not the UX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386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Device Join: Great, right? Uh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No value here—yet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BYOD </a:t>
            </a:r>
            <a:r>
              <a:rPr lang="en-US" dirty="0" smtClean="0"/>
              <a:t>users have other existing ways to integrate</a:t>
            </a:r>
          </a:p>
          <a:p>
            <a:pPr lvl="1"/>
            <a:r>
              <a:rPr lang="en-US" dirty="0"/>
              <a:t>MS notes that AAD device join isn’t yet appropriate for enterprise managed devices</a:t>
            </a:r>
          </a:p>
          <a:p>
            <a:pPr lvl="1"/>
            <a:r>
              <a:rPr lang="en-US" dirty="0" smtClean="0"/>
              <a:t>No new significant capability offered</a:t>
            </a:r>
          </a:p>
          <a:p>
            <a:r>
              <a:rPr lang="en-US" dirty="0" smtClean="0"/>
              <a:t>So after quite a bit of research into the difference between AAD device join, AAD device registration, and AAD workplace join, </a:t>
            </a:r>
            <a:r>
              <a:rPr lang="en-US" dirty="0" smtClean="0">
                <a:hlinkClick r:id="rId3"/>
              </a:rPr>
              <a:t>we blocked AAD device join</a:t>
            </a:r>
            <a:r>
              <a:rPr lang="en-US" dirty="0" smtClean="0"/>
              <a:t>, but allow the others</a:t>
            </a:r>
          </a:p>
          <a:p>
            <a:r>
              <a:rPr lang="en-US" dirty="0" smtClean="0"/>
              <a:t>Future changes are dependent on MDM futures</a:t>
            </a:r>
          </a:p>
          <a:p>
            <a:r>
              <a:rPr lang="en-US" dirty="0" smtClean="0"/>
              <a:t>Note: Device sync from AAD -&gt; AD requires AADp1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https://jairocadena.com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03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an AAD with more than 500K objects and some unknown number of O365 licenses, are we out of compliance? No joke: I spent 2 years asking the product teams this. </a:t>
            </a:r>
          </a:p>
          <a:p>
            <a:endParaRPr lang="en-US" dirty="0"/>
          </a:p>
          <a:p>
            <a:r>
              <a:rPr lang="en-US" dirty="0" smtClean="0"/>
              <a:t>Resolution: Asked Alex Simons in person + follow-up “marketing PM” phone call. Within 2 months, documentation updated to clarify. Also got email documentation that Microsoft believes we can ask for O365 licenses for any individual we give an identity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249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licensing: but wait, there’s 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can’t afford AADp1 licenses for all 800K users, nor do we think it is anywhere near worth that money</a:t>
            </a:r>
          </a:p>
          <a:p>
            <a:r>
              <a:rPr lang="en-US" sz="2400" dirty="0" smtClean="0"/>
              <a:t>Context: that’s 10x our total MS spend at the deepest discount we know MS has ever offered on that SKU</a:t>
            </a:r>
          </a:p>
          <a:p>
            <a:r>
              <a:rPr lang="en-US" sz="2400" dirty="0" smtClean="0"/>
              <a:t>Something is deeply broken here, and the way MS is organized I don’t see it getting fixed soon</a:t>
            </a:r>
          </a:p>
          <a:p>
            <a:endParaRPr lang="en-US" sz="1200" dirty="0" smtClean="0"/>
          </a:p>
          <a:p>
            <a:r>
              <a:rPr lang="en-US" dirty="0" smtClean="0"/>
              <a:t>Resolution (for now): Heavily leverage AAD Basic capabilities, sprinkle in some judicious use of AADp1 licenses for admin scenarios, cost-recovery for others</a:t>
            </a:r>
          </a:p>
          <a:p>
            <a:r>
              <a:rPr lang="en-US" sz="2400" dirty="0" smtClean="0"/>
              <a:t>Means BYO for </a:t>
            </a:r>
            <a:r>
              <a:rPr lang="en-US" sz="2400" dirty="0" err="1" smtClean="0"/>
              <a:t>AADp</a:t>
            </a:r>
            <a:r>
              <a:rPr lang="en-US" sz="2400" dirty="0" smtClean="0"/>
              <a:t> only solutions: some sync scenarios, some security reporting</a:t>
            </a:r>
          </a:p>
        </p:txBody>
      </p:sp>
    </p:spTree>
    <p:extLst>
      <p:ext uri="{BB962C8B-B14F-4D97-AF65-F5344CB8AC3E}">
        <p14:creationId xmlns:p14="http://schemas.microsoft.com/office/powerpoint/2010/main" val="18595681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worse mess than AAD apps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issues: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member privacy, except for non-Yammer Office groups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Office group namespace controls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Office group sync non-existent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Office groups are not “security groups”</a:t>
            </a:r>
          </a:p>
          <a:p>
            <a:pPr lvl="1"/>
            <a:r>
              <a:rPr lang="en-US" dirty="0" smtClean="0"/>
              <a:t>Attractive </a:t>
            </a:r>
            <a:r>
              <a:rPr lang="en-US" dirty="0"/>
              <a:t>features like Planner rely on Office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AAD external users can be in AAD groups, but not AD groups; how do you manage that!?</a:t>
            </a:r>
            <a:endParaRPr lang="en-US" dirty="0"/>
          </a:p>
          <a:p>
            <a:pPr lvl="1"/>
            <a:r>
              <a:rPr lang="en-US" dirty="0" smtClean="0"/>
              <a:t>Various nested group scenarios don’t work </a:t>
            </a:r>
            <a:r>
              <a:rPr lang="en-US" dirty="0"/>
              <a:t>+</a:t>
            </a:r>
            <a:r>
              <a:rPr lang="en-US" dirty="0" smtClean="0"/>
              <a:t> poor docs</a:t>
            </a:r>
          </a:p>
          <a:p>
            <a:pPr lvl="1"/>
            <a:r>
              <a:rPr lang="en-US" dirty="0" smtClean="0"/>
              <a:t>MS assumes it’s only group management game in town</a:t>
            </a:r>
          </a:p>
          <a:p>
            <a:pPr lvl="1"/>
            <a:r>
              <a:rPr lang="en-US" dirty="0" smtClean="0"/>
              <a:t>Back sync to AD for AAD created groups</a:t>
            </a:r>
          </a:p>
          <a:p>
            <a:pPr lvl="1"/>
            <a:r>
              <a:rPr lang="en-US" dirty="0" smtClean="0"/>
              <a:t>Office team and AAD team need to get on same page as customers—may take long time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4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Groups,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resolution here. This depresses me deeply.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OK … I have some potential resolution, but it is painful &amp; costly:</a:t>
            </a:r>
          </a:p>
          <a:p>
            <a:pPr lvl="1"/>
            <a:r>
              <a:rPr lang="en-US" dirty="0" smtClean="0"/>
              <a:t>Build custom group sync engine against AAD graph. </a:t>
            </a:r>
            <a:r>
              <a:rPr lang="en-US" dirty="0"/>
              <a:t>Have it do the right things &amp; connect to our Grouper.</a:t>
            </a:r>
            <a:endParaRPr lang="en-US" dirty="0" smtClean="0"/>
          </a:p>
          <a:p>
            <a:pPr lvl="1"/>
            <a:r>
              <a:rPr lang="en-US" dirty="0" smtClean="0"/>
              <a:t>Stop doing *all* group sync via AAD Connect.</a:t>
            </a:r>
          </a:p>
          <a:p>
            <a:pPr lvl="1"/>
            <a:r>
              <a:rPr lang="en-US" dirty="0" smtClean="0"/>
              <a:t>Drop all AAD users except students + employees &amp; convince data custodians to allow some broad categories of member private groups to go in AAD</a:t>
            </a:r>
          </a:p>
          <a:p>
            <a:r>
              <a:rPr lang="en-US" dirty="0" smtClean="0"/>
              <a:t>Can’t really recommend at this time but give it a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38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</a:t>
            </a:r>
            <a:r>
              <a:rPr lang="en-US" dirty="0" smtClean="0"/>
              <a:t>/STS Wars: ADFS vs Shib -&gt; </a:t>
            </a:r>
            <a:br>
              <a:rPr lang="en-US" dirty="0" smtClean="0"/>
            </a:br>
            <a:r>
              <a:rPr lang="en-US" dirty="0" smtClean="0"/>
              <a:t>AAD vs Shib?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application integration, which identity provider is preferred?</a:t>
            </a:r>
          </a:p>
          <a:p>
            <a:r>
              <a:rPr lang="en-US" dirty="0" smtClean="0"/>
              <a:t>The tension point used to be ADFS vs. Shibboleth. Now the tension point is AAD vs. Shibboleth</a:t>
            </a:r>
          </a:p>
          <a:p>
            <a:endParaRPr lang="en-US" dirty="0"/>
          </a:p>
          <a:p>
            <a:r>
              <a:rPr lang="en-US" dirty="0" smtClean="0"/>
              <a:t>Resolution: We don’t have one yet, but I suspect the resolution will be to document ‘by scenario’ recommendations, with Shibboleth continuing to be the answer 95% of the time for the next 3 years.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Beyond that, I suspect cloud-based </a:t>
            </a:r>
            <a:r>
              <a:rPr lang="en-US" dirty="0" err="1" smtClean="0"/>
              <a:t>IdPs</a:t>
            </a:r>
            <a:r>
              <a:rPr lang="en-US" dirty="0" smtClean="0"/>
              <a:t> will rule.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852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838200"/>
          </a:xfrm>
        </p:spPr>
        <p:txBody>
          <a:bodyPr/>
          <a:lstStyle/>
          <a:p>
            <a:r>
              <a:rPr lang="en-US" dirty="0"/>
              <a:t>Early AD </a:t>
            </a:r>
            <a:r>
              <a:rPr lang="en-US" dirty="0" smtClean="0"/>
              <a:t>Lessons Re-learned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Ownership wars -&gt; Leadership buy-in</a:t>
            </a:r>
          </a:p>
          <a:p>
            <a:r>
              <a:rPr lang="en-US" dirty="0" smtClean="0"/>
              <a:t>Utility guidance needed</a:t>
            </a:r>
          </a:p>
          <a:p>
            <a:r>
              <a:rPr lang="en-US" dirty="0" smtClean="0"/>
              <a:t># of Admins … unfortunately MS needed to relearn this first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err="1"/>
              <a:t>Gov</a:t>
            </a:r>
            <a:r>
              <a:rPr lang="en-US" dirty="0"/>
              <a:t> team: sustained invest -&gt; momentum + insurance </a:t>
            </a:r>
            <a:r>
              <a:rPr lang="en-US" dirty="0" smtClean="0"/>
              <a:t>i.e. Trust in configuration decision-making is earned over time; best to build governance with concerned parties until they trust</a:t>
            </a:r>
          </a:p>
          <a:p>
            <a:r>
              <a:rPr lang="en-US" dirty="0">
                <a:sym typeface="Wingdings" panose="05000000000000000000" pitchFamily="2" charset="2"/>
              </a:rPr>
              <a:t>Constructive talks re: MS licensing=mythical pink </a:t>
            </a:r>
            <a:r>
              <a:rPr lang="en-US" dirty="0" smtClean="0">
                <a:sym typeface="Wingdings" panose="05000000000000000000" pitchFamily="2" charset="2"/>
              </a:rPr>
              <a:t>unicorn – it may exist, but we haven’t seen it yet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06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05400"/>
          </a:xfrm>
        </p:spPr>
        <p:txBody>
          <a:bodyPr/>
          <a:lstStyle/>
          <a:p>
            <a:r>
              <a:rPr lang="en-US" dirty="0" smtClean="0"/>
              <a:t>Develop and </a:t>
            </a:r>
            <a:r>
              <a:rPr lang="en-US" u="sng" dirty="0" smtClean="0"/>
              <a:t>publish</a:t>
            </a:r>
            <a:r>
              <a:rPr lang="en-US" dirty="0" smtClean="0"/>
              <a:t> guidance</a:t>
            </a:r>
          </a:p>
          <a:p>
            <a:pPr lvl="1"/>
            <a:r>
              <a:rPr lang="en-US" dirty="0" smtClean="0"/>
              <a:t>AAD app risks – be aware and make others aware</a:t>
            </a:r>
          </a:p>
          <a:p>
            <a:pPr lvl="1"/>
            <a:r>
              <a:rPr lang="en-US" dirty="0" smtClean="0"/>
              <a:t>New cloud &amp; hybrid models deserve careful/critical thought</a:t>
            </a:r>
          </a:p>
          <a:p>
            <a:r>
              <a:rPr lang="en-US" dirty="0" smtClean="0"/>
              <a:t>“Presume breach”—Aggressive MS innovation means:</a:t>
            </a:r>
          </a:p>
          <a:p>
            <a:pPr lvl="1"/>
            <a:r>
              <a:rPr lang="en-US" dirty="0" smtClean="0"/>
              <a:t>Active discovery or unprepared, e.g. nested groups</a:t>
            </a:r>
          </a:p>
          <a:p>
            <a:pPr lvl="1"/>
            <a:r>
              <a:rPr lang="en-US" dirty="0" smtClean="0"/>
              <a:t>Analyze(lite) shiny against your needs: share results</a:t>
            </a:r>
          </a:p>
          <a:p>
            <a:pPr lvl="1"/>
            <a:r>
              <a:rPr lang="en-US" dirty="0" smtClean="0"/>
              <a:t>Turn things </a:t>
            </a:r>
            <a:r>
              <a:rPr lang="en-US" dirty="0"/>
              <a:t>off </a:t>
            </a:r>
            <a:r>
              <a:rPr lang="en-US" dirty="0" smtClean="0"/>
              <a:t>that MS deploys enabled -&gt; evaluate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Many design assumptions don’t fit HiEd; + voices needed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cross </a:t>
            </a:r>
            <a:r>
              <a:rPr lang="en-US" dirty="0" smtClean="0"/>
              <a:t>MS prod </a:t>
            </a:r>
            <a:r>
              <a:rPr lang="en-US" dirty="0"/>
              <a:t>team </a:t>
            </a:r>
            <a:r>
              <a:rPr lang="en-US" dirty="0" smtClean="0"/>
              <a:t>practices mean must engage Office+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new arch </a:t>
            </a:r>
            <a:r>
              <a:rPr lang="en-US" dirty="0"/>
              <a:t>approaches re: cloud-based IAM vs on-premises </a:t>
            </a:r>
            <a:r>
              <a:rPr lang="en-US" dirty="0" smtClean="0"/>
              <a:t>IAM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AD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1578" r="1036" b="605"/>
          <a:stretch/>
        </p:blipFill>
        <p:spPr>
          <a:xfrm>
            <a:off x="838200" y="1752600"/>
            <a:ext cx="72390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1524000" y="1339334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https://itconnect.uw.edu/wares/msinf/design/arch/aad-arch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800" y="64617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188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Complete &amp; share AAD App approach</a:t>
            </a:r>
          </a:p>
          <a:p>
            <a:r>
              <a:rPr lang="en-US" dirty="0" smtClean="0"/>
              <a:t>AAD DirSync -&gt; AAD Connect</a:t>
            </a:r>
          </a:p>
          <a:p>
            <a:r>
              <a:rPr lang="en-US" dirty="0" smtClean="0"/>
              <a:t>Watch &amp; agitate re: AAD groups</a:t>
            </a:r>
          </a:p>
          <a:p>
            <a:r>
              <a:rPr lang="en-US" dirty="0" smtClean="0"/>
              <a:t>Call out broken </a:t>
            </a:r>
            <a:r>
              <a:rPr lang="en-US" dirty="0" err="1" smtClean="0"/>
              <a:t>AADp</a:t>
            </a:r>
            <a:r>
              <a:rPr lang="en-US" dirty="0" smtClean="0"/>
              <a:t> cost approach for Ed sector;</a:t>
            </a:r>
            <a:br>
              <a:rPr lang="en-US" dirty="0" smtClean="0"/>
            </a:br>
            <a:r>
              <a:rPr lang="en-US" dirty="0" smtClean="0"/>
              <a:t>+ pressure by sharing </a:t>
            </a:r>
            <a:r>
              <a:rPr lang="en-US" dirty="0"/>
              <a:t> </a:t>
            </a:r>
            <a:r>
              <a:rPr lang="en-US" dirty="0" smtClean="0"/>
              <a:t>workaround solutions</a:t>
            </a:r>
          </a:p>
          <a:p>
            <a:r>
              <a:rPr lang="en-US" dirty="0" smtClean="0"/>
              <a:t>Develop AAD audit API based solutions</a:t>
            </a:r>
          </a:p>
          <a:p>
            <a:pPr lvl="1"/>
            <a:r>
              <a:rPr lang="en-US" dirty="0" smtClean="0"/>
              <a:t>User login reporting &amp; Last logon for inactive user initiative</a:t>
            </a:r>
          </a:p>
          <a:p>
            <a:pPr lvl="1"/>
            <a:r>
              <a:rPr lang="en-US" dirty="0" smtClean="0"/>
              <a:t>AAD App, Role, Policy change event alerting</a:t>
            </a:r>
          </a:p>
          <a:p>
            <a:pPr lvl="1"/>
            <a:r>
              <a:rPr lang="en-US" dirty="0" smtClean="0"/>
              <a:t>AAD user consent reporting (e.g. HIPAA regulated employee granted access to what apps?)</a:t>
            </a:r>
          </a:p>
          <a:p>
            <a:r>
              <a:rPr lang="en-US" dirty="0" smtClean="0"/>
              <a:t>License automation + integration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1551709"/>
            <a:ext cx="2535382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17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Review Azure AD </a:t>
            </a:r>
            <a:r>
              <a:rPr lang="en-US" sz="3600" dirty="0" smtClean="0"/>
              <a:t>Architecture &amp; features</a:t>
            </a:r>
            <a:endParaRPr lang="en-US" sz="3600" dirty="0"/>
          </a:p>
          <a:p>
            <a:r>
              <a:rPr lang="en-US" sz="3600" dirty="0" smtClean="0"/>
              <a:t>Tell our organizational story around AAD; entertain &amp; touchpoint for others</a:t>
            </a:r>
          </a:p>
          <a:p>
            <a:r>
              <a:rPr lang="en-US" sz="3600" dirty="0" smtClean="0"/>
              <a:t>Call out AAD pitfalls vs. solvable problems; share lessons learned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1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146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Key Slides: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4" action="ppaction://hlinksldjump"/>
              </a:rPr>
              <a:t>AAD Architecture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5" action="ppaction://hlinksldjump"/>
              </a:rPr>
              <a:t>AAD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  <a:hlinkClick r:id="rId5" action="ppaction://hlinksldjump"/>
              </a:rPr>
              <a:t>Gov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hlinkClick r:id="rId5" action="ppaction://hlinksldjump"/>
              </a:rPr>
              <a:t> Work Products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6" action="ppaction://hlinksldjump"/>
              </a:rPr>
              <a:t>Capability Map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7" action="ppaction://hlinksldjump"/>
              </a:rPr>
              <a:t>Tenant Guidance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8" action="ppaction://hlinksldjump"/>
              </a:rPr>
              <a:t>Terminology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9" action="ppaction://hlinksldjump"/>
              </a:rPr>
              <a:t>Architecture Drawing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927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9624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3"/>
              </a:rPr>
              <a:t>barkills@uw.edu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4"/>
              </a:rPr>
              <a:t>@</a:t>
            </a:r>
            <a:r>
              <a:rPr lang="en-US" sz="2000" dirty="0" err="1" smtClean="0">
                <a:hlinkClick r:id="rId4"/>
              </a:rPr>
              <a:t>barkills</a:t>
            </a:r>
            <a:r>
              <a:rPr lang="en-US" sz="2000" dirty="0" smtClean="0">
                <a:hlinkClick r:id="rId4"/>
              </a:rPr>
              <a:t> 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5"/>
              </a:rPr>
              <a:t>@brian-</a:t>
            </a:r>
            <a:r>
              <a:rPr lang="en-US" sz="2000" dirty="0" err="1" smtClean="0">
                <a:hlinkClick r:id="rId5"/>
              </a:rPr>
              <a:t>arkills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6"/>
              </a:rPr>
              <a:t>http://blogs.uw.edu/barkills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7"/>
              </a:rPr>
              <a:t>https://itconnect.uw.edu/wares/msinf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  </a:t>
            </a:r>
          </a:p>
          <a:p>
            <a:pPr eaLnBrk="1" hangingPunct="1">
              <a:lnSpc>
                <a:spcPct val="70000"/>
              </a:lnSpc>
            </a:pPr>
            <a:endParaRPr lang="en-US" sz="1800" dirty="0" smtClean="0"/>
          </a:p>
          <a:p>
            <a:pPr eaLnBrk="1" hangingPunct="1">
              <a:lnSpc>
                <a:spcPct val="70000"/>
              </a:lnSpc>
            </a:pPr>
            <a:r>
              <a:rPr lang="en-US" sz="1800" dirty="0" smtClean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410424"/>
            <a:ext cx="137665" cy="9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7" y="4602555"/>
            <a:ext cx="131222" cy="12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822394"/>
            <a:ext cx="119319" cy="11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5042233"/>
            <a:ext cx="121672" cy="109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723900" cy="908495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</a:t>
            </a:r>
            <a:r>
              <a:rPr lang="en-US" sz="3600" dirty="0"/>
              <a:t>flow (Passive/Web profile)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191475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5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52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</a:t>
            </a:r>
            <a:r>
              <a:rPr lang="en-US" sz="3600" dirty="0"/>
              <a:t>flow (MEX/Rich Client Profile)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>
                                  <a:alpha val="74001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6" y="4560190"/>
            <a:ext cx="727543" cy="8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84"/>
          <a:stretch/>
        </p:blipFill>
        <p:spPr bwMode="auto">
          <a:xfrm>
            <a:off x="1646327" y="4411980"/>
            <a:ext cx="612690" cy="7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04810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9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3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51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53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64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Active flow(Outlook/Active </a:t>
            </a:r>
            <a:r>
              <a:rPr lang="en-US" sz="3600" dirty="0"/>
              <a:t>Sync)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>
                                  <a:alpha val="74001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6" y="4560190"/>
            <a:ext cx="727543" cy="8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65" y="4567446"/>
            <a:ext cx="39479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56902" y="5791200"/>
            <a:ext cx="1181687" cy="3385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Basic </a:t>
            </a:r>
            <a:r>
              <a:rPr lang="en-US" sz="800" dirty="0" err="1"/>
              <a:t>Auth</a:t>
            </a:r>
            <a:r>
              <a:rPr lang="en-US" sz="800" dirty="0"/>
              <a:t> </a:t>
            </a:r>
            <a:r>
              <a:rPr lang="en-US" sz="800" dirty="0" err="1"/>
              <a:t>Credentilas</a:t>
            </a:r>
            <a:endParaRPr lang="en-US" sz="800" dirty="0"/>
          </a:p>
          <a:p>
            <a:r>
              <a:rPr lang="en-US" sz="800" dirty="0"/>
              <a:t>Username/Password</a:t>
            </a:r>
          </a:p>
        </p:txBody>
      </p:sp>
      <p:pic>
        <p:nvPicPr>
          <p:cNvPr id="18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205" y="48956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23705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3356 L 0.11237 0.04884 C 0.13502 0.05162 0.16979 0.05324 0.20625 0.0493 C 0.24778 0.0456 0.28085 0.03935 0.30429 0.0324 L 0.41445 -0.00209 " pathEditMode="relative" rAng="-165434" ptsTypes="FffFF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23056 L 0.01055 -0.16898 C 0.01341 -0.15602 0.01511 -0.13658 0.01511 -0.11621 C 0.01511 -0.09329 0.01341 -0.07477 0.01055 -0.06181 L -0.00182 2.22222E-6 " pathEditMode="relative" rAng="0" ptsTypes="FffFF">
                                      <p:cBhvr>
                                        <p:cTn id="40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23611 L 0.01068 -0.16922 C 0.01341 -0.15509 0.01511 -0.13403 0.01511 -0.11204 C 0.01511 -0.08704 0.01341 -0.06713 0.01068 -0.05301 L -0.00182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59 -0.18056 L -0.34297 -0.09722 C -0.31836 -0.07986 -0.28047 -0.05972 -0.2401 -0.04306 C -0.19427 -0.02408 -0.1569 -0.01297 -0.13047 -0.00949 L -0.00325 0.00949 " pathEditMode="relative" rAng="790353" ptsTypes="FffFF">
                                      <p:cBhvr>
                                        <p:cTn id="4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16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62 -0.27454 L 0.14128 -0.18472 C 0.16042 -0.16342 0.19089 -0.14004 0.22422 -0.11551 C 0.26029 -0.09097 0.2918 -0.07361 0.31406 -0.06389 L 0.41927 -0.01829 " pathEditMode="relative" rAng="1273367" ptsTypes="FffFF">
                                      <p:cBhvr>
                                        <p:cTn id="5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73 -0.17871 L -0.3375 -0.09746 C -0.31302 -0.08009 -0.27526 -0.06042 -0.23424 -0.04352 C -0.18984 -0.02408 -0.15247 -0.01389 -0.12604 -0.00996 L -2.70833E-6 0.01018 " pathEditMode="relative" rAng="794464" ptsTypes="FffFF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1152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2245 L 0.09531 0.12153 C 0.11862 0.14375 0.15586 0.1669 0.19609 0.18449 C 0.24141 0.20532 0.27839 0.2162 0.3056 0.21435 L 0.43425 0.22361 " pathEditMode="relative" rAng="842326" ptsTypes="FffFF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13773 L -0.03398 -0.10764 C -0.02969 -0.10139 -0.02422 -0.09074 -0.01953 -0.07824 C -0.01419 -0.06458 -0.01068 -0.05231 -0.00898 -0.04329 L 2.08333E-7 -3.7037E-7 " pathEditMode="relative" rAng="-2064626" ptsTypes="FffFF">
                                      <p:cBhvr>
                                        <p:cTn id="6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8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23 0.10972 L 0.3957 0.12431 C 0.40208 0.12708 0.40899 0.13611 0.41445 0.14491 C 0.42096 0.1581 0.42487 0.17153 0.42617 0.18125 L 0.4332 0.23194 " pathEditMode="relative" rAng="-2604518" ptsTypes="FffFF">
                                      <p:cBhvr>
                                        <p:cTn id="70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-0.14051 L -0.03333 -0.10718 C -0.02968 -0.10046 -0.025 -0.08889 -0.02031 -0.07708 C -0.01549 -0.06273 -0.01198 -0.05116 -0.00989 -0.0419 L -2.91667E-6 -7.40741E-7 " pathEditMode="relative" rAng="-195062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67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2513 0.02593 C 0.0306 0.03079 0.03672 0.04074 0.04167 0.0537 C 0.04714 0.06782 0.04974 0.08125 0.05039 0.09213 L 0.05469 0.14352 " pathEditMode="relative" rAng="-2046786" ptsTypes="FffFF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3981 L 0.11692 0.03842 C 0.14075 0.03842 0.17643 0.03588 0.21367 0.03194 C 0.25572 0.02731 0.29023 0.02222 0.3138 0.01713 L 0.42721 -0.00648 " pathEditMode="relative" rAng="-208094" ptsTypes="FffFF">
                                      <p:cBhvr>
                                        <p:cTn id="96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  <p:bldP spid="17" grpId="0" animBg="1"/>
      <p:bldP spid="17" grpId="1" animBg="1"/>
      <p:bldP spid="17" grpId="2" animBg="1"/>
      <p:bldP spid="17" grpId="3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AuthN</a:t>
            </a:r>
            <a:r>
              <a:rPr lang="en-US" dirty="0" smtClean="0"/>
              <a:t> Regroup/Review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EO/SO/LO </a:t>
            </a:r>
            <a:r>
              <a:rPr lang="en-US" u="heavy" dirty="0" smtClean="0">
                <a:uFill>
                  <a:solidFill>
                    <a:srgbClr val="FF0000"/>
                  </a:solidFill>
                </a:uFill>
              </a:rPr>
              <a:t>only</a:t>
            </a:r>
            <a:r>
              <a:rPr lang="en-US" dirty="0" smtClean="0"/>
              <a:t> trust logon tokens issued by AAD</a:t>
            </a:r>
          </a:p>
          <a:p>
            <a:r>
              <a:rPr lang="en-US" dirty="0" smtClean="0"/>
              <a:t>In “bouncy slides” token issued b/c AAD trusts ADFS</a:t>
            </a:r>
          </a:p>
          <a:p>
            <a:r>
              <a:rPr lang="en-US" dirty="0" smtClean="0"/>
              <a:t>AAD knew </a:t>
            </a:r>
            <a:r>
              <a:rPr lang="en-US" dirty="0" smtClean="0">
                <a:hlinkClick r:id="rId2"/>
              </a:rPr>
              <a:t>user@upn.com</a:t>
            </a:r>
            <a:r>
              <a:rPr lang="en-US" dirty="0" smtClean="0"/>
              <a:t> meant your ADFS server</a:t>
            </a:r>
          </a:p>
          <a:p>
            <a:r>
              <a:rPr lang="en-US" dirty="0" smtClean="0"/>
              <a:t>Some clients/protocols can’t do federated </a:t>
            </a:r>
            <a:r>
              <a:rPr lang="en-US" dirty="0" err="1" smtClean="0"/>
              <a:t>authN</a:t>
            </a:r>
            <a:r>
              <a:rPr lang="en-US" dirty="0" smtClean="0"/>
              <a:t>, so service does them on behalf of client.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Note: </a:t>
            </a:r>
            <a:r>
              <a:rPr lang="en-US" u="sng" dirty="0" err="1" smtClean="0">
                <a:uFill>
                  <a:solidFill>
                    <a:srgbClr val="FF0000"/>
                  </a:solidFill>
                </a:uFill>
              </a:rPr>
              <a:t>pwd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 sent over wire to service</a:t>
            </a:r>
            <a:endParaRPr lang="en-US" dirty="0" smtClean="0"/>
          </a:p>
          <a:p>
            <a:r>
              <a:rPr lang="en-US" dirty="0" smtClean="0"/>
              <a:t>Just as easily could not federate, with </a:t>
            </a:r>
            <a:r>
              <a:rPr lang="en-US" dirty="0" err="1" smtClean="0"/>
              <a:t>pwd</a:t>
            </a:r>
            <a:r>
              <a:rPr lang="en-US" dirty="0" smtClean="0"/>
              <a:t> in AAD (</a:t>
            </a:r>
            <a:r>
              <a:rPr lang="en-US" dirty="0" err="1" smtClean="0"/>
              <a:t>pwd</a:t>
            </a:r>
            <a:r>
              <a:rPr lang="en-US" dirty="0" smtClean="0"/>
              <a:t> would always go over wire then)</a:t>
            </a:r>
          </a:p>
          <a:p>
            <a:r>
              <a:rPr lang="en-US" dirty="0" smtClean="0"/>
              <a:t>Multiple places to layer additional </a:t>
            </a:r>
            <a:r>
              <a:rPr lang="en-US" dirty="0" err="1" smtClean="0"/>
              <a:t>authN</a:t>
            </a:r>
            <a:r>
              <a:rPr lang="en-US" dirty="0" smtClean="0"/>
              <a:t> interactions (e.g. MFA or consent). Also multiple places to troubleshoot, if things go wrong</a:t>
            </a:r>
          </a:p>
        </p:txBody>
      </p:sp>
    </p:spTree>
    <p:extLst>
      <p:ext uri="{BB962C8B-B14F-4D97-AF65-F5344CB8AC3E}">
        <p14:creationId xmlns:p14="http://schemas.microsoft.com/office/powerpoint/2010/main" val="3123723320"/>
      </p:ext>
    </p:extLst>
  </p:cSld>
  <p:clrMapOvr>
    <a:masterClrMapping/>
  </p:clrMapOvr>
  <p:transition spd="med">
    <p:strips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UW: Example </a:t>
            </a:r>
            <a:r>
              <a:rPr lang="en-US" sz="3600" dirty="0" err="1" smtClean="0"/>
              <a:t>AuthN</a:t>
            </a:r>
            <a:r>
              <a:rPr lang="en-US" sz="3600" dirty="0" smtClean="0"/>
              <a:t> flow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0" y="-412750"/>
          <a:ext cx="8789988" cy="696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6" imgW="8372723" imgH="6457730" progId="Visio.Drawing.11">
                  <p:embed/>
                </p:oleObj>
              </mc:Choice>
              <mc:Fallback>
                <p:oleObj name="Visio" r:id="rId6" imgW="8372723" imgH="64577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12750"/>
                        <a:ext cx="8789988" cy="696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UW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133600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189703" cy="4616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>
                <a:solidFill>
                  <a:srgbClr val="7030A0"/>
                </a:solidFill>
              </a:rPr>
              <a:t>Logon (SAML 1.1) Token</a:t>
            </a:r>
          </a:p>
          <a:p>
            <a:r>
              <a:rPr lang="en-US" sz="800" dirty="0" err="1" smtClean="0">
                <a:solidFill>
                  <a:srgbClr val="7030A0"/>
                </a:solidFill>
              </a:rPr>
              <a:t>UPN:user@uw.edu</a:t>
            </a:r>
            <a:endParaRPr lang="en-US" sz="800" dirty="0">
              <a:solidFill>
                <a:srgbClr val="7030A0"/>
              </a:solidFill>
            </a:endParaRPr>
          </a:p>
          <a:p>
            <a:r>
              <a:rPr lang="en-US" sz="800" dirty="0">
                <a:solidFill>
                  <a:srgbClr val="7030A0"/>
                </a:solidFill>
              </a:rPr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3497" y="3745474"/>
            <a:ext cx="1189703" cy="46164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</a:rPr>
              <a:t>Logon (SAML 1.1) Token</a:t>
            </a:r>
          </a:p>
          <a:p>
            <a:r>
              <a:rPr lang="en-US" sz="800" dirty="0" err="1" smtClean="0">
                <a:solidFill>
                  <a:srgbClr val="FFFF00"/>
                </a:solidFill>
              </a:rPr>
              <a:t>UPN:user@uw.edu</a:t>
            </a:r>
            <a:endParaRPr lang="en-US" sz="800" dirty="0">
              <a:solidFill>
                <a:srgbClr val="FFFF00"/>
              </a:solidFill>
            </a:endParaRPr>
          </a:p>
          <a:p>
            <a:r>
              <a:rPr lang="en-US" sz="800" dirty="0">
                <a:solidFill>
                  <a:srgbClr val="FFFF00"/>
                </a:solidFill>
              </a:rPr>
              <a:t>Source User ID: </a:t>
            </a:r>
            <a:r>
              <a:rPr lang="en-US" sz="800" dirty="0" smtClean="0">
                <a:solidFill>
                  <a:srgbClr val="FFFF00"/>
                </a:solidFill>
              </a:rPr>
              <a:t>XYZ987</a:t>
            </a: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" y="4363194"/>
            <a:ext cx="729395" cy="1047006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89032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29445 L 0.07014 -0.29422 C 0.06962 -0.29051 0.06944 -0.28635 0.06892 -0.28218 C 0.06892 -0.28102 0.06858 -0.28033 0.06858 -0.27894 C 0.06823 -0.27801 0.06823 -0.27662 0.06788 -0.27523 C 0.06788 -0.27454 0.06753 -0.27385 0.06753 -0.27292 C 0.06649 -0.26621 0.06753 -0.27199 0.06667 -0.26598 C 0.06649 -0.26505 0.06632 -0.26436 0.06597 -0.26343 C 0.06597 -0.26297 0.06562 -0.2625 0.06562 -0.26158 C 0.0651 -0.25903 0.06476 -0.25533 0.06458 -0.25232 C 0.06441 -0.24838 0.06441 -0.24445 0.06406 -0.24051 C 0.06406 -0.23959 0.06371 -0.23866 0.06371 -0.2375 C 0.06337 -0.2176 0.06337 -0.19723 0.06302 -0.17709 C 0.06302 -0.17523 0.06285 -0.17338 0.06267 -0.17153 C 0.0625 -0.17084 0.06215 -0.17061 0.06198 -0.16968 C 0.0618 -0.16898 0.06163 -0.16829 0.06163 -0.16713 C 0.06146 -0.16574 0.06146 -0.16389 0.06111 -0.16227 C 0.06111 -0.16158 0.06076 -0.16111 0.06076 -0.16042 C 0.06024 -0.15903 0.06007 -0.15718 0.05972 -0.15533 C 0.05937 -0.15486 0.0592 -0.1544 0.05903 -0.15348 C 0.05885 -0.15301 0.05885 -0.15209 0.05885 -0.15116 C 0.05833 -0.14931 0.05833 -0.14699 0.05781 -0.14491 L 0.05677 -0.14121 C 0.05608 -0.13426 0.05642 -0.1382 0.05521 -0.1294 C 0.05521 -0.12801 0.05521 -0.12686 0.05486 -0.1257 C 0.05347 -0.12246 0.0533 -0.12176 0.05226 -0.1176 C 0.05226 -0.11667 0.05208 -0.11598 0.05191 -0.11505 C 0.05156 -0.11412 0.05104 -0.11366 0.05087 -0.1125 C 0.04878 -0.10602 0.05208 -0.11459 0.0493 -0.10764 C 0.0493 -0.10695 0.04878 -0.10417 0.04826 -0.10324 C 0.04809 -0.10255 0.04757 -0.10209 0.04739 -0.10139 C 0.04739 -0.10023 0.04722 -0.09885 0.04705 -0.09769 C 0.0467 -0.0963 0.04618 -0.09537 0.04601 -0.09398 C 0.04548 -0.0919 0.04531 -0.09051 0.04496 -0.08843 C 0.04479 -0.08773 0.04479 -0.08704 0.04444 -0.08658 C 0.04427 -0.08565 0.04375 -0.08496 0.0434 -0.08403 C 0.04323 -0.08357 0.04323 -0.08264 0.04305 -0.08218 C 0.04219 -0.0801 0.04114 -0.07824 0.04045 -0.07593 C 0.03871 -0.06875 0.04062 -0.07523 0.03819 -0.06968 C 0.03767 -0.06898 0.03646 -0.06528 0.03559 -0.06412 C 0.03524 -0.06366 0.03455 -0.0632 0.0342 -0.06297 C 0.03316 -0.0588 0.03455 -0.06366 0.0316 -0.05857 C 0.03142 -0.05811 0.03142 -0.05718 0.03125 -0.05672 C 0.03055 -0.0551 0.02986 -0.0544 0.02864 -0.05301 C 0.02795 -0.04954 0.02882 -0.05255 0.02673 -0.04861 C 0.02621 -0.04769 0.02587 -0.04653 0.02535 -0.04537 C 0.0243 -0.04398 0.02274 -0.04306 0.02187 -0.04121 C 0.01979 -0.03727 0.02239 -0.04167 0.01892 -0.03681 C 0.01667 -0.03357 0.01805 -0.03542 0.01667 -0.03172 C 0.01597 -0.03056 0.01493 -0.02963 0.01458 -0.02801 C 0.01423 -0.02755 0.01423 -0.02686 0.01389 -0.02616 C 0.01371 -0.02547 0.01302 -0.02477 0.01267 -0.02361 C 0.01215 -0.02338 0.01198 -0.02246 0.01163 -0.02176 C 0.01128 -0.02084 0.01111 -0.01829 0.01076 -0.0169 C 0.01042 -0.01621 0.00989 -0.01574 0.00972 -0.01505 C 0.0066 -0.00834 0.01146 -0.01806 0.00677 -0.0088 C 0.0059 -0.00764 0.00538 -0.00602 0.00417 -0.0051 C 0.00382 -0.00486 0.00312 -0.00463 0.00278 -0.0044 C 0.0026 -0.00394 0.00226 -0.00324 0.00191 -0.00255 C -0.00052 0.00023 0.00087 -0.00301 1.38889E-6 3.33333E-6 " pathEditMode="relative" rAng="0" ptsTypes="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1.11111E-6 -4.44444E-6 C -0.0007 -0.00231 -0.00139 -0.00417 -0.00174 -0.00648 C -0.00452 -0.03194 -0.00087 -0.01204 -0.00278 -0.02176 C -0.00365 -0.03356 -0.00243 -0.02268 -0.00417 -0.03287 C -0.00452 -0.03403 -0.00452 -0.03565 -0.00486 -0.03704 C -0.00486 -0.03773 -0.00521 -0.03819 -0.00521 -0.03889 L -0.00625 -0.04444 C -0.0066 -0.05648 -0.0066 -0.06875 -0.00695 -0.08055 C -0.00695 -0.08217 -0.00729 -0.08333 -0.00729 -0.08472 C -0.00799 -0.09421 -0.00764 -0.10023 -0.00903 -0.10833 C -0.00903 -0.10926 -0.00972 -0.1125 -0.01007 -0.11342 C -0.01025 -0.11412 -0.01077 -0.11481 -0.01111 -0.11528 C -0.01111 -0.1162 -0.01163 -0.11921 -0.01216 -0.12037 C -0.01233 -0.12106 -0.01285 -0.12176 -0.0132 -0.12222 C -0.01337 -0.1243 -0.01389 -0.12847 -0.01459 -0.13009 C -0.01493 -0.13055 -0.01545 -0.13125 -0.01563 -0.13194 C -0.01615 -0.13333 -0.01632 -0.13495 -0.01667 -0.13611 C -0.01806 -0.13981 -0.01736 -0.13819 -0.01875 -0.1412 C -0.0191 -0.14213 -0.01927 -0.14282 -0.01945 -0.14398 C -0.01962 -0.14491 -0.01962 -0.1463 -0.01979 -0.14722 C -0.01997 -0.14815 -0.02014 -0.14861 -0.02049 -0.14954 C -0.02084 -0.15301 -0.02136 -0.15717 -0.02188 -0.16065 C -0.02222 -0.16157 -0.0224 -0.16227 -0.02257 -0.16342 C -0.02275 -0.16458 -0.02275 -0.1662 -0.02292 -0.16759 C -0.02396 -0.17407 -0.02309 -0.16713 -0.02396 -0.17222 C -0.02448 -0.17454 -0.02448 -0.17639 -0.025 -0.1787 C -0.02535 -0.17986 -0.02587 -0.18079 -0.02604 -0.18194 C -0.02639 -0.18264 -0.02639 -0.18356 -0.02674 -0.18426 C -0.02743 -0.18611 -0.02882 -0.18773 -0.02917 -0.18981 C -0.03073 -0.19537 -0.0283 -0.18657 -0.03299 -0.19583 C -0.03542 -0.20092 -0.03386 -0.1993 -0.03716 -0.20139 C -0.04167 -0.20764 -0.03611 -0.19977 -0.03959 -0.20555 C -0.04011 -0.20648 -0.0408 -0.20694 -0.04132 -0.20787 C -0.0441 -0.21273 -0.04132 -0.20995 -0.04445 -0.2125 C -0.04479 -0.21342 -0.04497 -0.21412 -0.04549 -0.21481 C -0.04584 -0.21528 -0.04653 -0.21551 -0.04688 -0.2162 C -0.04775 -0.21736 -0.04827 -0.21898 -0.04896 -0.22037 C -0.04931 -0.22083 -0.04966 -0.22176 -0.05 -0.22222 L -0.05313 -0.22639 C -0.05347 -0.22731 -0.05347 -0.22801 -0.05382 -0.2287 C -0.05417 -0.22917 -0.05486 -0.2294 -0.05521 -0.23009 C -0.05591 -0.23055 -0.05643 -0.23125 -0.05695 -0.23194 C -0.05747 -0.23287 -0.05764 -0.23426 -0.05834 -0.23472 C -0.05903 -0.23542 -0.05972 -0.23518 -0.06042 -0.23565 C -0.06111 -0.23611 -0.06146 -0.23704 -0.06216 -0.2375 C -0.06302 -0.23842 -0.06528 -0.23889 -0.06528 -0.23889 C -0.07014 -0.2456 -0.06372 -0.23773 -0.06841 -0.24167 C -0.07222 -0.24514 -0.06771 -0.24282 -0.07153 -0.24444 C -0.07622 -0.25092 -0.06962 -0.24259 -0.075 -0.24815 C -0.07587 -0.24884 -0.07639 -0.25 -0.07709 -0.25092 C -0.07761 -0.25139 -0.07813 -0.25185 -0.07882 -0.25231 C -0.08108 -0.25694 -0.07813 -0.25116 -0.08195 -0.25694 C -0.08229 -0.25764 -0.08247 -0.25856 -0.08299 -0.25926 C -0.0842 -0.26111 -0.08455 -0.26134 -0.08611 -0.2625 C -0.08854 -0.26736 -0.08716 -0.26574 -0.08959 -0.26805 C -0.0915 -0.27199 -0.08959 -0.26875 -0.09236 -0.27176 C -0.09288 -0.27222 -0.09323 -0.27315 -0.09375 -0.27361 C -0.09445 -0.2743 -0.09531 -0.27454 -0.09584 -0.275 C -0.09653 -0.27546 -0.09688 -0.27592 -0.09757 -0.27639 C -0.09792 -0.27731 -0.09809 -0.27801 -0.09861 -0.2787 C -0.09896 -0.27893 -0.09966 -0.27893 -0.1 -0.27917 C -0.1007 -0.27963 -0.10104 -0.28009 -0.10174 -0.28055 C -0.10209 -0.28148 -0.10226 -0.28217 -0.10278 -0.28287 C -0.10365 -0.2838 -0.10486 -0.28472 -0.10591 -0.28565 L -0.10903 -0.28842 C -0.11077 -0.28981 -0.11007 -0.28912 -0.11094 -0.29028 " pathEditMode="relative" ptsTypes="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-0.29028 L -0.11094 -0.29028 C -0.10938 -0.29028 -0.10781 -0.29028 -0.10642 -0.28982 C -0.10521 -0.28936 -0.1033 -0.28727 -0.1033 -0.28704 C -0.10017 -0.28218 -0.10417 -0.28843 -0.1007 -0.28473 C -0.10017 -0.28449 -0.1 -0.28357 -0.09965 -0.28287 C -0.09827 -0.28125 -0.09792 -0.28102 -0.09653 -0.27986 C -0.09549 -0.27639 -0.0967 -0.27963 -0.09445 -0.27616 C -0.09115 -0.27107 -0.09375 -0.27361 -0.0908 -0.27107 C -0.09045 -0.27037 -0.09011 -0.26991 -0.08976 -0.26922 C -0.08872 -0.26852 -0.08663 -0.26667 -0.08663 -0.26644 C -0.08629 -0.26621 -0.08594 -0.26551 -0.08559 -0.26482 C -0.08299 -0.26158 -0.08316 -0.26204 -0.0809 -0.25996 C -0.07847 -0.25556 -0.07986 -0.25695 -0.07726 -0.25486 C -0.07622 -0.25324 -0.07604 -0.25278 -0.07465 -0.25116 C -0.07413 -0.2507 -0.07361 -0.25047 -0.07309 -0.25 C -0.07066 -0.24561 -0.07205 -0.24699 -0.06945 -0.24491 C -0.06667 -0.24005 -0.07031 -0.24607 -0.06684 -0.2419 C -0.06198 -0.23635 -0.07014 -0.24445 -0.06424 -0.2382 C -0.06354 -0.2375 -0.06285 -0.23681 -0.06215 -0.23635 C -0.06163 -0.23588 -0.06094 -0.23565 -0.06059 -0.23496 C -0.0599 -0.23449 -0.05955 -0.2338 -0.05903 -0.23311 C -0.05799 -0.23241 -0.0559 -0.23056 -0.0559 -0.23033 C -0.05452 -0.2257 -0.0566 -0.23148 -0.05382 -0.22824 C -0.05278 -0.22709 -0.05278 -0.22523 -0.05174 -0.22454 C -0.04774 -0.22153 -0.05261 -0.22547 -0.04861 -0.2213 C -0.04809 -0.22084 -0.04757 -0.22037 -0.04705 -0.22014 C -0.0441 -0.21482 -0.04896 -0.22292 -0.04288 -0.21574 C -0.04184 -0.21436 -0.04045 -0.21366 -0.03976 -0.21204 C -0.03837 -0.20949 -0.03924 -0.21042 -0.03715 -0.2088 C -0.03681 -0.20834 -0.03629 -0.20787 -0.03611 -0.20695 C -0.03577 -0.20648 -0.03577 -0.20579 -0.03559 -0.2051 C -0.03507 -0.20463 -0.03455 -0.2044 -0.03403 -0.20394 C -0.03368 -0.20324 -0.03316 -0.20278 -0.03299 -0.20209 C -0.03073 -0.19699 -0.03438 -0.20371 -0.03142 -0.19838 C -0.03004 -0.19398 -0.0309 -0.19584 -0.02934 -0.1926 C -0.02917 -0.19213 -0.02899 -0.19144 -0.02882 -0.19074 C -0.02813 -0.18959 -0.02708 -0.18843 -0.02674 -0.18704 C -0.02535 -0.18241 -0.02639 -0.18449 -0.02413 -0.18148 L -0.02309 -0.17778 C -0.02292 -0.17709 -0.02257 -0.17639 -0.02257 -0.17593 C -0.0224 -0.175 -0.02222 -0.17431 -0.02205 -0.17338 C -0.0217 -0.17223 -0.02136 -0.17084 -0.02101 -0.16968 C -0.02083 -0.16898 -0.02049 -0.16852 -0.02049 -0.16783 C -0.02031 -0.16667 -0.02014 -0.16574 -0.01997 -0.16459 C -0.01962 -0.16343 -0.0191 -0.1625 -0.01892 -0.16088 C -0.01719 -0.15162 -0.01927 -0.16343 -0.01788 -0.15533 C -0.01754 -0.1544 -0.01754 -0.15324 -0.01736 -0.15232 C -0.01719 -0.15162 -0.01684 -0.15093 -0.01684 -0.15047 C -0.01649 -0.14885 -0.01597 -0.14491 -0.0158 -0.14352 C -0.01545 -0.14213 -0.01545 -0.14051 -0.01528 -0.13912 C -0.01511 -0.13843 -0.01493 -0.13797 -0.01476 -0.13727 C -0.01354 -0.12894 -0.01406 -0.13241 -0.0132 -0.12732 C -0.01302 -0.12454 -0.01285 -0.12199 -0.01267 -0.11922 C -0.0125 -0.11852 -0.01215 -0.11829 -0.01215 -0.11736 C -0.01163 -0.11459 -0.01111 -0.10857 -0.01111 -0.10857 C -0.01024 -0.075 -0.01163 -0.09468 -0.01007 -0.08195 C -0.00955 -0.07894 -0.00938 -0.07616 -0.00903 -0.07315 C -0.00886 -0.07199 -0.00868 -0.07061 -0.00851 -0.06945 C -0.00833 -0.06875 -0.00816 -0.06829 -0.00799 -0.0676 C -0.00781 -0.06621 -0.00764 -0.06459 -0.00747 -0.0632 C -0.00729 -0.0625 -0.00695 -0.06204 -0.00695 -0.06135 C -0.0066 -0.06042 -0.0066 -0.05926 -0.00642 -0.05834 C -0.00625 -0.05625 -0.00608 -0.05417 -0.0059 -0.05209 C -0.00486 -0.04236 -0.00573 -0.05625 -0.00486 -0.04213 C -0.00399 -0.02986 -0.00469 -0.03727 -0.00382 -0.02894 C -0.00365 -0.02593 -0.00347 -0.02269 -0.0033 -0.01968 C -0.00295 -0.01598 -0.00261 -0.01343 -0.00226 -0.00973 C -0.00208 -0.00602 -0.00208 -0.00232 -0.00174 0.00139 C -0.00052 0.01111 -0.0007 0.00046 -0.0007 0.00393 " pathEditMode="relative" rAng="0" ptsTypes="AAA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47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21 0.00069 0.00277 0.00116 0.00399 0.00208 C 0.00955 0.00532 0.00191 0.00162 0.00711 0.00393 C 0.00764 0.0044 0.00816 0.00509 0.00868 0.00532 C 0.0092 0.00579 0.00989 0.00579 0.01024 0.00625 C 0.01093 0.00671 0.01128 0.00764 0.0118 0.0081 C 0.01319 0.00972 0.01336 0.00949 0.01493 0.01042 C 0.01701 0.01412 0.01493 0.01111 0.01753 0.01319 C 0.01875 0.01389 0.02066 0.01597 0.02066 0.01597 C 0.02083 0.01643 0.021 0.01736 0.02118 0.01782 C 0.02222 0.0206 0.02291 0.02037 0.0243 0.02292 C 0.02482 0.02338 0.025 0.0243 0.02534 0.02477 C 0.02586 0.02523 0.02656 0.02523 0.02691 0.02569 C 0.0276 0.02592 0.02812 0.02639 0.02847 0.02708 C 0.03211 0.03125 0.03038 0.03055 0.03368 0.03264 C 0.0342 0.03287 0.03472 0.0331 0.03524 0.0331 C 0.03802 0.03866 0.03437 0.03217 0.03784 0.0368 C 0.03836 0.03727 0.03854 0.03819 0.03889 0.03866 C 0.03941 0.03958 0.0401 0.04005 0.04045 0.04097 C 0.04305 0.0456 0.04027 0.04167 0.04201 0.04653 C 0.04271 0.04792 0.0434 0.0493 0.04409 0.05069 L 0.04514 0.05255 C 0.04531 0.05347 0.04548 0.05417 0.04566 0.05486 C 0.04618 0.05579 0.04791 0.0588 0.04826 0.05949 C 0.04913 0.06088 0.05034 0.06366 0.05034 0.06366 C 0.05191 0.06944 0.05086 0.06667 0.05347 0.07199 L 0.05451 0.0743 L 0.05555 0.07616 C 0.05694 0.08148 0.05503 0.07523 0.05764 0.07986 C 0.05972 0.0831 0.05642 0.08102 0.05972 0.08264 C 0.06527 0.08981 0.05798 0.07986 0.06232 0.0868 C 0.06302 0.08773 0.06389 0.08842 0.06441 0.08958 C 0.06493 0.09005 0.0651 0.09097 0.06545 0.09143 C 0.06597 0.09236 0.06666 0.09282 0.06701 0.09375 C 0.06753 0.09421 0.06771 0.09514 0.06805 0.0956 C 0.06944 0.09768 0.06979 0.09792 0.07118 0.0993 C 0.07031 0.10278 0.07066 0.10069 0.07118 0.10625 C 0.07135 0.10764 0.07152 0.10903 0.0717 0.11042 C 0.07205 0.11134 0.07257 0.11204 0.07274 0.11319 C 0.07309 0.11366 0.07309 0.11458 0.07326 0.11505 C 0.07361 0.1162 0.07413 0.1169 0.0743 0.11782 C 0.07534 0.1213 0.07586 0.12407 0.07639 0.12755 L 0.07691 0.13032 C 0.07708 0.13125 0.07725 0.13241 0.07743 0.1331 L 0.07847 0.13727 C 0.07864 0.13819 0.07899 0.13866 0.07899 0.13958 C 0.08021 0.14722 0.07951 0.14421 0.08055 0.14838 C 0.08073 0.14977 0.0809 0.15139 0.08107 0.15255 C 0.08142 0.15417 0.08194 0.15532 0.08211 0.15671 C 0.08229 0.15764 0.08246 0.1588 0.08264 0.15949 C 0.08316 0.1618 0.08368 0.16366 0.0842 0.16597 C 0.08437 0.16643 0.08472 0.16713 0.08472 0.16782 C 0.08559 0.17292 0.08507 0.17037 0.08628 0.17569 L 0.08784 0.18171 L 0.08836 0.18403 C 0.08854 0.18449 0.08889 0.18518 0.08889 0.18588 C 0.09027 0.19329 0.08836 0.18241 0.08993 0.19421 C 0.0901 0.19514 0.09045 0.1956 0.09045 0.19653 C 0.0908 0.19745 0.0908 0.19884 0.09097 0.19977 C 0.09132 0.20139 0.09184 0.20255 0.09201 0.20393 C 0.09236 0.20579 0.09271 0.20787 0.09305 0.20949 L 0.09409 0.21366 C 0.09427 0.21458 0.09461 0.21505 0.09461 0.21597 C 0.096 0.2243 0.09461 0.21551 0.09566 0.22153 C 0.09618 0.22315 0.09635 0.22523 0.0967 0.22708 L 0.09826 0.2331 L 0.09878 0.23542 C 0.09896 0.23588 0.0993 0.23657 0.0993 0.23727 C 0.1 0.24167 0.09965 0.23981 0.10034 0.24282 C 0.10052 0.24467 0.10069 0.2463 0.10086 0.24792 C 0.10104 0.24861 0.10139 0.24907 0.10139 0.24977 C 0.10173 0.25139 0.10191 0.25301 0.10191 0.25486 C 0.10243 0.25856 0.10243 0.26088 0.10295 0.26458 C 0.10312 0.26551 0.10347 0.2662 0.10347 0.26736 C 0.10382 0.26829 0.10382 0.26967 0.10399 0.2706 C 0.10416 0.27176 0.10451 0.27245 0.10451 0.27338 C 0.10486 0.27454 0.10486 0.27592 0.10503 0.27708 C 0.10521 0.27778 0.10555 0.27824 0.10555 0.27893 C 0.1059 0.27986 0.1059 0.28102 0.10607 0.28171 C 0.10625 0.28264 0.10659 0.2831 0.10659 0.28403 C 0.10694 0.28495 0.10694 0.28634 0.10711 0.28727 C 0.10711 0.2875 0.1085 0.29259 0.10868 0.29375 C 0.10885 0.29421 0.1092 0.29491 0.1092 0.2956 C 0.10937 0.29653 0.10972 0.29745 0.10972 0.29838 C 0.11007 0.29954 0.11007 0.30092 0.11024 0.30208 C 0.11093 0.30509 0.11076 0.30301 0.11076 0.30486 " pathEditMode="relative" ptsTypes="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1.38889E-6 0.00023 L 0.00816 -0.00787 C 0.00937 -0.0088 0.01094 -0.00949 0.01198 -0.01065 C 0.01302 -0.01227 0.01406 -0.01343 0.0151 -0.01528 C 0.01805 -0.01945 0.0151 -0.01598 0.01823 -0.01922 C 0.01858 -0.02061 0.0191 -0.02199 0.01962 -0.02315 C 0.01996 -0.02408 0.02048 -0.02431 0.02066 -0.025 C 0.02118 -0.02616 0.02135 -0.02755 0.0217 -0.02894 C 0.02205 -0.02917 0.02222 -0.02986 0.02239 -0.03056 C 0.02239 -0.03102 0.02309 -0.03542 0.02344 -0.03635 C 0.02361 -0.03681 0.02569 -0.04005 0.02587 -0.04028 C 0.02708 -0.04908 0.02535 -0.03959 0.02795 -0.04746 C 0.02986 -0.05255 0.02708 -0.04861 0.03003 -0.05232 C 0.03038 -0.05278 0.03038 -0.05348 0.03073 -0.05394 C 0.03194 -0.05695 0.0316 -0.05463 0.03212 -0.05764 C 0.03368 -0.06459 0.0316 -0.05648 0.03385 -0.06459 C 0.03385 -0.06505 0.03403 -0.06598 0.0342 -0.06644 C 0.03455 -0.06713 0.03507 -0.06736 0.03524 -0.06829 C 0.0375 -0.07338 0.03385 -0.06667 0.03698 -0.07199 C 0.03819 -0.07686 0.0375 -0.07431 0.03906 -0.07871 C 0.0401 -0.08588 0.03871 -0.08334 0.04149 -0.08681 C 0.04305 -0.0919 0.04201 -0.08959 0.04462 -0.09329 C 0.04496 -0.09468 0.04548 -0.09561 0.04566 -0.09676 C 0.04601 -0.09723 0.04601 -0.09815 0.04635 -0.09815 C 0.04653 -0.09931 0.04705 -0.1 0.04739 -0.10093 C 0.04792 -0.10417 0.04826 -0.10533 0.04948 -0.10903 C 0.04983 -0.10996 0.05 -0.11111 0.05052 -0.11181 C 0.05069 -0.11273 0.05121 -0.1132 0.05156 -0.11412 C 0.05156 -0.11528 0.05156 -0.11667 0.05191 -0.11806 C 0.05226 -0.11898 0.05278 -0.11945 0.05295 -0.12014 C 0.05486 -0.12755 0.05226 -0.12223 0.05469 -0.12639 C 0.05486 -0.12755 0.05521 -0.12917 0.05573 -0.13033 C 0.0559 -0.13148 0.05642 -0.13218 0.05677 -0.13287 C 0.05729 -0.13496 0.05781 -0.13658 0.05816 -0.13866 C 0.05851 -0.13959 0.05851 -0.14051 0.05885 -0.14098 C 0.05972 -0.14398 0.06198 -0.14977 0.06198 -0.14954 C 0.06337 -0.15857 0.06128 -0.14746 0.06337 -0.1551 C 0.06389 -0.15672 0.06406 -0.1588 0.06441 -0.15996 L 0.06545 -0.16389 C 0.0658 -0.16459 0.06597 -0.16505 0.06614 -0.16574 C 0.06667 -0.16968 0.06614 -0.16783 0.06753 -0.17084 C 0.06788 -0.17199 0.06788 -0.17361 0.06823 -0.175 C 0.06823 -0.17639 0.06858 -0.17755 0.06858 -0.17848 C 0.06892 -0.18102 0.06892 -0.18357 0.06927 -0.18588 C 0.06927 -0.20324 0.06944 -0.22037 0.06962 -0.2375 C 0.06979 -0.23912 0.07031 -0.24005 0.07031 -0.24144 C 0.07031 -0.25023 0.06996 -0.25857 0.06962 -0.26713 C 0.06962 -0.26806 0.06944 -0.26875 0.06927 -0.26968 C 0.06858 -0.27153 0.06875 -0.27107 0.06753 -0.27338 C 0.06701 -0.27547 0.06701 -0.27523 0.06649 -0.27732 C 0.06632 -0.27848 0.06614 -0.2794 0.06614 -0.28079 C 0.0651 -0.28843 0.06614 -0.28426 0.0651 -0.28843 C 0.06476 -0.29005 0.06476 -0.29167 0.06441 -0.29306 C 0.06441 -0.29375 0.06406 -0.29445 0.06406 -0.29445 " pathEditMode="relative" rAng="0" ptsTypes="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147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0.30486 L 0.11076 0.30532 C 0.11163 0.30324 0.11302 0.30162 0.11371 0.29977 C 0.11545 0.29606 0.11406 0.29583 0.11579 0.29305 C 0.11632 0.29259 0.11684 0.29213 0.11753 0.29166 C 0.11857 0.28935 0.1184 0.28981 0.11892 0.28727 C 0.11944 0.28541 0.11996 0.28148 0.12066 0.27986 C 0.121 0.2794 0.12118 0.27847 0.1217 0.27801 C 0.12204 0.27731 0.12274 0.27708 0.12309 0.27639 C 0.12465 0.27037 0.12239 0.27754 0.12517 0.27361 C 0.12569 0.27291 0.12552 0.27199 0.12586 0.27106 C 0.12604 0.27037 0.12638 0.26967 0.12691 0.26921 C 0.12725 0.26875 0.12795 0.26875 0.12829 0.26829 C 0.12899 0.26805 0.12934 0.26736 0.13003 0.26666 C 0.13038 0.2662 0.13073 0.26551 0.13107 0.26481 C 0.13125 0.26412 0.13125 0.26319 0.13142 0.2625 C 0.13159 0.2625 0.13402 0.25694 0.13454 0.25602 C 0.13472 0.25579 0.13663 0.25162 0.13663 0.25185 L 0.13836 0.25023 C 0.13888 0.24768 0.13941 0.24491 0.14079 0.24352 L 0.14253 0.2419 C 0.14375 0.23657 0.14201 0.24352 0.14392 0.2375 C 0.14427 0.23704 0.14427 0.23611 0.14461 0.23565 C 0.14513 0.23403 0.1467 0.23125 0.1467 0.23148 C 0.1467 0.23032 0.14704 0.2294 0.14704 0.22824 C 0.14739 0.22708 0.14739 0.22569 0.14774 0.22454 C 0.14791 0.22291 0.14809 0.22153 0.14878 0.22014 L 0.14982 0.21805 C 0.15017 0.2162 0.15052 0.21412 0.15086 0.21227 C 0.15104 0.20926 0.15121 0.20555 0.15191 0.20254 C 0.15208 0.20116 0.1526 0.19954 0.15295 0.19815 L 0.15329 0.19629 L 0.15434 0.1919 C 0.15468 0.19097 0.15468 0.19004 0.15503 0.18935 L 0.15607 0.1875 C 0.15642 0.18611 0.15677 0.18449 0.15711 0.1831 C 0.15711 0.18217 0.15729 0.18079 0.15746 0.18009 C 0.15954 0.17338 0.15763 0.18426 0.15954 0.17338 C 0.15989 0.17245 0.16007 0.17176 0.16024 0.17037 C 0.16041 0.16898 0.16041 0.16713 0.16059 0.16551 C 0.16076 0.16412 0.16093 0.16319 0.16128 0.16157 C 0.16093 0.15347 0.16093 0.14514 0.16059 0.1368 C 0.16024 0.12083 0.16093 0.12592 0.15954 0.11736 C 0.15989 0.10972 0.16024 0.10185 0.16024 0.09398 C 0.16024 0.08518 0.16041 0.08217 0.1592 0.07546 C 0.15902 0.07477 0.15885 0.07407 0.1585 0.07361 C 0.1585 0.07176 0.15816 0.06967 0.15816 0.06782 C 0.15659 0.03241 0.15833 0.04815 0.15642 0.0331 C 0.15642 0.0294 0.15625 0.025 0.15607 0.02106 C 0.1559 0.02014 0.15555 0.01967 0.15538 0.01852 C 0.15538 0.01574 0.15538 0.01227 0.15538 0.00949 " pathEditMode="relative" rAng="0" ptsTypes="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8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84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  <p:bldP spid="13" grpId="0" animBg="1"/>
      <p:bldP spid="13" grpId="1" animBg="1"/>
      <p:bldP spid="13" grpId="2" animBg="1"/>
      <p:bldP spid="13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Graph &amp; MS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RESTful web svc </a:t>
            </a:r>
            <a:r>
              <a:rPr lang="en-US" dirty="0"/>
              <a:t>AAD </a:t>
            </a:r>
            <a:r>
              <a:rPr lang="en-US" dirty="0" smtClean="0"/>
              <a:t>interface; LDAP but modern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/>
              <a:t>AAD Graph has deeper AAD capabilities; MS Graph has broader product data</a:t>
            </a:r>
          </a:p>
          <a:p>
            <a:r>
              <a:rPr lang="en-US" dirty="0" smtClean="0"/>
              <a:t>New AAD PS module connects to this</a:t>
            </a:r>
          </a:p>
          <a:p>
            <a:r>
              <a:rPr lang="en-US" dirty="0">
                <a:hlinkClick r:id="rId2"/>
              </a:rPr>
              <a:t>https://graphexplorer.cloudapp.net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= LDP.exe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Will demo AAD Graph Explorer in demo fest 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54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STS &amp; OAuth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STS </a:t>
            </a:r>
            <a:r>
              <a:rPr lang="en-US" dirty="0" smtClean="0"/>
              <a:t>does not do OAuth2—that’s the AAD OAuth server, but minor point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Appendix: O365 </a:t>
            </a:r>
            <a:r>
              <a:rPr lang="en-US" dirty="0" smtClean="0"/>
              <a:t>AAD STS dance with </a:t>
            </a:r>
            <a:r>
              <a:rPr lang="en-US" dirty="0" smtClean="0"/>
              <a:t>federation. Note: Don’t include OAuth2 to </a:t>
            </a:r>
            <a:r>
              <a:rPr lang="en-US" dirty="0" smtClean="0"/>
              <a:t>get an access token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07259"/>
              </p:ext>
            </p:extLst>
          </p:nvPr>
        </p:nvGraphicFramePr>
        <p:xfrm>
          <a:off x="1447800" y="2438400"/>
          <a:ext cx="5763631" cy="303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232"/>
                <a:gridCol w="2593634"/>
                <a:gridCol w="1893765"/>
              </a:tblGrid>
              <a:tr h="2220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Protocol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Purpose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Details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REST/HTTP directory</a:t>
                      </a:r>
                      <a:r>
                        <a:rPr lang="en-US" sz="1100" baseline="0" dirty="0" smtClean="0"/>
                        <a:t> access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Create,</a:t>
                      </a:r>
                      <a:r>
                        <a:rPr lang="en-US" sz="1100" baseline="0" dirty="0" smtClean="0"/>
                        <a:t> Read, Update, Delete directory objects and relationships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Compatible</a:t>
                      </a:r>
                      <a:r>
                        <a:rPr lang="en-US" sz="1100" baseline="0" dirty="0" smtClean="0"/>
                        <a:t> with </a:t>
                      </a:r>
                      <a:r>
                        <a:rPr lang="en-US" sz="1100" baseline="0" dirty="0" err="1" smtClean="0"/>
                        <a:t>OData</a:t>
                      </a:r>
                      <a:r>
                        <a:rPr lang="en-US" sz="1100" baseline="0" dirty="0" smtClean="0"/>
                        <a:t> V3</a:t>
                      </a:r>
                    </a:p>
                    <a:p>
                      <a:r>
                        <a:rPr lang="en-US" sz="1100" baseline="0" dirty="0" smtClean="0"/>
                        <a:t>Authenticate with </a:t>
                      </a:r>
                      <a:r>
                        <a:rPr lang="en-US" sz="1100" baseline="0" dirty="0" err="1" smtClean="0"/>
                        <a:t>OAuth</a:t>
                      </a:r>
                      <a:r>
                        <a:rPr lang="en-US" sz="1100" baseline="0" dirty="0" smtClean="0"/>
                        <a:t> 2.0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OAuth</a:t>
                      </a:r>
                      <a:r>
                        <a:rPr lang="en-US" sz="1100" dirty="0" smtClean="0"/>
                        <a:t> 2.0</a:t>
                      </a:r>
                    </a:p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Service to service authentication</a:t>
                      </a:r>
                    </a:p>
                    <a:p>
                      <a:r>
                        <a:rPr lang="en-US" sz="1100" dirty="0" smtClean="0"/>
                        <a:t>Delegated access</a:t>
                      </a:r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JWT token format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Open</a:t>
                      </a:r>
                      <a:r>
                        <a:rPr lang="en-US" sz="1100" baseline="0" dirty="0" smtClean="0"/>
                        <a:t> ID Connect</a:t>
                      </a:r>
                    </a:p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 application authentication</a:t>
                      </a:r>
                    </a:p>
                    <a:p>
                      <a:r>
                        <a:rPr lang="en-US" sz="1100" dirty="0" smtClean="0"/>
                        <a:t>Rich client authentication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JWT token format</a:t>
                      </a:r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SAML</a:t>
                      </a:r>
                      <a:r>
                        <a:rPr lang="en-US" sz="1100" baseline="0" dirty="0" smtClean="0"/>
                        <a:t> 2.0</a:t>
                      </a:r>
                    </a:p>
                    <a:p>
                      <a:endParaRPr lang="en-US" sz="1100" baseline="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 application authentication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SAML 2.0 token format</a:t>
                      </a:r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WS-Federation 1.3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 application authentication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SAML 1.1 token format</a:t>
                      </a:r>
                    </a:p>
                    <a:p>
                      <a:r>
                        <a:rPr lang="en-US" sz="1100" dirty="0" smtClean="0"/>
                        <a:t>SAML 2.0 token format</a:t>
                      </a:r>
                    </a:p>
                    <a:p>
                      <a:r>
                        <a:rPr lang="en-US" sz="1100" dirty="0" smtClean="0"/>
                        <a:t>JWT token format</a:t>
                      </a:r>
                    </a:p>
                  </a:txBody>
                  <a:tcPr marL="51232" marR="51232" marT="25616" marB="256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86525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Connect, AAD </a:t>
            </a:r>
            <a:r>
              <a:rPr lang="en-US" dirty="0" err="1" smtClean="0"/>
              <a:t>Dirsync</a:t>
            </a:r>
            <a:r>
              <a:rPr lang="en-US" dirty="0" smtClean="0"/>
              <a:t> &amp;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 smtClean="0"/>
              <a:t>Y’all</a:t>
            </a:r>
            <a:r>
              <a:rPr lang="en-US" sz="4400" dirty="0" smtClean="0"/>
              <a:t> know about these … these are over-covered so let’s move on </a:t>
            </a:r>
            <a:r>
              <a:rPr lang="en-US" sz="4400" dirty="0" smtClean="0">
                <a:sym typeface="Wingdings" panose="05000000000000000000" pitchFamily="2" charset="2"/>
              </a:rPr>
              <a:t></a:t>
            </a:r>
          </a:p>
          <a:p>
            <a:endParaRPr lang="en-US" sz="4400" dirty="0">
              <a:sym typeface="Wingdings" panose="05000000000000000000" pitchFamily="2" charset="2"/>
            </a:endParaRPr>
          </a:p>
          <a:p>
            <a:r>
              <a:rPr lang="en-US" sz="4400" dirty="0" smtClean="0">
                <a:sym typeface="Wingdings" panose="05000000000000000000" pitchFamily="2" charset="2"/>
              </a:rPr>
              <a:t>One often overlooked point:</a:t>
            </a:r>
          </a:p>
          <a:p>
            <a:pPr marL="0" indent="0">
              <a:buNone/>
            </a:pPr>
            <a:r>
              <a:rPr lang="en-US" sz="4400" dirty="0" smtClean="0">
                <a:sym typeface="Wingdings" panose="05000000000000000000" pitchFamily="2" charset="2"/>
              </a:rPr>
              <a:t>	Bi-directional sync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06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Device Registration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under-emphasized AAD system; does what its name suggests</a:t>
            </a:r>
          </a:p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AAD device join</a:t>
            </a:r>
          </a:p>
          <a:p>
            <a:pPr lvl="1"/>
            <a:r>
              <a:rPr lang="en-US" dirty="0" smtClean="0"/>
              <a:t>AAD workplace join</a:t>
            </a:r>
          </a:p>
          <a:p>
            <a:pPr lvl="1"/>
            <a:r>
              <a:rPr lang="en-US" dirty="0" smtClean="0"/>
              <a:t>Some MDM capabilities</a:t>
            </a:r>
          </a:p>
          <a:p>
            <a:pPr lvl="1"/>
            <a:r>
              <a:rPr lang="en-US" dirty="0" smtClean="0"/>
              <a:t>Certificate issuance related to the above for the purposes of Enterprise Data Protection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/>
              <a:t>NOTE: only one MDM provider per tenant; must contact MS to change it.</a:t>
            </a:r>
          </a:p>
        </p:txBody>
      </p:sp>
    </p:spTree>
    <p:extLst>
      <p:ext uri="{BB962C8B-B14F-4D97-AF65-F5344CB8AC3E}">
        <p14:creationId xmlns:p14="http://schemas.microsoft.com/office/powerpoint/2010/main" val="26661075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1|2.7|23.2|2.2|11.3|24.9|4.8|13.5|.9|5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9|9.6|10.5|2|6.8|5.8|1.9|2|.6|1.3|6|1.7|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8|3.6|1.5|.4|2|12.4|2.7|2.9|8.7|2.2|10.5|1.2|.3|5.6|3.8|.8|2.4|8.9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1|2.7|23.2|2.2|11.3|24.9|4.8|13.5|.9|5.1|2.8"/>
</p:tagLst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46388</TotalTime>
  <Words>3502</Words>
  <Application>Microsoft Office PowerPoint</Application>
  <PresentationFormat>On-screen Show (4:3)</PresentationFormat>
  <Paragraphs>485</Paragraphs>
  <Slides>58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Segoe</vt:lpstr>
      <vt:lpstr>Segoe UI</vt:lpstr>
      <vt:lpstr>Wingdings</vt:lpstr>
      <vt:lpstr>UW Nebula Master Template-Try 1</vt:lpstr>
      <vt:lpstr>Visio</vt:lpstr>
      <vt:lpstr>Azure Active Directory: In the middle of organizational friction October 2016</vt:lpstr>
      <vt:lpstr>Goals</vt:lpstr>
      <vt:lpstr>What is this thing!?</vt:lpstr>
      <vt:lpstr>Azure Active Directory</vt:lpstr>
      <vt:lpstr>Azure AD Architecture</vt:lpstr>
      <vt:lpstr>AAD Graph &amp; MS Graph</vt:lpstr>
      <vt:lpstr>AAD STS &amp; OAuth server</vt:lpstr>
      <vt:lpstr>AAD Connect, AAD Dirsync &amp; others</vt:lpstr>
      <vt:lpstr>AAD Device Registration Service</vt:lpstr>
      <vt:lpstr>Conditional Access</vt:lpstr>
      <vt:lpstr>RBAC, Roles, AUs </vt:lpstr>
      <vt:lpstr>AAD App Proxy</vt:lpstr>
      <vt:lpstr>Group based licensing </vt:lpstr>
      <vt:lpstr>AAD Cloud App Discovery</vt:lpstr>
      <vt:lpstr>Risk Reporting &amp; Auditing APIs</vt:lpstr>
      <vt:lpstr>AAD B2C</vt:lpstr>
      <vt:lpstr>UW’s story</vt:lpstr>
      <vt:lpstr>Shouldn’t Office 365 own AAD?</vt:lpstr>
      <vt:lpstr>Resolution: Ownership</vt:lpstr>
      <vt:lpstr>AAD Governance Work Products</vt:lpstr>
      <vt:lpstr>UW’s AAD Capability Map</vt:lpstr>
      <vt:lpstr>When should a new AAD tenant be Created?</vt:lpstr>
      <vt:lpstr>AAD Terminology &amp; FAQ</vt:lpstr>
      <vt:lpstr>UW’s AAD Architecture Guide</vt:lpstr>
      <vt:lpstr>Azure VMs: AAD Domain Services or DCs in Azure? Or …?</vt:lpstr>
      <vt:lpstr>AAD-DS: AAD Domain Services</vt:lpstr>
      <vt:lpstr>AAD-DS: GA 10/12/2016</vt:lpstr>
      <vt:lpstr>OAuth2 &amp; AAD Apps!!! </vt:lpstr>
      <vt:lpstr>How do Azure AD apps work?</vt:lpstr>
      <vt:lpstr>Azure AD app answers</vt:lpstr>
      <vt:lpstr>AAD App key knowledge</vt:lpstr>
      <vt:lpstr>AAD App key knowledge, part 2</vt:lpstr>
      <vt:lpstr>AAD Apps: the problem</vt:lpstr>
      <vt:lpstr>AAD Apps: Disable it until we can make it conform … </vt:lpstr>
      <vt:lpstr>AAD Apps: Gatekeeper approach</vt:lpstr>
      <vt:lpstr>AAD Apps: But wait … </vt:lpstr>
      <vt:lpstr>AAD Apps: A happy ending?</vt:lpstr>
      <vt:lpstr>AAD Apps: Monitor and Mitigate</vt:lpstr>
      <vt:lpstr>Azure MFA: the only way for AAD apps?</vt:lpstr>
      <vt:lpstr>AAD B2B , i.e. external users</vt:lpstr>
      <vt:lpstr>AAD B2B, part 2</vt:lpstr>
      <vt:lpstr>AAD Device Join: Great, right? Uh …</vt:lpstr>
      <vt:lpstr>AAD licensing</vt:lpstr>
      <vt:lpstr>AAD licensing: but wait, there’s more …</vt:lpstr>
      <vt:lpstr>AAD Groups</vt:lpstr>
      <vt:lpstr>AAD Groups, part 2</vt:lpstr>
      <vt:lpstr>IdP/STS Wars: ADFS vs Shib -&gt;  AAD vs Shib?</vt:lpstr>
      <vt:lpstr>Early AD Lessons Re-learned</vt:lpstr>
      <vt:lpstr>New Lessons Learned</vt:lpstr>
      <vt:lpstr>What’s Next</vt:lpstr>
      <vt:lpstr>Goals</vt:lpstr>
      <vt:lpstr>Questions?</vt:lpstr>
      <vt:lpstr>The End</vt:lpstr>
      <vt:lpstr>AuthN flow (Passive/Web profile)</vt:lpstr>
      <vt:lpstr>AuthN flow (MEX/Rich Client Profile)</vt:lpstr>
      <vt:lpstr>AuthN Active flow(Outlook/Active Sync)</vt:lpstr>
      <vt:lpstr>AuthN Regroup/Review </vt:lpstr>
      <vt:lpstr>UW: Example AuthN flow</vt:lpstr>
    </vt:vector>
  </TitlesOfParts>
  <Manager>Jim DeRoest</Manager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Customer Advisory Board</dc:title>
  <dc:subject>Windows Infrastructure</dc:subject>
  <dc:creator>David Zazzo</dc:creator>
  <cp:keywords/>
  <cp:lastModifiedBy>Brian Arkills</cp:lastModifiedBy>
  <cp:revision>1517</cp:revision>
  <cp:lastPrinted>2014-10-03T20:34:23Z</cp:lastPrinted>
  <dcterms:created xsi:type="dcterms:W3CDTF">2003-05-05T03:49:52Z</dcterms:created>
  <dcterms:modified xsi:type="dcterms:W3CDTF">2016-10-14T21:41:14Z</dcterms:modified>
  <cp:category>Infrastructure</cp:category>
</cp:coreProperties>
</file>